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57" r:id="rId3"/>
    <p:sldId id="258" r:id="rId4"/>
    <p:sldId id="259" r:id="rId5"/>
    <p:sldId id="260" r:id="rId6"/>
    <p:sldId id="261" r:id="rId7"/>
    <p:sldId id="262" r:id="rId8"/>
    <p:sldId id="264" r:id="rId9"/>
    <p:sldId id="266" r:id="rId10"/>
    <p:sldId id="267"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079" autoAdjust="0"/>
  </p:normalViewPr>
  <p:slideViewPr>
    <p:cSldViewPr>
      <p:cViewPr varScale="1">
        <p:scale>
          <a:sx n="49" d="100"/>
          <a:sy n="49" d="100"/>
        </p:scale>
        <p:origin x="1902" y="48"/>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649596" y="267663"/>
            <a:ext cx="3608204" cy="458788"/>
          </a:xfrm>
          <a:prstGeom prst="rect">
            <a:avLst/>
          </a:prstGeom>
        </p:spPr>
        <p:txBody>
          <a:bodyPr vert="horz" lIns="91440" tIns="45720" rIns="91440" bIns="45720" rtlCol="0"/>
          <a:lstStyle>
            <a:lvl1pPr algn="l">
              <a:defRPr sz="1200"/>
            </a:lvl1pPr>
          </a:lstStyle>
          <a:p>
            <a:pPr algn="ctr"/>
            <a:r>
              <a:rPr lang="en-US" b="1" dirty="0"/>
              <a:t>Will You Leave This Life Behind </a:t>
            </a:r>
            <a:r>
              <a:rPr lang="en-US" b="1" dirty="0" smtClean="0"/>
              <a:t>For</a:t>
            </a:r>
            <a:br>
              <a:rPr lang="en-US" b="1" dirty="0" smtClean="0"/>
            </a:br>
            <a:r>
              <a:rPr lang="en-US" b="1" dirty="0" smtClean="0"/>
              <a:t> Everlasting Life? By Eric Douma</a:t>
            </a:r>
            <a:endParaRPr lang="en-US" b="1" dirty="0"/>
          </a:p>
        </p:txBody>
      </p:sp>
      <p:sp>
        <p:nvSpPr>
          <p:cNvPr id="3" name="Date Placeholder 2"/>
          <p:cNvSpPr>
            <a:spLocks noGrp="1"/>
          </p:cNvSpPr>
          <p:nvPr>
            <p:ph type="dt" sz="quarter" idx="1"/>
          </p:nvPr>
        </p:nvSpPr>
        <p:spPr>
          <a:xfrm>
            <a:off x="5244353" y="267663"/>
            <a:ext cx="1066800" cy="458788"/>
          </a:xfrm>
          <a:prstGeom prst="rect">
            <a:avLst/>
          </a:prstGeom>
        </p:spPr>
        <p:txBody>
          <a:bodyPr vert="horz" lIns="91440" tIns="45720" rIns="91440" bIns="45720" rtlCol="0"/>
          <a:lstStyle>
            <a:lvl1pPr algn="r">
              <a:defRPr sz="1200"/>
            </a:lvl1pPr>
          </a:lstStyle>
          <a:p>
            <a:r>
              <a:rPr lang="en-US" dirty="0" smtClean="0"/>
              <a:t>12/01/13</a:t>
            </a:r>
            <a:endParaRPr lang="en-US" dirty="0"/>
          </a:p>
        </p:txBody>
      </p:sp>
      <p:sp>
        <p:nvSpPr>
          <p:cNvPr id="4" name="Footer Placeholder 3"/>
          <p:cNvSpPr>
            <a:spLocks noGrp="1"/>
          </p:cNvSpPr>
          <p:nvPr>
            <p:ph type="ftr" sz="quarter" idx="2"/>
          </p:nvPr>
        </p:nvSpPr>
        <p:spPr>
          <a:xfrm>
            <a:off x="533400" y="8455819"/>
            <a:ext cx="2971800" cy="458787"/>
          </a:xfrm>
          <a:prstGeom prst="rect">
            <a:avLst/>
          </a:prstGeom>
        </p:spPr>
        <p:txBody>
          <a:bodyPr vert="horz" lIns="91440" tIns="45720" rIns="91440" bIns="45720" rtlCol="0" anchor="b"/>
          <a:lstStyle>
            <a:lvl1pPr algn="l">
              <a:defRPr sz="1200"/>
            </a:lvl1pPr>
          </a:lstStyle>
          <a:p>
            <a:r>
              <a:rPr lang="en-US" dirty="0" smtClean="0"/>
              <a:t>www.gospelofgracefellowship.org</a:t>
            </a:r>
            <a:endParaRPr lang="en-US" dirty="0"/>
          </a:p>
        </p:txBody>
      </p:sp>
      <p:sp>
        <p:nvSpPr>
          <p:cNvPr id="5" name="Slide Number Placeholder 4"/>
          <p:cNvSpPr>
            <a:spLocks noGrp="1"/>
          </p:cNvSpPr>
          <p:nvPr>
            <p:ph type="sldNum" sz="quarter" idx="3"/>
          </p:nvPr>
        </p:nvSpPr>
        <p:spPr>
          <a:xfrm>
            <a:off x="3339353" y="8455818"/>
            <a:ext cx="2971800" cy="458787"/>
          </a:xfrm>
          <a:prstGeom prst="rect">
            <a:avLst/>
          </a:prstGeom>
        </p:spPr>
        <p:txBody>
          <a:bodyPr vert="horz" lIns="91440" tIns="45720" rIns="91440" bIns="45720" rtlCol="0" anchor="b"/>
          <a:lstStyle>
            <a:lvl1pPr algn="r">
              <a:defRPr sz="1200"/>
            </a:lvl1pPr>
          </a:lstStyle>
          <a:p>
            <a:fld id="{3996BC22-32C2-4F0C-AAFC-1619CE1DA216}" type="slidenum">
              <a:rPr lang="en-US" smtClean="0"/>
              <a:t>‹#›</a:t>
            </a:fld>
            <a:endParaRPr lang="en-US"/>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953" y="229394"/>
            <a:ext cx="1456944" cy="452687"/>
          </a:xfrm>
          <a:prstGeom prst="rect">
            <a:avLst/>
          </a:prstGeom>
        </p:spPr>
      </p:pic>
    </p:spTree>
    <p:extLst>
      <p:ext uri="{BB962C8B-B14F-4D97-AF65-F5344CB8AC3E}">
        <p14:creationId xmlns:p14="http://schemas.microsoft.com/office/powerpoint/2010/main" val="30331669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02F55B-D73E-47D3-AA7C-D94EF4E1A301}" type="datetimeFigureOut">
              <a:rPr lang="en-US" smtClean="0"/>
              <a:t>11/29/2013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91CE77-B40B-462F-B2BA-268214092A51}" type="slidenum">
              <a:rPr lang="en-US" smtClean="0"/>
              <a:t>‹#›</a:t>
            </a:fld>
            <a:endParaRPr lang="en-US"/>
          </a:p>
        </p:txBody>
      </p:sp>
    </p:spTree>
    <p:extLst>
      <p:ext uri="{BB962C8B-B14F-4D97-AF65-F5344CB8AC3E}">
        <p14:creationId xmlns:p14="http://schemas.microsoft.com/office/powerpoint/2010/main" val="2039459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E91CE77-B40B-462F-B2BA-268214092A51}" type="slidenum">
              <a:rPr lang="en-US" smtClean="0"/>
              <a:t>1</a:t>
            </a:fld>
            <a:endParaRPr lang="en-US"/>
          </a:p>
        </p:txBody>
      </p:sp>
    </p:spTree>
    <p:extLst>
      <p:ext uri="{BB962C8B-B14F-4D97-AF65-F5344CB8AC3E}">
        <p14:creationId xmlns:p14="http://schemas.microsoft.com/office/powerpoint/2010/main" val="41045637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E91CE77-B40B-462F-B2BA-268214092A51}" type="slidenum">
              <a:rPr lang="en-US" smtClean="0"/>
              <a:t>11</a:t>
            </a:fld>
            <a:endParaRPr lang="en-US"/>
          </a:p>
        </p:txBody>
      </p:sp>
    </p:spTree>
    <p:extLst>
      <p:ext uri="{BB962C8B-B14F-4D97-AF65-F5344CB8AC3E}">
        <p14:creationId xmlns:p14="http://schemas.microsoft.com/office/powerpoint/2010/main" val="3396707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7E91CE77-B40B-462F-B2BA-268214092A51}" type="slidenum">
              <a:rPr lang="en-US" smtClean="0"/>
              <a:t>2</a:t>
            </a:fld>
            <a:endParaRPr lang="en-US"/>
          </a:p>
        </p:txBody>
      </p:sp>
    </p:spTree>
    <p:extLst>
      <p:ext uri="{BB962C8B-B14F-4D97-AF65-F5344CB8AC3E}">
        <p14:creationId xmlns:p14="http://schemas.microsoft.com/office/powerpoint/2010/main" val="2710763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E91CE77-B40B-462F-B2BA-268214092A51}" type="slidenum">
              <a:rPr lang="en-US" smtClean="0"/>
              <a:t>3</a:t>
            </a:fld>
            <a:endParaRPr lang="en-US"/>
          </a:p>
        </p:txBody>
      </p:sp>
    </p:spTree>
    <p:extLst>
      <p:ext uri="{BB962C8B-B14F-4D97-AF65-F5344CB8AC3E}">
        <p14:creationId xmlns:p14="http://schemas.microsoft.com/office/powerpoint/2010/main" val="1621933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E91CE77-B40B-462F-B2BA-268214092A51}" type="slidenum">
              <a:rPr lang="en-US" smtClean="0"/>
              <a:t>4</a:t>
            </a:fld>
            <a:endParaRPr lang="en-US"/>
          </a:p>
        </p:txBody>
      </p:sp>
    </p:spTree>
    <p:extLst>
      <p:ext uri="{BB962C8B-B14F-4D97-AF65-F5344CB8AC3E}">
        <p14:creationId xmlns:p14="http://schemas.microsoft.com/office/powerpoint/2010/main" val="856334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E91CE77-B40B-462F-B2BA-268214092A51}" type="slidenum">
              <a:rPr lang="en-US" smtClean="0"/>
              <a:t>6</a:t>
            </a:fld>
            <a:endParaRPr lang="en-US"/>
          </a:p>
        </p:txBody>
      </p:sp>
    </p:spTree>
    <p:extLst>
      <p:ext uri="{BB962C8B-B14F-4D97-AF65-F5344CB8AC3E}">
        <p14:creationId xmlns:p14="http://schemas.microsoft.com/office/powerpoint/2010/main" val="1985545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91CE77-B40B-462F-B2BA-268214092A51}" type="slidenum">
              <a:rPr lang="en-US" smtClean="0"/>
              <a:t>7</a:t>
            </a:fld>
            <a:endParaRPr lang="en-US"/>
          </a:p>
        </p:txBody>
      </p:sp>
    </p:spTree>
    <p:extLst>
      <p:ext uri="{BB962C8B-B14F-4D97-AF65-F5344CB8AC3E}">
        <p14:creationId xmlns:p14="http://schemas.microsoft.com/office/powerpoint/2010/main" val="1578738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E91CE77-B40B-462F-B2BA-268214092A51}" type="slidenum">
              <a:rPr lang="en-US" smtClean="0"/>
              <a:t>8</a:t>
            </a:fld>
            <a:endParaRPr lang="en-US"/>
          </a:p>
        </p:txBody>
      </p:sp>
    </p:spTree>
    <p:extLst>
      <p:ext uri="{BB962C8B-B14F-4D97-AF65-F5344CB8AC3E}">
        <p14:creationId xmlns:p14="http://schemas.microsoft.com/office/powerpoint/2010/main" val="36977094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E91CE77-B40B-462F-B2BA-268214092A51}" type="slidenum">
              <a:rPr lang="en-US" smtClean="0"/>
              <a:t>9</a:t>
            </a:fld>
            <a:endParaRPr lang="en-US"/>
          </a:p>
        </p:txBody>
      </p:sp>
    </p:spTree>
    <p:extLst>
      <p:ext uri="{BB962C8B-B14F-4D97-AF65-F5344CB8AC3E}">
        <p14:creationId xmlns:p14="http://schemas.microsoft.com/office/powerpoint/2010/main" val="291210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91CE77-B40B-462F-B2BA-268214092A51}" type="slidenum">
              <a:rPr lang="en-US" smtClean="0"/>
              <a:t>10</a:t>
            </a:fld>
            <a:endParaRPr lang="en-US"/>
          </a:p>
        </p:txBody>
      </p:sp>
    </p:spTree>
    <p:extLst>
      <p:ext uri="{BB962C8B-B14F-4D97-AF65-F5344CB8AC3E}">
        <p14:creationId xmlns:p14="http://schemas.microsoft.com/office/powerpoint/2010/main" val="19553440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BEA7EE6-FDF2-4B68-B3D5-04199A7569D9}" type="datetime1">
              <a:rPr lang="en-US" smtClean="0"/>
              <a:t>11/29/2013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08495FF-4368-495F-883E-210BA10D4C7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769329-8D76-49CB-B877-BA1D34863FA5}" type="datetime1">
              <a:rPr lang="en-US" smtClean="0"/>
              <a:t>11/29/2013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08495FF-4368-495F-883E-210BA10D4C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AF45183-AD8E-4B87-85D7-169474013931}" type="datetime1">
              <a:rPr lang="en-US" smtClean="0"/>
              <a:t>11/29/2013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08495FF-4368-495F-883E-210BA10D4C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517BFA8-22E1-4A73-8064-5336C0BB0F19}" type="datetime1">
              <a:rPr lang="en-US" smtClean="0"/>
              <a:t>11/29/2013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a:xfrm>
            <a:off x="8382000" y="6248400"/>
            <a:ext cx="631032" cy="524669"/>
          </a:xfrm>
        </p:spPr>
        <p:txBody>
          <a:bodyPr/>
          <a:lstStyle>
            <a:lvl1pPr>
              <a:defRPr sz="2000"/>
            </a:lvl1pPr>
            <a:extLst/>
          </a:lstStyle>
          <a:p>
            <a:fld id="{608495FF-4368-495F-883E-210BA10D4C74}"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64940C9-C3D3-42AC-A4DE-3B93D1434E7F}" type="datetime1">
              <a:rPr lang="en-US" smtClean="0"/>
              <a:t>11/29/2013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08495FF-4368-495F-883E-210BA10D4C7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F11DCA-A0BE-46D6-94E6-034367A0F5E2}" type="datetime1">
              <a:rPr lang="en-US" smtClean="0"/>
              <a:t>11/29/2013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08495FF-4368-495F-883E-210BA10D4C7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465DCB5-6712-463B-8EF5-1BDA0023AFB1}" type="datetime1">
              <a:rPr lang="en-US" smtClean="0"/>
              <a:t>11/29/2013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08495FF-4368-495F-883E-210BA10D4C7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DACD8DF-DEF7-4993-9D31-84D1B706CBCF}" type="datetime1">
              <a:rPr lang="en-US" smtClean="0"/>
              <a:t>11/29/2013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08495FF-4368-495F-883E-210BA10D4C7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1E7996E-E8F5-4ABE-9587-74684223A97E}" type="datetime1">
              <a:rPr lang="en-US" smtClean="0"/>
              <a:t>11/29/2013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08495FF-4368-495F-883E-210BA10D4C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0449711-75E1-414F-B185-B1F26CCA2875}" type="datetime1">
              <a:rPr lang="en-US" smtClean="0"/>
              <a:t>11/29/2013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08495FF-4368-495F-883E-210BA10D4C7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1128284-215D-44E1-B5C2-34607D3C5566}" type="datetime1">
              <a:rPr lang="en-US" smtClean="0"/>
              <a:t>11/29/2013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08495FF-4368-495F-883E-210BA10D4C7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4B8AF84-CEC8-4E81-875D-AEBDC142E78C}" type="datetime1">
              <a:rPr lang="en-US" smtClean="0"/>
              <a:t>11/29/2013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08495FF-4368-495F-883E-210BA10D4C7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57200"/>
            <a:ext cx="4876800" cy="1220162"/>
          </a:xfrm>
        </p:spPr>
        <p:txBody>
          <a:bodyPr/>
          <a:lstStyle/>
          <a:p>
            <a:r>
              <a:rPr lang="en-US" dirty="0" smtClean="0">
                <a:solidFill>
                  <a:srgbClr val="0070C0"/>
                </a:solidFill>
              </a:rPr>
              <a:t>Mark 10:28-31</a:t>
            </a:r>
            <a:endParaRPr lang="en-US" dirty="0">
              <a:solidFill>
                <a:srgbClr val="0070C0"/>
              </a:solidFill>
            </a:endParaRPr>
          </a:p>
        </p:txBody>
      </p:sp>
      <p:sp>
        <p:nvSpPr>
          <p:cNvPr id="3" name="Subtitle 2"/>
          <p:cNvSpPr>
            <a:spLocks noGrp="1"/>
          </p:cNvSpPr>
          <p:nvPr>
            <p:ph type="subTitle" idx="1"/>
          </p:nvPr>
        </p:nvSpPr>
        <p:spPr>
          <a:xfrm>
            <a:off x="1828800" y="1981200"/>
            <a:ext cx="5181600" cy="1199704"/>
          </a:xfrm>
        </p:spPr>
        <p:txBody>
          <a:bodyPr>
            <a:normAutofit/>
          </a:bodyPr>
          <a:lstStyle/>
          <a:p>
            <a:pPr algn="ctr"/>
            <a:r>
              <a:rPr lang="en-US" sz="2800" b="1" dirty="0" smtClean="0"/>
              <a:t>Will You Leave This Life Behind For Everlasting Life?</a:t>
            </a:r>
            <a:endParaRPr lang="en-US" sz="2800" b="1" dirty="0"/>
          </a:p>
        </p:txBody>
      </p:sp>
      <p:sp>
        <p:nvSpPr>
          <p:cNvPr id="4" name="TextBox 3"/>
          <p:cNvSpPr txBox="1"/>
          <p:nvPr/>
        </p:nvSpPr>
        <p:spPr>
          <a:xfrm>
            <a:off x="152400" y="4191000"/>
            <a:ext cx="5029200" cy="707886"/>
          </a:xfrm>
          <a:prstGeom prst="rect">
            <a:avLst/>
          </a:prstGeom>
          <a:noFill/>
        </p:spPr>
        <p:txBody>
          <a:bodyPr wrap="square" rtlCol="0">
            <a:spAutoFit/>
          </a:bodyPr>
          <a:lstStyle/>
          <a:p>
            <a:r>
              <a:rPr lang="en-US" sz="2000" dirty="0" smtClean="0">
                <a:latin typeface="Arial" panose="020B0604020202020204" pitchFamily="34" charset="0"/>
                <a:cs typeface="Arial" panose="020B0604020202020204" pitchFamily="34" charset="0"/>
              </a:rPr>
              <a:t>Presented By Eric Douma</a:t>
            </a:r>
          </a:p>
          <a:p>
            <a:r>
              <a:rPr lang="en-US" sz="2000" dirty="0" smtClean="0">
                <a:latin typeface="Arial" panose="020B0604020202020204" pitchFamily="34" charset="0"/>
                <a:cs typeface="Arial" panose="020B0604020202020204" pitchFamily="34" charset="0"/>
              </a:rPr>
              <a:t>December 1, 2013</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76524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Isaiah 26:19-21</a:t>
            </a:r>
            <a:r>
              <a:rPr lang="en-US" sz="2800" dirty="0" smtClean="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Your </a:t>
            </a:r>
            <a:r>
              <a:rPr lang="en-US" sz="2800" b="1" dirty="0">
                <a:latin typeface="Arial" panose="020B0604020202020204" pitchFamily="34" charset="0"/>
                <a:cs typeface="Arial" panose="020B0604020202020204" pitchFamily="34" charset="0"/>
              </a:rPr>
              <a:t>dead will live; </a:t>
            </a:r>
            <a:r>
              <a:rPr lang="en-US" sz="2800" b="1" dirty="0" smtClean="0">
                <a:latin typeface="Arial" panose="020B0604020202020204" pitchFamily="34" charset="0"/>
                <a:cs typeface="Arial" panose="020B0604020202020204" pitchFamily="34" charset="0"/>
              </a:rPr>
              <a:t>their </a:t>
            </a:r>
            <a:r>
              <a:rPr lang="en-US" sz="2800" b="1" dirty="0">
                <a:latin typeface="Arial" panose="020B0604020202020204" pitchFamily="34" charset="0"/>
                <a:cs typeface="Arial" panose="020B0604020202020204" pitchFamily="34" charset="0"/>
              </a:rPr>
              <a:t>corpses will rise.</a:t>
            </a:r>
            <a:r>
              <a:rPr lang="en-US" sz="2800" dirty="0">
                <a:latin typeface="Arial" panose="020B0604020202020204" pitchFamily="34" charset="0"/>
                <a:cs typeface="Arial" panose="020B0604020202020204" pitchFamily="34" charset="0"/>
              </a:rPr>
              <a:t> You who lie in the dust, awake and shout for joy,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your dew is as the dew of the dawn,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the earth will give birth to the departed spirits.  </a:t>
            </a:r>
            <a:r>
              <a:rPr lang="en-US" sz="2800" dirty="0" smtClean="0">
                <a:solidFill>
                  <a:srgbClr val="FF0000"/>
                </a:solidFill>
                <a:latin typeface="Arial" panose="020B0604020202020204" pitchFamily="34" charset="0"/>
                <a:cs typeface="Arial" panose="020B0604020202020204" pitchFamily="34" charset="0"/>
              </a:rPr>
              <a:t>Come</a:t>
            </a:r>
            <a:r>
              <a:rPr lang="en-US" sz="2800" dirty="0">
                <a:solidFill>
                  <a:srgbClr val="FF0000"/>
                </a:solidFill>
                <a:latin typeface="Arial" panose="020B0604020202020204" pitchFamily="34" charset="0"/>
                <a:cs typeface="Arial" panose="020B0604020202020204" pitchFamily="34" charset="0"/>
              </a:rPr>
              <a:t>, my people, enter into your rooms </a:t>
            </a:r>
            <a:r>
              <a:rPr lang="en-US" sz="2800" dirty="0" smtClean="0">
                <a:solidFill>
                  <a:srgbClr val="FF0000"/>
                </a:solidFill>
                <a:latin typeface="Arial" panose="020B0604020202020204" pitchFamily="34" charset="0"/>
                <a:cs typeface="Arial" panose="020B0604020202020204" pitchFamily="34" charset="0"/>
              </a:rPr>
              <a:t>and </a:t>
            </a:r>
            <a:r>
              <a:rPr lang="en-US" sz="2800" dirty="0">
                <a:solidFill>
                  <a:srgbClr val="FF0000"/>
                </a:solidFill>
                <a:latin typeface="Arial" panose="020B0604020202020204" pitchFamily="34" charset="0"/>
                <a:cs typeface="Arial" panose="020B0604020202020204" pitchFamily="34" charset="0"/>
              </a:rPr>
              <a:t>close your doors behind you</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hide </a:t>
            </a:r>
            <a:r>
              <a:rPr lang="en-US" sz="2800" dirty="0">
                <a:latin typeface="Arial" panose="020B0604020202020204" pitchFamily="34" charset="0"/>
                <a:cs typeface="Arial" panose="020B0604020202020204" pitchFamily="34" charset="0"/>
              </a:rPr>
              <a:t>for a little while </a:t>
            </a:r>
            <a:r>
              <a:rPr lang="en-US" sz="2800" dirty="0" smtClean="0">
                <a:latin typeface="Arial" panose="020B0604020202020204" pitchFamily="34" charset="0"/>
                <a:cs typeface="Arial" panose="020B0604020202020204" pitchFamily="34" charset="0"/>
              </a:rPr>
              <a:t>until </a:t>
            </a:r>
            <a:r>
              <a:rPr lang="en-US" sz="2800" dirty="0">
                <a:latin typeface="Arial" panose="020B0604020202020204" pitchFamily="34" charset="0"/>
                <a:cs typeface="Arial" panose="020B0604020202020204" pitchFamily="34" charset="0"/>
              </a:rPr>
              <a:t>indignation runs its course.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behold, the LORD is about to come out from His place </a:t>
            </a:r>
            <a:r>
              <a:rPr lang="en-US" sz="2800" dirty="0" smtClean="0">
                <a:latin typeface="Arial" panose="020B0604020202020204" pitchFamily="34" charset="0"/>
                <a:cs typeface="Arial" panose="020B0604020202020204" pitchFamily="34" charset="0"/>
              </a:rPr>
              <a:t>to </a:t>
            </a:r>
            <a:r>
              <a:rPr lang="en-US" sz="2800" dirty="0">
                <a:latin typeface="Arial" panose="020B0604020202020204" pitchFamily="34" charset="0"/>
                <a:cs typeface="Arial" panose="020B0604020202020204" pitchFamily="34" charset="0"/>
              </a:rPr>
              <a:t>punish the inhabitants of the earth for their iniquity;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the earth will reveal her bloodshed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will no longer cover her slain. </a:t>
            </a:r>
          </a:p>
        </p:txBody>
      </p:sp>
      <p:sp>
        <p:nvSpPr>
          <p:cNvPr id="3" name="Title 2"/>
          <p:cNvSpPr>
            <a:spLocks noGrp="1"/>
          </p:cNvSpPr>
          <p:nvPr>
            <p:ph type="title"/>
          </p:nvPr>
        </p:nvSpPr>
        <p:spPr>
          <a:xfrm>
            <a:off x="228600" y="76200"/>
            <a:ext cx="8686800" cy="838200"/>
          </a:xfrm>
        </p:spPr>
        <p:txBody>
          <a:bodyPr>
            <a:normAutofit/>
          </a:bodyPr>
          <a:lstStyle/>
          <a:p>
            <a:r>
              <a:rPr lang="en-US" sz="3200" b="0" dirty="0" smtClean="0">
                <a:solidFill>
                  <a:srgbClr val="FF0000"/>
                </a:solidFill>
                <a:effectLst/>
                <a:latin typeface="Arial" panose="020B0604020202020204" pitchFamily="34" charset="0"/>
                <a:cs typeface="Arial" panose="020B0604020202020204" pitchFamily="34" charset="0"/>
              </a:rPr>
              <a:t>3.      Believers Are Promised Eternal Life  </a:t>
            </a:r>
            <a:endParaRPr lang="en-US" sz="3200" b="0" dirty="0">
              <a:solidFill>
                <a:srgbClr val="FF0000"/>
              </a:solidFill>
              <a:effectLst/>
              <a:latin typeface="Arial" panose="020B0604020202020204" pitchFamily="34" charset="0"/>
              <a:cs typeface="Arial" panose="020B0604020202020204" pitchFamily="34" charset="0"/>
            </a:endParaRPr>
          </a:p>
        </p:txBody>
      </p:sp>
      <p:cxnSp>
        <p:nvCxnSpPr>
          <p:cNvPr id="7" name="Straight Connector 6"/>
          <p:cNvCxnSpPr/>
          <p:nvPr/>
        </p:nvCxnSpPr>
        <p:spPr>
          <a:xfrm>
            <a:off x="2743200" y="4506686"/>
            <a:ext cx="5791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Oval 3"/>
          <p:cNvSpPr/>
          <p:nvPr/>
        </p:nvSpPr>
        <p:spPr>
          <a:xfrm>
            <a:off x="5410200" y="3200400"/>
            <a:ext cx="2667000" cy="5334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608495FF-4368-495F-883E-210BA10D4C74}" type="slidenum">
              <a:rPr lang="en-US" smtClean="0"/>
              <a:t>10</a:t>
            </a:fld>
            <a:endParaRPr lang="en-US"/>
          </a:p>
        </p:txBody>
      </p:sp>
    </p:spTree>
    <p:extLst>
      <p:ext uri="{BB962C8B-B14F-4D97-AF65-F5344CB8AC3E}">
        <p14:creationId xmlns:p14="http://schemas.microsoft.com/office/powerpoint/2010/main" val="12441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John 14:1-3</a:t>
            </a:r>
            <a:r>
              <a:rPr lang="en-US" sz="2800" dirty="0" smtClean="0">
                <a:latin typeface="Arial" panose="020B0604020202020204" pitchFamily="34" charset="0"/>
                <a:cs typeface="Arial" panose="020B0604020202020204" pitchFamily="34" charset="0"/>
              </a:rPr>
              <a:t> “Do </a:t>
            </a:r>
            <a:r>
              <a:rPr lang="en-US" sz="2800" dirty="0">
                <a:latin typeface="Arial" panose="020B0604020202020204" pitchFamily="34" charset="0"/>
                <a:cs typeface="Arial" panose="020B0604020202020204" pitchFamily="34" charset="0"/>
              </a:rPr>
              <a:t>not let your heart be troubled; believe in God, believe also in Me. </a:t>
            </a:r>
            <a:r>
              <a:rPr lang="en-US" sz="2800" dirty="0" smtClean="0">
                <a:solidFill>
                  <a:srgbClr val="FF0000"/>
                </a:solidFill>
                <a:latin typeface="Arial" panose="020B0604020202020204" pitchFamily="34" charset="0"/>
                <a:cs typeface="Arial" panose="020B0604020202020204" pitchFamily="34" charset="0"/>
              </a:rPr>
              <a:t>In </a:t>
            </a:r>
            <a:r>
              <a:rPr lang="en-US" sz="2800" dirty="0">
                <a:solidFill>
                  <a:srgbClr val="FF0000"/>
                </a:solidFill>
                <a:latin typeface="Arial" panose="020B0604020202020204" pitchFamily="34" charset="0"/>
                <a:cs typeface="Arial" panose="020B0604020202020204" pitchFamily="34" charset="0"/>
              </a:rPr>
              <a:t>My Father’s house are many dwelling places</a:t>
            </a:r>
            <a:r>
              <a:rPr lang="en-US" sz="2800"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if it were not so, I would have told you</a:t>
            </a:r>
            <a:r>
              <a:rPr lang="en-US" sz="2800" dirty="0">
                <a:latin typeface="Arial" panose="020B0604020202020204" pitchFamily="34" charset="0"/>
                <a:cs typeface="Arial" panose="020B0604020202020204" pitchFamily="34" charset="0"/>
              </a:rPr>
              <a:t>; for I go to prepare a place for you. </a:t>
            </a:r>
            <a:r>
              <a:rPr lang="en-US" sz="2800" dirty="0" smtClean="0">
                <a:latin typeface="Arial" panose="020B0604020202020204" pitchFamily="34" charset="0"/>
                <a:cs typeface="Arial" panose="020B0604020202020204" pitchFamily="34" charset="0"/>
              </a:rPr>
              <a:t>If </a:t>
            </a:r>
            <a:r>
              <a:rPr lang="en-US" sz="2800" dirty="0">
                <a:latin typeface="Arial" panose="020B0604020202020204" pitchFamily="34" charset="0"/>
                <a:cs typeface="Arial" panose="020B0604020202020204" pitchFamily="34" charset="0"/>
              </a:rPr>
              <a:t>I go and prepare a place for you, I will come again and receive you to Myself, that where I am, there you may be also</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228600" y="32657"/>
            <a:ext cx="8763000" cy="1143000"/>
          </a:xfrm>
        </p:spPr>
        <p:txBody>
          <a:bodyPr>
            <a:normAutofit/>
          </a:bodyPr>
          <a:lstStyle/>
          <a:p>
            <a:r>
              <a:rPr lang="en-US" sz="3200" b="0" dirty="0" smtClean="0">
                <a:solidFill>
                  <a:srgbClr val="FF0000"/>
                </a:solidFill>
                <a:effectLst/>
                <a:latin typeface="Arial" panose="020B0604020202020204" pitchFamily="34" charset="0"/>
                <a:cs typeface="Arial" panose="020B0604020202020204" pitchFamily="34" charset="0"/>
              </a:rPr>
              <a:t>3.        Believers Are Promised Eternal Life</a:t>
            </a:r>
            <a:endParaRPr lang="en-US" sz="3200" b="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08495FF-4368-495F-883E-210BA10D4C74}" type="slidenum">
              <a:rPr lang="en-US" smtClean="0"/>
              <a:t>11</a:t>
            </a:fld>
            <a:endParaRPr lang="en-US"/>
          </a:p>
        </p:txBody>
      </p:sp>
    </p:spTree>
    <p:extLst>
      <p:ext uri="{BB962C8B-B14F-4D97-AF65-F5344CB8AC3E}">
        <p14:creationId xmlns:p14="http://schemas.microsoft.com/office/powerpoint/2010/main" val="1268953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10:28</a:t>
            </a:r>
            <a:r>
              <a:rPr lang="en-US" sz="2800" dirty="0" smtClean="0">
                <a:latin typeface="Arial" panose="020B0604020202020204" pitchFamily="34" charset="0"/>
                <a:cs typeface="Arial" panose="020B0604020202020204" pitchFamily="34" charset="0"/>
              </a:rPr>
              <a:t> Peter </a:t>
            </a:r>
            <a:r>
              <a:rPr lang="en-US" sz="2800" dirty="0">
                <a:latin typeface="Arial" panose="020B0604020202020204" pitchFamily="34" charset="0"/>
                <a:cs typeface="Arial" panose="020B0604020202020204" pitchFamily="34" charset="0"/>
              </a:rPr>
              <a:t>began to say to Him, “Behold, we have left everything and </a:t>
            </a:r>
            <a:r>
              <a:rPr lang="en-US" sz="2800" dirty="0">
                <a:solidFill>
                  <a:srgbClr val="FF0000"/>
                </a:solidFill>
                <a:latin typeface="Arial" panose="020B0604020202020204" pitchFamily="34" charset="0"/>
                <a:cs typeface="Arial" panose="020B0604020202020204" pitchFamily="34" charset="0"/>
              </a:rPr>
              <a:t>followed You</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10:21b-22</a:t>
            </a:r>
            <a:r>
              <a:rPr lang="en-US" sz="2800" dirty="0" smtClean="0">
                <a:latin typeface="Arial" panose="020B0604020202020204" pitchFamily="34" charset="0"/>
                <a:cs typeface="Arial" panose="020B0604020202020204" pitchFamily="34" charset="0"/>
              </a:rPr>
              <a:t> One </a:t>
            </a:r>
            <a:r>
              <a:rPr lang="en-US" sz="2800" dirty="0">
                <a:latin typeface="Arial" panose="020B0604020202020204" pitchFamily="34" charset="0"/>
                <a:cs typeface="Arial" panose="020B0604020202020204" pitchFamily="34" charset="0"/>
              </a:rPr>
              <a:t>thing you lack: go and sell all you possess and give to the poor, and you will have treasure in heaven; and come, follow Me.” </a:t>
            </a:r>
            <a:r>
              <a:rPr lang="en-US" sz="2800" dirty="0" smtClean="0">
                <a:latin typeface="Arial" panose="020B0604020202020204" pitchFamily="34" charset="0"/>
                <a:cs typeface="Arial" panose="020B0604020202020204" pitchFamily="34" charset="0"/>
              </a:rPr>
              <a:t>But </a:t>
            </a:r>
            <a:r>
              <a:rPr lang="en-US" sz="2800" dirty="0">
                <a:latin typeface="Arial" panose="020B0604020202020204" pitchFamily="34" charset="0"/>
                <a:cs typeface="Arial" panose="020B0604020202020204" pitchFamily="34" charset="0"/>
              </a:rPr>
              <a:t>at these words he was saddened, and </a:t>
            </a:r>
            <a:r>
              <a:rPr lang="en-US" sz="2800" dirty="0">
                <a:solidFill>
                  <a:srgbClr val="FF0000"/>
                </a:solidFill>
                <a:latin typeface="Arial" panose="020B0604020202020204" pitchFamily="34" charset="0"/>
                <a:cs typeface="Arial" panose="020B0604020202020204" pitchFamily="34" charset="0"/>
              </a:rPr>
              <a:t>he went away grieving</a:t>
            </a:r>
            <a:r>
              <a:rPr lang="en-US" sz="2800" dirty="0">
                <a:latin typeface="Arial" panose="020B0604020202020204" pitchFamily="34" charset="0"/>
                <a:cs typeface="Arial" panose="020B0604020202020204" pitchFamily="34" charset="0"/>
              </a:rPr>
              <a:t>, for he was one who owned much property. </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76200"/>
            <a:ext cx="8839200" cy="990600"/>
          </a:xfrm>
        </p:spPr>
        <p:txBody>
          <a:bodyPr>
            <a:normAutofit fontScale="90000"/>
          </a:bodyPr>
          <a:lstStyle/>
          <a:p>
            <a:r>
              <a:rPr lang="en-US" sz="4000" b="0" dirty="0" smtClean="0">
                <a:solidFill>
                  <a:srgbClr val="0070C0"/>
                </a:solidFill>
                <a:effectLst/>
                <a:latin typeface="Arial" panose="020B0604020202020204" pitchFamily="34" charset="0"/>
                <a:cs typeface="Arial" panose="020B0604020202020204" pitchFamily="34" charset="0"/>
              </a:rPr>
              <a:t>The Twelve Had Left Everything For Christ</a:t>
            </a:r>
            <a:endParaRPr lang="en-US" sz="4000" b="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08495FF-4368-495F-883E-210BA10D4C74}" type="slidenum">
              <a:rPr lang="en-US" smtClean="0"/>
              <a:t>2</a:t>
            </a:fld>
            <a:endParaRPr lang="en-US"/>
          </a:p>
        </p:txBody>
      </p:sp>
    </p:spTree>
    <p:extLst>
      <p:ext uri="{BB962C8B-B14F-4D97-AF65-F5344CB8AC3E}">
        <p14:creationId xmlns:p14="http://schemas.microsoft.com/office/powerpoint/2010/main" val="11855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7630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10:29-30</a:t>
            </a:r>
            <a:r>
              <a:rPr lang="en-US" sz="2800" dirty="0" smtClean="0">
                <a:latin typeface="Arial" panose="020B0604020202020204" pitchFamily="34" charset="0"/>
                <a:cs typeface="Arial" panose="020B0604020202020204" pitchFamily="34" charset="0"/>
              </a:rPr>
              <a:t> Jesus </a:t>
            </a:r>
            <a:r>
              <a:rPr lang="en-US" sz="2800" dirty="0">
                <a:latin typeface="Arial" panose="020B0604020202020204" pitchFamily="34" charset="0"/>
                <a:cs typeface="Arial" panose="020B0604020202020204" pitchFamily="34" charset="0"/>
              </a:rPr>
              <a:t>said, “Truly I say to you, there is no one who has left house or brothers or sisters or mother or father or children or farms, for My sake and for the gospel’s sake, </a:t>
            </a:r>
            <a:r>
              <a:rPr lang="en-US" sz="2800" dirty="0" smtClean="0">
                <a:latin typeface="Arial" panose="020B0604020202020204" pitchFamily="34" charset="0"/>
                <a:cs typeface="Arial" panose="020B0604020202020204" pitchFamily="34" charset="0"/>
              </a:rPr>
              <a:t>but </a:t>
            </a:r>
            <a:r>
              <a:rPr lang="en-US" sz="2800" dirty="0">
                <a:latin typeface="Arial" panose="020B0604020202020204" pitchFamily="34" charset="0"/>
                <a:cs typeface="Arial" panose="020B0604020202020204" pitchFamily="34" charset="0"/>
              </a:rPr>
              <a:t>that he will receive a hundred times as much now in the present age, houses and brothers and sisters and mothers and children and farms, along with persecutions; </a:t>
            </a:r>
            <a:r>
              <a:rPr lang="en-US" sz="2800" dirty="0">
                <a:solidFill>
                  <a:srgbClr val="FF0000"/>
                </a:solidFill>
                <a:latin typeface="Arial" panose="020B0604020202020204" pitchFamily="34" charset="0"/>
                <a:cs typeface="Arial" panose="020B0604020202020204" pitchFamily="34" charset="0"/>
              </a:rPr>
              <a:t>and in the age to come, eternal life</a:t>
            </a:r>
            <a:r>
              <a:rPr lang="en-US"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228600" y="76200"/>
            <a:ext cx="8763000" cy="1143000"/>
          </a:xfrm>
        </p:spPr>
        <p:txBody>
          <a:bodyPr/>
          <a:lstStyle/>
          <a:p>
            <a:r>
              <a:rPr lang="en-US" dirty="0" smtClean="0"/>
              <a:t>              </a:t>
            </a:r>
            <a:r>
              <a:rPr lang="en-US" sz="4000" b="0" dirty="0" smtClean="0">
                <a:solidFill>
                  <a:srgbClr val="0070C0"/>
                </a:solidFill>
                <a:effectLst/>
                <a:latin typeface="Arial" panose="020B0604020202020204" pitchFamily="34" charset="0"/>
                <a:cs typeface="Arial" panose="020B0604020202020204" pitchFamily="34" charset="0"/>
              </a:rPr>
              <a:t>Jesus’ Promises</a:t>
            </a:r>
            <a:endParaRPr lang="en-US" sz="4000" b="0" dirty="0">
              <a:solidFill>
                <a:srgbClr val="0070C0"/>
              </a:solidFill>
              <a:effectLst/>
              <a:latin typeface="Arial" panose="020B0604020202020204" pitchFamily="34" charset="0"/>
              <a:cs typeface="Arial" panose="020B0604020202020204" pitchFamily="34" charset="0"/>
            </a:endParaRPr>
          </a:p>
        </p:txBody>
      </p:sp>
      <p:sp>
        <p:nvSpPr>
          <p:cNvPr id="4" name="Oval 3"/>
          <p:cNvSpPr/>
          <p:nvPr/>
        </p:nvSpPr>
        <p:spPr>
          <a:xfrm>
            <a:off x="4648200" y="1219200"/>
            <a:ext cx="990600" cy="533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381000" y="2514600"/>
            <a:ext cx="2438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172200" y="3810000"/>
            <a:ext cx="1371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608495FF-4368-495F-883E-210BA10D4C74}" type="slidenum">
              <a:rPr lang="en-US" smtClean="0"/>
              <a:t>3</a:t>
            </a:fld>
            <a:endParaRPr lang="en-US"/>
          </a:p>
        </p:txBody>
      </p:sp>
    </p:spTree>
    <p:extLst>
      <p:ext uri="{BB962C8B-B14F-4D97-AF65-F5344CB8AC3E}">
        <p14:creationId xmlns:p14="http://schemas.microsoft.com/office/powerpoint/2010/main" val="55562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10:31</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But many who are first will be last, and the last, first</a:t>
            </a:r>
            <a:r>
              <a:rPr lang="en-US" sz="2800" dirty="0" smtClean="0">
                <a:latin typeface="Arial" panose="020B0604020202020204" pitchFamily="34" charset="0"/>
                <a:cs typeface="Arial" panose="020B0604020202020204" pitchFamily="34" charset="0"/>
              </a:rPr>
              <a:t>.</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Mark 9:35</a:t>
            </a:r>
            <a:r>
              <a:rPr lang="en-US" sz="2800" dirty="0" smtClean="0">
                <a:latin typeface="Arial" panose="020B0604020202020204" pitchFamily="34" charset="0"/>
                <a:cs typeface="Arial" panose="020B0604020202020204" pitchFamily="34" charset="0"/>
              </a:rPr>
              <a:t> Sitting </a:t>
            </a:r>
            <a:r>
              <a:rPr lang="en-US" sz="2800" dirty="0">
                <a:latin typeface="Arial" panose="020B0604020202020204" pitchFamily="34" charset="0"/>
                <a:cs typeface="Arial" panose="020B0604020202020204" pitchFamily="34" charset="0"/>
              </a:rPr>
              <a:t>down, He called the twelve and said to them, “If anyone wants to be first, he shall be </a:t>
            </a:r>
            <a:r>
              <a:rPr lang="en-US" sz="2800" dirty="0">
                <a:solidFill>
                  <a:srgbClr val="FF0000"/>
                </a:solidFill>
                <a:latin typeface="Arial" panose="020B0604020202020204" pitchFamily="34" charset="0"/>
                <a:cs typeface="Arial" panose="020B0604020202020204" pitchFamily="34" charset="0"/>
              </a:rPr>
              <a:t>last of all and servant of all</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381000" y="76200"/>
            <a:ext cx="8229600" cy="1143000"/>
          </a:xfrm>
        </p:spPr>
        <p:txBody>
          <a:bodyPr>
            <a:normAutofit/>
          </a:bodyPr>
          <a:lstStyle/>
          <a:p>
            <a:r>
              <a:rPr lang="en-US" sz="3600" b="0" dirty="0" smtClean="0">
                <a:solidFill>
                  <a:srgbClr val="0070C0"/>
                </a:solidFill>
                <a:effectLst/>
                <a:latin typeface="Arial" panose="020B0604020202020204" pitchFamily="34" charset="0"/>
                <a:cs typeface="Arial" panose="020B0604020202020204" pitchFamily="34" charset="0"/>
              </a:rPr>
              <a:t>      The Great Reversal Reiterated</a:t>
            </a:r>
            <a:endParaRPr lang="en-US" sz="3600" b="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08495FF-4368-495F-883E-210BA10D4C74}" type="slidenum">
              <a:rPr lang="en-US" smtClean="0"/>
              <a:t>4</a:t>
            </a:fld>
            <a:endParaRPr lang="en-US"/>
          </a:p>
        </p:txBody>
      </p:sp>
    </p:spTree>
    <p:extLst>
      <p:ext uri="{BB962C8B-B14F-4D97-AF65-F5344CB8AC3E}">
        <p14:creationId xmlns:p14="http://schemas.microsoft.com/office/powerpoint/2010/main" val="115163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839200" cy="4864291"/>
          </a:xfrm>
        </p:spPr>
        <p:txBody>
          <a:bodyPr>
            <a:normAutofit/>
          </a:bodyPr>
          <a:lstStyle/>
          <a:p>
            <a:pPr marL="109728" indent="0">
              <a:buNone/>
            </a:pPr>
            <a:r>
              <a:rPr lang="en-US" sz="2800" dirty="0" smtClean="0">
                <a:solidFill>
                  <a:srgbClr val="FF0000"/>
                </a:solidFill>
                <a:latin typeface="Arial" panose="020B0604020202020204" pitchFamily="34" charset="0"/>
                <a:cs typeface="Arial" panose="020B0604020202020204" pitchFamily="34" charset="0"/>
              </a:rPr>
              <a:t>1.</a:t>
            </a:r>
            <a:r>
              <a:rPr lang="en-US" sz="2800" dirty="0" smtClean="0">
                <a:latin typeface="Arial" panose="020B0604020202020204" pitchFamily="34" charset="0"/>
                <a:cs typeface="Arial" panose="020B0604020202020204" pitchFamily="34" charset="0"/>
              </a:rPr>
              <a:t> The follower of Christ is promised to belong to the family of God no matter what physical family they have left behind.</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dirty="0" smtClean="0">
                <a:solidFill>
                  <a:srgbClr val="FF0000"/>
                </a:solidFill>
                <a:latin typeface="Arial" panose="020B0604020202020204" pitchFamily="34" charset="0"/>
                <a:cs typeface="Arial" panose="020B0604020202020204" pitchFamily="34" charset="0"/>
              </a:rPr>
              <a:t>2.</a:t>
            </a:r>
            <a:r>
              <a:rPr lang="en-US" sz="2800" dirty="0" smtClean="0">
                <a:latin typeface="Arial" panose="020B0604020202020204" pitchFamily="34" charset="0"/>
                <a:cs typeface="Arial" panose="020B0604020202020204" pitchFamily="34" charset="0"/>
              </a:rPr>
              <a:t> The follower of Christ is promised persecutions in this age.</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solidFill>
                  <a:srgbClr val="FF0000"/>
                </a:solidFill>
                <a:latin typeface="Arial" panose="020B0604020202020204" pitchFamily="34" charset="0"/>
                <a:cs typeface="Arial" panose="020B0604020202020204" pitchFamily="34" charset="0"/>
              </a:rPr>
              <a:t>3.</a:t>
            </a:r>
            <a:r>
              <a:rPr lang="en-US" sz="2800" dirty="0" smtClean="0">
                <a:latin typeface="Arial" panose="020B0604020202020204" pitchFamily="34" charset="0"/>
                <a:cs typeface="Arial" panose="020B0604020202020204" pitchFamily="34" charset="0"/>
              </a:rPr>
              <a:t> The follower of Christ is promised eternal life in the age to come!</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76200"/>
            <a:ext cx="8229600" cy="1143000"/>
          </a:xfrm>
        </p:spPr>
        <p:txBody>
          <a:bodyPr/>
          <a:lstStyle/>
          <a:p>
            <a:r>
              <a:rPr lang="en-US" dirty="0" smtClean="0"/>
              <a:t>              </a:t>
            </a:r>
            <a:r>
              <a:rPr lang="en-US" dirty="0" smtClean="0">
                <a:solidFill>
                  <a:srgbClr val="FF0000"/>
                </a:solidFill>
                <a:effectLst/>
                <a:latin typeface="Arial" panose="020B0604020202020204" pitchFamily="34" charset="0"/>
                <a:cs typeface="Arial" panose="020B0604020202020204" pitchFamily="34" charset="0"/>
              </a:rPr>
              <a:t>Applications</a:t>
            </a:r>
            <a:endParaRPr lang="en-US"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08495FF-4368-495F-883E-210BA10D4C74}" type="slidenum">
              <a:rPr lang="en-US" smtClean="0"/>
              <a:t>5</a:t>
            </a:fld>
            <a:endParaRPr lang="en-US"/>
          </a:p>
        </p:txBody>
      </p:sp>
    </p:spTree>
    <p:extLst>
      <p:ext uri="{BB962C8B-B14F-4D97-AF65-F5344CB8AC3E}">
        <p14:creationId xmlns:p14="http://schemas.microsoft.com/office/powerpoint/2010/main" val="49955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169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Mark 3:32b-35</a:t>
            </a:r>
            <a:r>
              <a:rPr lang="en-US" sz="2800" dirty="0" smtClean="0">
                <a:latin typeface="Arial" panose="020B0604020202020204" pitchFamily="34" charset="0"/>
                <a:cs typeface="Arial" panose="020B0604020202020204" pitchFamily="34" charset="0"/>
              </a:rPr>
              <a:t> …Your </a:t>
            </a:r>
            <a:r>
              <a:rPr lang="en-US" sz="2800" dirty="0">
                <a:latin typeface="Arial" panose="020B0604020202020204" pitchFamily="34" charset="0"/>
                <a:cs typeface="Arial" panose="020B0604020202020204" pitchFamily="34" charset="0"/>
              </a:rPr>
              <a:t>mother and Your brothers are outside looking for You.” </a:t>
            </a:r>
            <a:r>
              <a:rPr lang="en-US" sz="2800" dirty="0" smtClean="0">
                <a:latin typeface="Arial" panose="020B0604020202020204" pitchFamily="34" charset="0"/>
                <a:cs typeface="Arial" panose="020B0604020202020204" pitchFamily="34" charset="0"/>
              </a:rPr>
              <a:t>Answering </a:t>
            </a:r>
            <a:r>
              <a:rPr lang="en-US" sz="2800" dirty="0">
                <a:latin typeface="Arial" panose="020B0604020202020204" pitchFamily="34" charset="0"/>
                <a:cs typeface="Arial" panose="020B0604020202020204" pitchFamily="34" charset="0"/>
              </a:rPr>
              <a:t>them, He said, “Who are My mother and My brothers?”  </a:t>
            </a:r>
            <a:r>
              <a:rPr lang="en-US" sz="2800" dirty="0" smtClean="0">
                <a:latin typeface="Arial" panose="020B0604020202020204" pitchFamily="34" charset="0"/>
                <a:cs typeface="Arial" panose="020B0604020202020204" pitchFamily="34" charset="0"/>
              </a:rPr>
              <a:t>Looking </a:t>
            </a:r>
            <a:r>
              <a:rPr lang="en-US" sz="2800" dirty="0">
                <a:latin typeface="Arial" panose="020B0604020202020204" pitchFamily="34" charset="0"/>
                <a:cs typeface="Arial" panose="020B0604020202020204" pitchFamily="34" charset="0"/>
              </a:rPr>
              <a:t>about at those who were sitting around Him, He said, “Behold My mother and My brothers! </a:t>
            </a:r>
            <a:r>
              <a:rPr lang="en-US" sz="2800" dirty="0" smtClean="0">
                <a:latin typeface="Arial" panose="020B0604020202020204" pitchFamily="34" charset="0"/>
                <a:cs typeface="Arial" panose="020B0604020202020204" pitchFamily="34" charset="0"/>
              </a:rPr>
              <a:t>“</a:t>
            </a:r>
            <a:r>
              <a:rPr lang="en-US" sz="2800" b="1" dirty="0" smtClean="0">
                <a:latin typeface="Arial" panose="020B0604020202020204" pitchFamily="34" charset="0"/>
                <a:cs typeface="Arial" panose="020B0604020202020204" pitchFamily="34" charset="0"/>
              </a:rPr>
              <a:t>For </a:t>
            </a:r>
            <a:r>
              <a:rPr lang="en-US" sz="2800" b="1" dirty="0">
                <a:latin typeface="Arial" panose="020B0604020202020204" pitchFamily="34" charset="0"/>
                <a:cs typeface="Arial" panose="020B0604020202020204" pitchFamily="34" charset="0"/>
              </a:rPr>
              <a:t>whoever does the will of God</a:t>
            </a:r>
            <a:r>
              <a:rPr lang="en-US" sz="2800" dirty="0">
                <a:solidFill>
                  <a:srgbClr val="FF0000"/>
                </a:solidFill>
                <a:latin typeface="Arial" panose="020B0604020202020204" pitchFamily="34" charset="0"/>
                <a:cs typeface="Arial" panose="020B0604020202020204" pitchFamily="34" charset="0"/>
              </a:rPr>
              <a:t>, he is My brother </a:t>
            </a:r>
            <a:r>
              <a:rPr lang="en-US" sz="2800" dirty="0" smtClean="0">
                <a:solidFill>
                  <a:srgbClr val="FF0000"/>
                </a:solidFill>
                <a:latin typeface="Arial" panose="020B0604020202020204" pitchFamily="34" charset="0"/>
                <a:cs typeface="Arial" panose="020B0604020202020204" pitchFamily="34" charset="0"/>
              </a:rPr>
              <a:t>and </a:t>
            </a:r>
            <a:r>
              <a:rPr lang="en-US" sz="2800" dirty="0">
                <a:solidFill>
                  <a:srgbClr val="FF0000"/>
                </a:solidFill>
                <a:latin typeface="Arial" panose="020B0604020202020204" pitchFamily="34" charset="0"/>
                <a:cs typeface="Arial" panose="020B0604020202020204" pitchFamily="34" charset="0"/>
              </a:rPr>
              <a:t>sister and mother</a:t>
            </a:r>
            <a:r>
              <a:rPr lang="en-US" sz="2800" dirty="0" smtClean="0">
                <a:latin typeface="Arial" panose="020B0604020202020204" pitchFamily="34" charset="0"/>
                <a:cs typeface="Arial" panose="020B0604020202020204" pitchFamily="34" charset="0"/>
              </a:rPr>
              <a:t>.”</a:t>
            </a:r>
          </a:p>
          <a:p>
            <a:pPr marL="109728" indent="0">
              <a:buNone/>
            </a:pPr>
            <a:r>
              <a:rPr lang="en-US" sz="2800" dirty="0" smtClean="0">
                <a:latin typeface="Arial" panose="020B0604020202020204" pitchFamily="34" charset="0"/>
                <a:cs typeface="Arial" panose="020B0604020202020204" pitchFamily="34" charset="0"/>
              </a:rPr>
              <a:t> </a:t>
            </a:r>
          </a:p>
          <a:p>
            <a:pPr marL="109728" indent="0">
              <a:buNone/>
            </a:pPr>
            <a:r>
              <a:rPr lang="en-US" sz="2800" u="sng" dirty="0" smtClean="0">
                <a:latin typeface="Arial" panose="020B0604020202020204" pitchFamily="34" charset="0"/>
                <a:cs typeface="Arial" panose="020B0604020202020204" pitchFamily="34" charset="0"/>
              </a:rPr>
              <a:t>Galatians 6:2</a:t>
            </a:r>
            <a:r>
              <a:rPr lang="en-US" sz="2800" dirty="0" smtClean="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Bear</a:t>
            </a:r>
            <a:r>
              <a:rPr lang="en-US" sz="2800" dirty="0">
                <a:latin typeface="Arial" panose="020B0604020202020204" pitchFamily="34" charset="0"/>
                <a:cs typeface="Arial" panose="020B0604020202020204" pitchFamily="34" charset="0"/>
              </a:rPr>
              <a:t> </a:t>
            </a:r>
            <a:r>
              <a:rPr lang="en-US" sz="2800" dirty="0">
                <a:solidFill>
                  <a:srgbClr val="FF0000"/>
                </a:solidFill>
                <a:latin typeface="Arial" panose="020B0604020202020204" pitchFamily="34" charset="0"/>
                <a:cs typeface="Arial" panose="020B0604020202020204" pitchFamily="34" charset="0"/>
              </a:rPr>
              <a:t>one another’s burdens</a:t>
            </a:r>
            <a:r>
              <a:rPr lang="en-US" sz="2800" dirty="0">
                <a:latin typeface="Arial" panose="020B0604020202020204" pitchFamily="34" charset="0"/>
                <a:cs typeface="Arial" panose="020B0604020202020204" pitchFamily="34" charset="0"/>
              </a:rPr>
              <a:t>, and thereby fulfill the law of Christ. </a:t>
            </a:r>
          </a:p>
        </p:txBody>
      </p:sp>
      <p:sp>
        <p:nvSpPr>
          <p:cNvPr id="3" name="Title 2"/>
          <p:cNvSpPr>
            <a:spLocks noGrp="1"/>
          </p:cNvSpPr>
          <p:nvPr>
            <p:ph type="title"/>
          </p:nvPr>
        </p:nvSpPr>
        <p:spPr>
          <a:xfrm>
            <a:off x="130629" y="0"/>
            <a:ext cx="8991600" cy="990600"/>
          </a:xfrm>
        </p:spPr>
        <p:txBody>
          <a:bodyPr>
            <a:normAutofit/>
          </a:bodyPr>
          <a:lstStyle/>
          <a:p>
            <a:r>
              <a:rPr lang="en-US" sz="3200" b="0" dirty="0" smtClean="0">
                <a:solidFill>
                  <a:srgbClr val="FF0000"/>
                </a:solidFill>
                <a:effectLst/>
                <a:latin typeface="Arial" panose="020B0604020202020204" pitchFamily="34" charset="0"/>
                <a:cs typeface="Arial" panose="020B0604020202020204" pitchFamily="34" charset="0"/>
              </a:rPr>
              <a:t>1.      Believers Are Promised A New Family</a:t>
            </a:r>
            <a:endParaRPr lang="en-US" sz="3200" b="0" dirty="0">
              <a:solidFill>
                <a:srgbClr val="FF000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608495FF-4368-495F-883E-210BA10D4C74}" type="slidenum">
              <a:rPr lang="en-US" smtClean="0"/>
              <a:t>6</a:t>
            </a:fld>
            <a:endParaRPr lang="en-US"/>
          </a:p>
        </p:txBody>
      </p:sp>
    </p:spTree>
    <p:extLst>
      <p:ext uri="{BB962C8B-B14F-4D97-AF65-F5344CB8AC3E}">
        <p14:creationId xmlns:p14="http://schemas.microsoft.com/office/powerpoint/2010/main" val="9375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8686800" cy="5181600"/>
          </a:xfrm>
        </p:spPr>
        <p:txBody>
          <a:bodyPr/>
          <a:lstStyle/>
          <a:p>
            <a:pPr marL="109728" indent="0">
              <a:buNone/>
            </a:pPr>
            <a:r>
              <a:rPr lang="en-US" sz="2800" b="1" dirty="0" smtClean="0">
                <a:latin typeface="Arial" panose="020B0604020202020204" pitchFamily="34" charset="0"/>
                <a:cs typeface="Arial" panose="020B0604020202020204" pitchFamily="34" charset="0"/>
              </a:rPr>
              <a:t>The Fact of Persecution:</a:t>
            </a:r>
          </a:p>
          <a:p>
            <a:pPr marL="109728" indent="0">
              <a:buNone/>
            </a:pPr>
            <a:r>
              <a:rPr lang="en-US" sz="2800" u="sng" dirty="0" smtClean="0">
                <a:latin typeface="Arial" panose="020B0604020202020204" pitchFamily="34" charset="0"/>
                <a:cs typeface="Arial" panose="020B0604020202020204" pitchFamily="34" charset="0"/>
              </a:rPr>
              <a:t>Acts 14:22</a:t>
            </a:r>
            <a:r>
              <a:rPr lang="en-US" sz="2800" dirty="0" smtClean="0">
                <a:latin typeface="Arial" panose="020B0604020202020204" pitchFamily="34" charset="0"/>
                <a:cs typeface="Arial" panose="020B0604020202020204" pitchFamily="34" charset="0"/>
              </a:rPr>
              <a:t> …strengthening </a:t>
            </a:r>
            <a:r>
              <a:rPr lang="en-US" sz="2800" dirty="0">
                <a:latin typeface="Arial" panose="020B0604020202020204" pitchFamily="34" charset="0"/>
                <a:cs typeface="Arial" panose="020B0604020202020204" pitchFamily="34" charset="0"/>
              </a:rPr>
              <a:t>the souls of the disciples, encouraging them to continue in the faith, and saying, “</a:t>
            </a:r>
            <a:r>
              <a:rPr lang="en-US" sz="2800" dirty="0">
                <a:solidFill>
                  <a:srgbClr val="FF0000"/>
                </a:solidFill>
                <a:latin typeface="Arial" panose="020B0604020202020204" pitchFamily="34" charset="0"/>
                <a:cs typeface="Arial" panose="020B0604020202020204" pitchFamily="34" charset="0"/>
              </a:rPr>
              <a:t>Through many tribulations </a:t>
            </a:r>
            <a:r>
              <a:rPr lang="en-US" sz="2800" dirty="0">
                <a:latin typeface="Arial" panose="020B0604020202020204" pitchFamily="34" charset="0"/>
                <a:cs typeface="Arial" panose="020B0604020202020204" pitchFamily="34" charset="0"/>
              </a:rPr>
              <a:t>we must enter the kingdom of God.”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1 Peter 4:17</a:t>
            </a:r>
            <a:r>
              <a:rPr lang="en-US" sz="2800" dirty="0" smtClean="0">
                <a:latin typeface="Arial" panose="020B0604020202020204" pitchFamily="34" charset="0"/>
                <a:cs typeface="Arial" panose="020B0604020202020204" pitchFamily="34" charset="0"/>
              </a:rPr>
              <a:t> For </a:t>
            </a:r>
            <a:r>
              <a:rPr lang="en-US" sz="2800" dirty="0">
                <a:solidFill>
                  <a:srgbClr val="FF0000"/>
                </a:solidFill>
                <a:latin typeface="Arial" panose="020B0604020202020204" pitchFamily="34" charset="0"/>
                <a:cs typeface="Arial" panose="020B0604020202020204" pitchFamily="34" charset="0"/>
              </a:rPr>
              <a:t>it is time for judgment to begin with the household of God</a:t>
            </a:r>
            <a:r>
              <a:rPr lang="en-US" sz="2800" dirty="0">
                <a:latin typeface="Arial" panose="020B0604020202020204" pitchFamily="34" charset="0"/>
                <a:cs typeface="Arial" panose="020B0604020202020204" pitchFamily="34" charset="0"/>
              </a:rPr>
              <a:t>; and if it begins with us first, what will be the outcome for those who do not obey the gospel of God? </a:t>
            </a:r>
            <a:endParaRPr lang="en-US" sz="2800" dirty="0" smtClean="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76200" y="76200"/>
            <a:ext cx="8839200" cy="838200"/>
          </a:xfrm>
        </p:spPr>
        <p:txBody>
          <a:bodyPr>
            <a:normAutofit/>
          </a:bodyPr>
          <a:lstStyle/>
          <a:p>
            <a:r>
              <a:rPr lang="en-US" sz="3600" b="0" dirty="0" smtClean="0">
                <a:solidFill>
                  <a:srgbClr val="FF0000"/>
                </a:solidFill>
                <a:effectLst/>
                <a:latin typeface="Arial" panose="020B0604020202020204" pitchFamily="34" charset="0"/>
                <a:cs typeface="Arial" panose="020B0604020202020204" pitchFamily="34" charset="0"/>
              </a:rPr>
              <a:t>2.    Believers Are Promised Persecutions</a:t>
            </a:r>
            <a:endParaRPr lang="en-US" sz="3600" b="0" dirty="0">
              <a:solidFill>
                <a:srgbClr val="FF0000"/>
              </a:solidFill>
              <a:effectLst/>
              <a:latin typeface="Arial" panose="020B0604020202020204" pitchFamily="34" charset="0"/>
              <a:cs typeface="Arial" panose="020B0604020202020204" pitchFamily="34" charset="0"/>
            </a:endParaRPr>
          </a:p>
        </p:txBody>
      </p:sp>
      <p:sp>
        <p:nvSpPr>
          <p:cNvPr id="5" name="Oval 4"/>
          <p:cNvSpPr/>
          <p:nvPr/>
        </p:nvSpPr>
        <p:spPr>
          <a:xfrm>
            <a:off x="6477000" y="2286000"/>
            <a:ext cx="990600" cy="533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592286" y="3657600"/>
            <a:ext cx="838200" cy="533400"/>
          </a:xfrm>
          <a:prstGeom prst="ellipse">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608495FF-4368-495F-883E-210BA10D4C74}" type="slidenum">
              <a:rPr lang="en-US" smtClean="0"/>
              <a:t>7</a:t>
            </a:fld>
            <a:endParaRPr lang="en-US"/>
          </a:p>
        </p:txBody>
      </p:sp>
    </p:spTree>
    <p:extLst>
      <p:ext uri="{BB962C8B-B14F-4D97-AF65-F5344CB8AC3E}">
        <p14:creationId xmlns:p14="http://schemas.microsoft.com/office/powerpoint/2010/main" val="167327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5"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63286" y="76200"/>
            <a:ext cx="8839200" cy="850681"/>
          </a:xfrm>
        </p:spPr>
        <p:txBody>
          <a:bodyPr>
            <a:normAutofit/>
          </a:bodyPr>
          <a:lstStyle/>
          <a:p>
            <a:r>
              <a:rPr lang="en-US" sz="3200" b="0" dirty="0" smtClean="0">
                <a:solidFill>
                  <a:srgbClr val="FF0000"/>
                </a:solidFill>
                <a:effectLst/>
                <a:latin typeface="Arial" panose="020B0604020202020204" pitchFamily="34" charset="0"/>
                <a:cs typeface="Arial" panose="020B0604020202020204" pitchFamily="34" charset="0"/>
              </a:rPr>
              <a:t>2.    Believers </a:t>
            </a:r>
            <a:r>
              <a:rPr lang="en-US" sz="3200" b="0" dirty="0">
                <a:solidFill>
                  <a:srgbClr val="FF0000"/>
                </a:solidFill>
                <a:effectLst/>
                <a:latin typeface="Arial" panose="020B0604020202020204" pitchFamily="34" charset="0"/>
                <a:cs typeface="Arial" panose="020B0604020202020204" pitchFamily="34" charset="0"/>
              </a:rPr>
              <a:t>Are </a:t>
            </a:r>
            <a:r>
              <a:rPr lang="en-US" sz="3200" b="0" dirty="0" smtClean="0">
                <a:solidFill>
                  <a:srgbClr val="FF0000"/>
                </a:solidFill>
                <a:effectLst/>
                <a:latin typeface="Arial" panose="020B0604020202020204" pitchFamily="34" charset="0"/>
                <a:cs typeface="Arial" panose="020B0604020202020204" pitchFamily="34" charset="0"/>
              </a:rPr>
              <a:t>Promised</a:t>
            </a:r>
            <a:r>
              <a:rPr lang="en-US" sz="3200" b="0" dirty="0">
                <a:solidFill>
                  <a:srgbClr val="FF0000"/>
                </a:solidFill>
                <a:effectLst/>
                <a:latin typeface="Arial" panose="020B0604020202020204" pitchFamily="34" charset="0"/>
                <a:cs typeface="Arial" panose="020B0604020202020204" pitchFamily="34" charset="0"/>
              </a:rPr>
              <a:t> </a:t>
            </a:r>
            <a:r>
              <a:rPr lang="en-US" sz="3200" b="0" dirty="0" smtClean="0">
                <a:solidFill>
                  <a:srgbClr val="FF0000"/>
                </a:solidFill>
                <a:effectLst/>
                <a:latin typeface="Arial" panose="020B0604020202020204" pitchFamily="34" charset="0"/>
                <a:cs typeface="Arial" panose="020B0604020202020204" pitchFamily="34" charset="0"/>
              </a:rPr>
              <a:t>Persecutions</a:t>
            </a:r>
            <a:endParaRPr lang="en-US" sz="3200" dirty="0"/>
          </a:p>
        </p:txBody>
      </p:sp>
      <p:cxnSp>
        <p:nvCxnSpPr>
          <p:cNvPr id="5" name="Straight Connector 4"/>
          <p:cNvCxnSpPr/>
          <p:nvPr/>
        </p:nvCxnSpPr>
        <p:spPr>
          <a:xfrm>
            <a:off x="658586" y="4333220"/>
            <a:ext cx="7848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4343400" y="3733800"/>
            <a:ext cx="0" cy="533400"/>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458686" y="3810000"/>
            <a:ext cx="2427514"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Present Age</a:t>
            </a:r>
            <a:endParaRPr lang="en-US" sz="2800" dirty="0">
              <a:latin typeface="Arial" panose="020B0604020202020204" pitchFamily="34" charset="0"/>
              <a:cs typeface="Arial" panose="020B0604020202020204" pitchFamily="34" charset="0"/>
            </a:endParaRPr>
          </a:p>
        </p:txBody>
      </p:sp>
      <p:sp>
        <p:nvSpPr>
          <p:cNvPr id="13" name="TextBox 12"/>
          <p:cNvSpPr txBox="1"/>
          <p:nvPr/>
        </p:nvSpPr>
        <p:spPr>
          <a:xfrm>
            <a:off x="4800600" y="3810000"/>
            <a:ext cx="2884714" cy="52322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Age to Come</a:t>
            </a:r>
            <a:endParaRPr lang="en-US" sz="2800" dirty="0">
              <a:latin typeface="Arial" panose="020B0604020202020204" pitchFamily="34" charset="0"/>
              <a:cs typeface="Arial" panose="020B0604020202020204" pitchFamily="34" charset="0"/>
            </a:endParaRPr>
          </a:p>
        </p:txBody>
      </p:sp>
      <p:cxnSp>
        <p:nvCxnSpPr>
          <p:cNvPr id="16" name="Straight Arrow Connector 15"/>
          <p:cNvCxnSpPr/>
          <p:nvPr/>
        </p:nvCxnSpPr>
        <p:spPr>
          <a:xfrm>
            <a:off x="4724400" y="2780947"/>
            <a:ext cx="8382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5143500" y="2743200"/>
            <a:ext cx="8382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426528" y="2620719"/>
            <a:ext cx="8382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058886" y="2130862"/>
            <a:ext cx="2514600" cy="523220"/>
          </a:xfrm>
          <a:prstGeom prst="rect">
            <a:avLst/>
          </a:prstGeom>
          <a:noFill/>
        </p:spPr>
        <p:txBody>
          <a:bodyPr wrap="square" rtlCol="0">
            <a:spAutoFit/>
          </a:bodyPr>
          <a:lstStyle/>
          <a:p>
            <a:r>
              <a:rPr lang="en-US" sz="2800" dirty="0" smtClean="0">
                <a:solidFill>
                  <a:srgbClr val="0070C0"/>
                </a:solidFill>
                <a:latin typeface="Arial" panose="020B0604020202020204" pitchFamily="34" charset="0"/>
                <a:cs typeface="Arial" panose="020B0604020202020204" pitchFamily="34" charset="0"/>
              </a:rPr>
              <a:t>Testing</a:t>
            </a:r>
            <a:r>
              <a:rPr lang="en-US" sz="2800" dirty="0" smtClean="0">
                <a:latin typeface="Arial" panose="020B0604020202020204" pitchFamily="34" charset="0"/>
                <a:cs typeface="Arial" panose="020B0604020202020204" pitchFamily="34" charset="0"/>
              </a:rPr>
              <a:t>/</a:t>
            </a:r>
            <a:r>
              <a:rPr lang="en-US" sz="2800" dirty="0" smtClean="0">
                <a:solidFill>
                  <a:srgbClr val="FF0000"/>
                </a:solidFill>
                <a:latin typeface="Arial" panose="020B0604020202020204" pitchFamily="34" charset="0"/>
                <a:cs typeface="Arial" panose="020B0604020202020204" pitchFamily="34" charset="0"/>
              </a:rPr>
              <a:t>Wrath       </a:t>
            </a:r>
          </a:p>
        </p:txBody>
      </p:sp>
      <p:cxnSp>
        <p:nvCxnSpPr>
          <p:cNvPr id="22" name="Straight Arrow Connector 21"/>
          <p:cNvCxnSpPr/>
          <p:nvPr/>
        </p:nvCxnSpPr>
        <p:spPr>
          <a:xfrm>
            <a:off x="4354286" y="2655409"/>
            <a:ext cx="0" cy="101307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191000" y="2655409"/>
            <a:ext cx="0" cy="101307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a:off x="3717471" y="2720723"/>
            <a:ext cx="272143" cy="1013077"/>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a:off x="3200400" y="2764972"/>
            <a:ext cx="304800" cy="903514"/>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2667000" y="2743200"/>
            <a:ext cx="685800" cy="887539"/>
          </a:xfrm>
          <a:prstGeom prst="straightConnector1">
            <a:avLst/>
          </a:prstGeom>
          <a:ln w="381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152400" y="838200"/>
            <a:ext cx="8763000" cy="1815882"/>
          </a:xfrm>
          <a:prstGeom prst="rect">
            <a:avLst/>
          </a:prstGeom>
          <a:noFill/>
        </p:spPr>
        <p:txBody>
          <a:bodyPr wrap="square" rtlCol="0">
            <a:spAutoFit/>
          </a:bodyPr>
          <a:lstStyle/>
          <a:p>
            <a:r>
              <a:rPr lang="en-US" sz="2800" u="sng" dirty="0" smtClean="0">
                <a:latin typeface="Arial" panose="020B0604020202020204" pitchFamily="34" charset="0"/>
                <a:cs typeface="Arial" panose="020B0604020202020204" pitchFamily="34" charset="0"/>
              </a:rPr>
              <a:t>1Peter 4:12</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Beloved, do not be surprised at the fiery ordeal among you, which comes upon you </a:t>
            </a:r>
            <a:r>
              <a:rPr lang="en-US" sz="2800" dirty="0">
                <a:solidFill>
                  <a:srgbClr val="0070C0"/>
                </a:solidFill>
                <a:latin typeface="Arial" panose="020B0604020202020204" pitchFamily="34" charset="0"/>
                <a:cs typeface="Arial" panose="020B0604020202020204" pitchFamily="34" charset="0"/>
              </a:rPr>
              <a:t>for your testing</a:t>
            </a:r>
            <a:r>
              <a:rPr lang="en-US" sz="2800" dirty="0">
                <a:latin typeface="Arial" panose="020B0604020202020204" pitchFamily="34" charset="0"/>
                <a:cs typeface="Arial" panose="020B0604020202020204" pitchFamily="34" charset="0"/>
              </a:rPr>
              <a:t>, as though some strange thing were happening to you; </a:t>
            </a:r>
          </a:p>
        </p:txBody>
      </p:sp>
      <p:sp>
        <p:nvSpPr>
          <p:cNvPr id="33" name="TextBox 32"/>
          <p:cNvSpPr txBox="1"/>
          <p:nvPr/>
        </p:nvSpPr>
        <p:spPr>
          <a:xfrm>
            <a:off x="381000" y="4572000"/>
            <a:ext cx="8763000" cy="1384995"/>
          </a:xfrm>
          <a:prstGeom prst="rect">
            <a:avLst/>
          </a:prstGeom>
          <a:noFill/>
        </p:spPr>
        <p:txBody>
          <a:bodyPr wrap="square" rtlCol="0">
            <a:spAutoFit/>
          </a:bodyPr>
          <a:lstStyle/>
          <a:p>
            <a:r>
              <a:rPr lang="en-US" sz="2800" u="sng" dirty="0" smtClean="0">
                <a:latin typeface="Arial" panose="020B0604020202020204" pitchFamily="34" charset="0"/>
                <a:cs typeface="Arial" panose="020B0604020202020204" pitchFamily="34" charset="0"/>
              </a:rPr>
              <a:t>1 Thess. 5:9</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For </a:t>
            </a:r>
            <a:r>
              <a:rPr lang="en-US" sz="2800" dirty="0">
                <a:solidFill>
                  <a:srgbClr val="FF0000"/>
                </a:solidFill>
                <a:latin typeface="Arial" panose="020B0604020202020204" pitchFamily="34" charset="0"/>
                <a:cs typeface="Arial" panose="020B0604020202020204" pitchFamily="34" charset="0"/>
              </a:rPr>
              <a:t>God has not destined us for wrath</a:t>
            </a:r>
            <a:r>
              <a:rPr lang="en-US" sz="2800" dirty="0">
                <a:latin typeface="Arial" panose="020B0604020202020204" pitchFamily="34" charset="0"/>
                <a:cs typeface="Arial" panose="020B0604020202020204" pitchFamily="34" charset="0"/>
              </a:rPr>
              <a:t>, but for obtaining salvation through our Lord Jesus </a:t>
            </a:r>
            <a:r>
              <a:rPr lang="en-US" sz="2800" dirty="0" smtClean="0">
                <a:latin typeface="Arial" panose="020B0604020202020204" pitchFamily="34" charset="0"/>
                <a:cs typeface="Arial" panose="020B0604020202020204" pitchFamily="34" charset="0"/>
              </a:rPr>
              <a:t>Christ…</a:t>
            </a:r>
            <a:endParaRPr lang="en-US" sz="2800" dirty="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608495FF-4368-495F-883E-210BA10D4C74}" type="slidenum">
              <a:rPr lang="en-US" smtClean="0"/>
              <a:t>8</a:t>
            </a:fld>
            <a:endParaRPr lang="en-US"/>
          </a:p>
        </p:txBody>
      </p:sp>
    </p:spTree>
    <p:extLst>
      <p:ext uri="{BB962C8B-B14F-4D97-AF65-F5344CB8AC3E}">
        <p14:creationId xmlns:p14="http://schemas.microsoft.com/office/powerpoint/2010/main" val="1484848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1000"/>
                                        <p:tgtEl>
                                          <p:spTgt spid="32"/>
                                        </p:tgtEl>
                                      </p:cBhvr>
                                    </p:animEffect>
                                    <p:anim calcmode="lin" valueType="num">
                                      <p:cBhvr>
                                        <p:cTn id="8" dur="1000" fill="hold"/>
                                        <p:tgtEl>
                                          <p:spTgt spid="32"/>
                                        </p:tgtEl>
                                        <p:attrNameLst>
                                          <p:attrName>ppt_x</p:attrName>
                                        </p:attrNameLst>
                                      </p:cBhvr>
                                      <p:tavLst>
                                        <p:tav tm="0">
                                          <p:val>
                                            <p:strVal val="#ppt_x"/>
                                          </p:val>
                                        </p:tav>
                                        <p:tav tm="100000">
                                          <p:val>
                                            <p:strVal val="#ppt_x"/>
                                          </p:val>
                                        </p:tav>
                                      </p:tavLst>
                                    </p:anim>
                                    <p:anim calcmode="lin" valueType="num">
                                      <p:cBhvr>
                                        <p:cTn id="9"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Effect transition="in" filter="fade">
                                      <p:cBhvr>
                                        <p:cTn id="14" dur="1000"/>
                                        <p:tgtEl>
                                          <p:spTgt spid="33"/>
                                        </p:tgtEl>
                                      </p:cBhvr>
                                    </p:animEffect>
                                    <p:anim calcmode="lin" valueType="num">
                                      <p:cBhvr>
                                        <p:cTn id="15" dur="1000" fill="hold"/>
                                        <p:tgtEl>
                                          <p:spTgt spid="33"/>
                                        </p:tgtEl>
                                        <p:attrNameLst>
                                          <p:attrName>ppt_x</p:attrName>
                                        </p:attrNameLst>
                                      </p:cBhvr>
                                      <p:tavLst>
                                        <p:tav tm="0">
                                          <p:val>
                                            <p:strVal val="#ppt_x"/>
                                          </p:val>
                                        </p:tav>
                                        <p:tav tm="100000">
                                          <p:val>
                                            <p:strVal val="#ppt_x"/>
                                          </p:val>
                                        </p:tav>
                                      </p:tavLst>
                                    </p:anim>
                                    <p:anim calcmode="lin" valueType="num">
                                      <p:cBhvr>
                                        <p:cTn id="16"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14400"/>
            <a:ext cx="8839200" cy="5092891"/>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The </a:t>
            </a:r>
            <a:r>
              <a:rPr lang="en-US" sz="2800" b="1" dirty="0">
                <a:latin typeface="Arial" panose="020B0604020202020204" pitchFamily="34" charset="0"/>
                <a:cs typeface="Arial" panose="020B0604020202020204" pitchFamily="34" charset="0"/>
              </a:rPr>
              <a:t>Need To </a:t>
            </a:r>
            <a:r>
              <a:rPr lang="en-US" sz="2800" b="1" dirty="0" smtClean="0">
                <a:latin typeface="Arial" panose="020B0604020202020204" pitchFamily="34" charset="0"/>
                <a:cs typeface="Arial" panose="020B0604020202020204" pitchFamily="34" charset="0"/>
              </a:rPr>
              <a:t>Persevere:</a:t>
            </a:r>
            <a:endParaRPr lang="en-US" sz="2800" b="1"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Romans 5:3-4</a:t>
            </a:r>
            <a:r>
              <a:rPr lang="en-US" sz="2800" dirty="0" smtClean="0">
                <a:latin typeface="Arial" panose="020B0604020202020204" pitchFamily="34" charset="0"/>
                <a:cs typeface="Arial" panose="020B0604020202020204" pitchFamily="34" charset="0"/>
              </a:rPr>
              <a:t> And </a:t>
            </a:r>
            <a:r>
              <a:rPr lang="en-US" sz="2800" dirty="0">
                <a:latin typeface="Arial" panose="020B0604020202020204" pitchFamily="34" charset="0"/>
                <a:cs typeface="Arial" panose="020B0604020202020204" pitchFamily="34" charset="0"/>
              </a:rPr>
              <a:t>not only this, but we also exult in our tribulations, knowing that </a:t>
            </a:r>
            <a:r>
              <a:rPr lang="en-US" sz="2800" dirty="0">
                <a:solidFill>
                  <a:srgbClr val="FF0000"/>
                </a:solidFill>
                <a:latin typeface="Arial" panose="020B0604020202020204" pitchFamily="34" charset="0"/>
                <a:cs typeface="Arial" panose="020B0604020202020204" pitchFamily="34" charset="0"/>
              </a:rPr>
              <a:t>tribulation brings about </a:t>
            </a:r>
            <a:r>
              <a:rPr lang="en-US" sz="2800" dirty="0" smtClean="0">
                <a:solidFill>
                  <a:srgbClr val="FF0000"/>
                </a:solidFill>
                <a:latin typeface="Arial" panose="020B0604020202020204" pitchFamily="34" charset="0"/>
                <a:cs typeface="Arial" panose="020B0604020202020204" pitchFamily="34" charset="0"/>
              </a:rPr>
              <a:t>perseverance </a:t>
            </a:r>
            <a:r>
              <a:rPr lang="en-US" sz="2800" dirty="0">
                <a:latin typeface="Arial" panose="020B0604020202020204" pitchFamily="34" charset="0"/>
                <a:cs typeface="Arial" panose="020B0604020202020204" pitchFamily="34" charset="0"/>
              </a:rPr>
              <a:t> and perseverance, proven character; and proven character, </a:t>
            </a:r>
            <a:r>
              <a:rPr lang="en-US" sz="2800" b="1" dirty="0" smtClean="0">
                <a:latin typeface="Arial" panose="020B0604020202020204" pitchFamily="34" charset="0"/>
                <a:cs typeface="Arial" panose="020B0604020202020204" pitchFamily="34" charset="0"/>
              </a:rPr>
              <a:t>hope</a:t>
            </a:r>
            <a:r>
              <a:rPr lang="en-US" sz="2800" dirty="0" smtClean="0">
                <a:latin typeface="Arial" panose="020B0604020202020204" pitchFamily="34" charset="0"/>
                <a:cs typeface="Arial" panose="020B0604020202020204" pitchFamily="34" charset="0"/>
              </a:rPr>
              <a:t>… </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Romans 8:24-25</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For </a:t>
            </a:r>
            <a:r>
              <a:rPr lang="en-US" sz="2800" b="1" dirty="0">
                <a:latin typeface="Arial" panose="020B0604020202020204" pitchFamily="34" charset="0"/>
                <a:cs typeface="Arial" panose="020B0604020202020204" pitchFamily="34" charset="0"/>
              </a:rPr>
              <a:t>in hope </a:t>
            </a:r>
            <a:r>
              <a:rPr lang="en-US" sz="2800" dirty="0">
                <a:latin typeface="Arial" panose="020B0604020202020204" pitchFamily="34" charset="0"/>
                <a:cs typeface="Arial" panose="020B0604020202020204" pitchFamily="34" charset="0"/>
              </a:rPr>
              <a:t>we have been saved, but hope that is seen is not hope; for who hopes for what he already sees? </a:t>
            </a:r>
            <a:r>
              <a:rPr lang="en-US" sz="2800" dirty="0" smtClean="0">
                <a:latin typeface="Arial" panose="020B0604020202020204" pitchFamily="34" charset="0"/>
                <a:cs typeface="Arial" panose="020B0604020202020204" pitchFamily="34" charset="0"/>
              </a:rPr>
              <a:t>But </a:t>
            </a:r>
            <a:r>
              <a:rPr lang="en-US" sz="2800" dirty="0">
                <a:latin typeface="Arial" panose="020B0604020202020204" pitchFamily="34" charset="0"/>
                <a:cs typeface="Arial" panose="020B0604020202020204" pitchFamily="34" charset="0"/>
              </a:rPr>
              <a:t>if we hope for what we do not see, with perseverance we wait eagerly for it. </a:t>
            </a:r>
            <a:endParaRPr lang="en-US" sz="2800" dirty="0" smtClean="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57200" y="0"/>
            <a:ext cx="8229600" cy="1143000"/>
          </a:xfrm>
        </p:spPr>
        <p:txBody>
          <a:bodyPr>
            <a:normAutofit/>
          </a:bodyPr>
          <a:lstStyle/>
          <a:p>
            <a:r>
              <a:rPr lang="en-US" sz="3200" b="0" dirty="0" smtClean="0">
                <a:solidFill>
                  <a:srgbClr val="FF0000"/>
                </a:solidFill>
                <a:effectLst/>
                <a:latin typeface="Arial" panose="020B0604020202020204" pitchFamily="34" charset="0"/>
                <a:cs typeface="Arial" panose="020B0604020202020204" pitchFamily="34" charset="0"/>
              </a:rPr>
              <a:t>2.    Believers </a:t>
            </a:r>
            <a:r>
              <a:rPr lang="en-US" sz="3200" b="0" dirty="0">
                <a:solidFill>
                  <a:srgbClr val="FF0000"/>
                </a:solidFill>
                <a:effectLst/>
                <a:latin typeface="Arial" panose="020B0604020202020204" pitchFamily="34" charset="0"/>
                <a:cs typeface="Arial" panose="020B0604020202020204" pitchFamily="34" charset="0"/>
              </a:rPr>
              <a:t>Are Promised Persecutions</a:t>
            </a:r>
            <a:endParaRPr lang="en-US" sz="3200" dirty="0"/>
          </a:p>
        </p:txBody>
      </p:sp>
      <p:cxnSp>
        <p:nvCxnSpPr>
          <p:cNvPr id="6" name="Straight Connector 5"/>
          <p:cNvCxnSpPr/>
          <p:nvPr/>
        </p:nvCxnSpPr>
        <p:spPr>
          <a:xfrm>
            <a:off x="4572000" y="4953000"/>
            <a:ext cx="16764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828800" y="5410200"/>
            <a:ext cx="6096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608495FF-4368-495F-883E-210BA10D4C74}" type="slidenum">
              <a:rPr lang="en-US" smtClean="0"/>
              <a:t>9</a:t>
            </a:fld>
            <a:endParaRPr lang="en-US"/>
          </a:p>
        </p:txBody>
      </p:sp>
    </p:spTree>
    <p:extLst>
      <p:ext uri="{BB962C8B-B14F-4D97-AF65-F5344CB8AC3E}">
        <p14:creationId xmlns:p14="http://schemas.microsoft.com/office/powerpoint/2010/main" val="1020134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981</TotalTime>
  <Words>868</Words>
  <Application>Microsoft Office PowerPoint</Application>
  <PresentationFormat>On-screen Show (4:3)</PresentationFormat>
  <Paragraphs>66</Paragraphs>
  <Slides>11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Mark 10:28-31</vt:lpstr>
      <vt:lpstr>The Twelve Had Left Everything For Christ</vt:lpstr>
      <vt:lpstr>              Jesus’ Promises</vt:lpstr>
      <vt:lpstr>      The Great Reversal Reiterated</vt:lpstr>
      <vt:lpstr>              Applications</vt:lpstr>
      <vt:lpstr>1.      Believers Are Promised A New Family</vt:lpstr>
      <vt:lpstr>2.    Believers Are Promised Persecutions</vt:lpstr>
      <vt:lpstr>2.    Believers Are Promised Persecutions</vt:lpstr>
      <vt:lpstr>2.    Believers Are Promised Persecutions</vt:lpstr>
      <vt:lpstr>3.      Believers Are Promised Eternal Life  </vt:lpstr>
      <vt:lpstr>3.        Believers Are Promised Eternal Life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10:28-31</dc:title>
  <dc:creator>Eric</dc:creator>
  <cp:lastModifiedBy>Christy</cp:lastModifiedBy>
  <cp:revision>61</cp:revision>
  <dcterms:created xsi:type="dcterms:W3CDTF">2013-11-20T14:31:42Z</dcterms:created>
  <dcterms:modified xsi:type="dcterms:W3CDTF">2013-11-29T22:11:57Z</dcterms:modified>
</cp:coreProperties>
</file>