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79568" autoAdjust="0"/>
  </p:normalViewPr>
  <p:slideViewPr>
    <p:cSldViewPr>
      <p:cViewPr varScale="1">
        <p:scale>
          <a:sx n="55" d="100"/>
          <a:sy n="55" d="100"/>
        </p:scale>
        <p:origin x="1752" y="78"/>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83182"/>
            <a:ext cx="2971800" cy="458788"/>
          </a:xfrm>
          <a:prstGeom prst="rect">
            <a:avLst/>
          </a:prstGeom>
        </p:spPr>
        <p:txBody>
          <a:bodyPr vert="horz" lIns="91440" tIns="45720" rIns="91440" bIns="45720" rtlCol="0"/>
          <a:lstStyle>
            <a:lvl1pPr algn="l">
              <a:defRPr sz="1200"/>
            </a:lvl1pPr>
          </a:lstStyle>
          <a:p>
            <a:r>
              <a:rPr lang="en-US" sz="1100" dirty="0" smtClean="0">
                <a:cs typeface="Arial" panose="020B0604020202020204" pitchFamily="34" charset="0"/>
              </a:rPr>
              <a:t>The </a:t>
            </a:r>
            <a:r>
              <a:rPr lang="en-US" sz="1100" dirty="0">
                <a:cs typeface="Arial" panose="020B0604020202020204" pitchFamily="34" charset="0"/>
              </a:rPr>
              <a:t>Cross: The Wisdom </a:t>
            </a:r>
            <a:r>
              <a:rPr lang="en-US" sz="1100" dirty="0" smtClean="0">
                <a:cs typeface="Arial" panose="020B0604020202020204" pitchFamily="34" charset="0"/>
              </a:rPr>
              <a:t>of </a:t>
            </a:r>
            <a:r>
              <a:rPr lang="en-US" sz="1100" dirty="0">
                <a:cs typeface="Arial" panose="020B0604020202020204" pitchFamily="34" charset="0"/>
              </a:rPr>
              <a:t>God </a:t>
            </a:r>
            <a:r>
              <a:rPr lang="en-US" sz="1100" dirty="0" smtClean="0">
                <a:cs typeface="Arial" panose="020B0604020202020204" pitchFamily="34" charset="0"/>
              </a:rPr>
              <a:t>Revealed</a:t>
            </a:r>
          </a:p>
          <a:p>
            <a:r>
              <a:rPr lang="en-US" sz="1100" dirty="0"/>
              <a:t>Mark 10:32-34</a:t>
            </a:r>
          </a:p>
        </p:txBody>
      </p:sp>
      <p:sp>
        <p:nvSpPr>
          <p:cNvPr id="3" name="Date Placeholder 2"/>
          <p:cNvSpPr>
            <a:spLocks noGrp="1"/>
          </p:cNvSpPr>
          <p:nvPr>
            <p:ph type="dt" sz="quarter" idx="1"/>
          </p:nvPr>
        </p:nvSpPr>
        <p:spPr>
          <a:xfrm>
            <a:off x="3352800" y="283182"/>
            <a:ext cx="2971800" cy="458788"/>
          </a:xfrm>
          <a:prstGeom prst="rect">
            <a:avLst/>
          </a:prstGeom>
        </p:spPr>
        <p:txBody>
          <a:bodyPr vert="horz" lIns="91440" tIns="45720" rIns="91440" bIns="45720" rtlCol="0"/>
          <a:lstStyle>
            <a:lvl1pPr algn="r">
              <a:defRPr sz="1200"/>
            </a:lvl1pPr>
          </a:lstStyle>
          <a:p>
            <a:r>
              <a:rPr lang="en-US" sz="1100" dirty="0" smtClean="0"/>
              <a:t>12/29/13</a:t>
            </a:r>
          </a:p>
          <a:p>
            <a:r>
              <a:rPr lang="en-US" sz="1100" dirty="0" smtClean="0"/>
              <a:t>By Eric Douma</a:t>
            </a:r>
            <a:endParaRPr lang="en-US" sz="1100" dirty="0"/>
          </a:p>
        </p:txBody>
      </p:sp>
      <p:sp>
        <p:nvSpPr>
          <p:cNvPr id="5" name="Slide Number Placeholder 4"/>
          <p:cNvSpPr>
            <a:spLocks noGrp="1"/>
          </p:cNvSpPr>
          <p:nvPr>
            <p:ph type="sldNum" sz="quarter" idx="3"/>
          </p:nvPr>
        </p:nvSpPr>
        <p:spPr>
          <a:xfrm>
            <a:off x="3352800" y="8305800"/>
            <a:ext cx="2971800" cy="458787"/>
          </a:xfrm>
          <a:prstGeom prst="rect">
            <a:avLst/>
          </a:prstGeom>
        </p:spPr>
        <p:txBody>
          <a:bodyPr vert="horz" lIns="91440" tIns="45720" rIns="91440" bIns="45720" rtlCol="0" anchor="b"/>
          <a:lstStyle>
            <a:lvl1pPr algn="r">
              <a:defRPr sz="1200"/>
            </a:lvl1pPr>
          </a:lstStyle>
          <a:p>
            <a:fld id="{B55F0FDA-E8EC-4F3A-9208-A581B5E9DAA6}" type="slidenum">
              <a:rPr lang="en-US" smtClean="0"/>
              <a:t>‹#›</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056" y="8350634"/>
            <a:ext cx="1880200" cy="592041"/>
          </a:xfrm>
          <a:prstGeom prst="rect">
            <a:avLst/>
          </a:prstGeom>
        </p:spPr>
      </p:pic>
    </p:spTree>
    <p:extLst>
      <p:ext uri="{BB962C8B-B14F-4D97-AF65-F5344CB8AC3E}">
        <p14:creationId xmlns:p14="http://schemas.microsoft.com/office/powerpoint/2010/main" val="136883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4E6C27-3040-4CA6-9675-A7FF1849B251}" type="datetimeFigureOut">
              <a:rPr lang="en-US" smtClean="0"/>
              <a:t>12/28/2013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D4BDEB-D24A-4FB6-96C4-407B0E755442}" type="slidenum">
              <a:rPr lang="en-US" smtClean="0"/>
              <a:t>‹#›</a:t>
            </a:fld>
            <a:endParaRPr lang="en-US"/>
          </a:p>
        </p:txBody>
      </p:sp>
    </p:spTree>
    <p:extLst>
      <p:ext uri="{BB962C8B-B14F-4D97-AF65-F5344CB8AC3E}">
        <p14:creationId xmlns:p14="http://schemas.microsoft.com/office/powerpoint/2010/main" val="222626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7D4BDEB-D24A-4FB6-96C4-407B0E755442}" type="slidenum">
              <a:rPr lang="en-US" smtClean="0"/>
              <a:t>1</a:t>
            </a:fld>
            <a:endParaRPr lang="en-US"/>
          </a:p>
        </p:txBody>
      </p:sp>
    </p:spTree>
    <p:extLst>
      <p:ext uri="{BB962C8B-B14F-4D97-AF65-F5344CB8AC3E}">
        <p14:creationId xmlns:p14="http://schemas.microsoft.com/office/powerpoint/2010/main" val="409559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7D4BDEB-D24A-4FB6-96C4-407B0E755442}" type="slidenum">
              <a:rPr lang="en-US" smtClean="0"/>
              <a:t>2</a:t>
            </a:fld>
            <a:endParaRPr lang="en-US"/>
          </a:p>
        </p:txBody>
      </p:sp>
    </p:spTree>
    <p:extLst>
      <p:ext uri="{BB962C8B-B14F-4D97-AF65-F5344CB8AC3E}">
        <p14:creationId xmlns:p14="http://schemas.microsoft.com/office/powerpoint/2010/main" val="4089727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4BDEB-D24A-4FB6-96C4-407B0E755442}" type="slidenum">
              <a:rPr lang="en-US" smtClean="0"/>
              <a:t>3</a:t>
            </a:fld>
            <a:endParaRPr lang="en-US"/>
          </a:p>
        </p:txBody>
      </p:sp>
    </p:spTree>
    <p:extLst>
      <p:ext uri="{BB962C8B-B14F-4D97-AF65-F5344CB8AC3E}">
        <p14:creationId xmlns:p14="http://schemas.microsoft.com/office/powerpoint/2010/main" val="2309940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4BDEB-D24A-4FB6-96C4-407B0E755442}" type="slidenum">
              <a:rPr lang="en-US" smtClean="0"/>
              <a:t>7</a:t>
            </a:fld>
            <a:endParaRPr lang="en-US"/>
          </a:p>
        </p:txBody>
      </p:sp>
    </p:spTree>
    <p:extLst>
      <p:ext uri="{BB962C8B-B14F-4D97-AF65-F5344CB8AC3E}">
        <p14:creationId xmlns:p14="http://schemas.microsoft.com/office/powerpoint/2010/main" val="2638360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7D4BDEB-D24A-4FB6-96C4-407B0E755442}" type="slidenum">
              <a:rPr lang="en-US" smtClean="0"/>
              <a:t>8</a:t>
            </a:fld>
            <a:endParaRPr lang="en-US"/>
          </a:p>
        </p:txBody>
      </p:sp>
    </p:spTree>
    <p:extLst>
      <p:ext uri="{BB962C8B-B14F-4D97-AF65-F5344CB8AC3E}">
        <p14:creationId xmlns:p14="http://schemas.microsoft.com/office/powerpoint/2010/main" val="2392057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4BDEB-D24A-4FB6-96C4-407B0E755442}" type="slidenum">
              <a:rPr lang="en-US" smtClean="0"/>
              <a:t>9</a:t>
            </a:fld>
            <a:endParaRPr lang="en-US"/>
          </a:p>
        </p:txBody>
      </p:sp>
    </p:spTree>
    <p:extLst>
      <p:ext uri="{BB962C8B-B14F-4D97-AF65-F5344CB8AC3E}">
        <p14:creationId xmlns:p14="http://schemas.microsoft.com/office/powerpoint/2010/main" val="639567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4BDEB-D24A-4FB6-96C4-407B0E755442}" type="slidenum">
              <a:rPr lang="en-US" smtClean="0"/>
              <a:t>12</a:t>
            </a:fld>
            <a:endParaRPr lang="en-US"/>
          </a:p>
        </p:txBody>
      </p:sp>
    </p:spTree>
    <p:extLst>
      <p:ext uri="{BB962C8B-B14F-4D97-AF65-F5344CB8AC3E}">
        <p14:creationId xmlns:p14="http://schemas.microsoft.com/office/powerpoint/2010/main" val="1880818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06FD19C-E972-40C1-8737-9283038F5F95}" type="datetime1">
              <a:rPr lang="en-US" smtClean="0"/>
              <a:t>12/28/2013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D71828-4B89-4360-AD13-775E5B0406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0D941C-4C32-48CA-8F3B-088991B6A171}" type="datetime1">
              <a:rPr lang="en-US" smtClean="0"/>
              <a:t>12/28/2013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D71828-4B89-4360-AD13-775E5B0406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2FD331-82F3-4648-8EBF-973D16F8EDEC}" type="datetime1">
              <a:rPr lang="en-US" smtClean="0"/>
              <a:t>12/28/2013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D71828-4B89-4360-AD13-775E5B0406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4C9699-C4A6-4599-9AC3-5D67A5268F82}" type="datetime1">
              <a:rPr lang="en-US" smtClean="0"/>
              <a:t>12/28/2013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8382000" y="6248400"/>
            <a:ext cx="631032" cy="524669"/>
          </a:xfrm>
        </p:spPr>
        <p:txBody>
          <a:bodyPr/>
          <a:lstStyle>
            <a:lvl1pPr>
              <a:defRPr sz="2000"/>
            </a:lvl1pPr>
            <a:extLst/>
          </a:lstStyle>
          <a:p>
            <a:fld id="{37D71828-4B89-4360-AD13-775E5B040655}"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14ABFC-D919-458A-833B-CA0D8CC9C37E}" type="datetime1">
              <a:rPr lang="en-US" smtClean="0"/>
              <a:t>12/28/2013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D71828-4B89-4360-AD13-775E5B04065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C918B8-1A31-4224-A7FA-661D97F4CF3A}" type="datetime1">
              <a:rPr lang="en-US" smtClean="0"/>
              <a:t>12/28/2013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D71828-4B89-4360-AD13-775E5B04065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3B9E15-C3E2-46E3-8F7F-B2D39B0AE42C}" type="datetime1">
              <a:rPr lang="en-US" smtClean="0"/>
              <a:t>12/28/2013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7D71828-4B89-4360-AD13-775E5B0406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41196A2-B05D-4098-BAB8-1C52B63D0743}" type="datetime1">
              <a:rPr lang="en-US" smtClean="0"/>
              <a:t>12/28/2013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7D71828-4B89-4360-AD13-775E5B04065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514DE56-F050-4E83-A781-550F739734B0}" type="datetime1">
              <a:rPr lang="en-US" smtClean="0"/>
              <a:t>12/28/2013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7D71828-4B89-4360-AD13-775E5B0406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1A887BE-C30B-427A-94D9-432A49D57150}" type="datetime1">
              <a:rPr lang="en-US" smtClean="0"/>
              <a:t>12/28/2013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D71828-4B89-4360-AD13-775E5B0406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BA58F43-2D4C-443D-BF5E-A73AE14A2C68}" type="datetime1">
              <a:rPr lang="en-US" smtClean="0"/>
              <a:t>12/28/2013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D71828-4B89-4360-AD13-775E5B04065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91B043-53D4-4427-A5F8-D83E7D664F68}" type="datetime1">
              <a:rPr lang="en-US" smtClean="0"/>
              <a:t>12/28/2013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7D71828-4B89-4360-AD13-775E5B0406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57200"/>
            <a:ext cx="5334000" cy="1220162"/>
          </a:xfrm>
        </p:spPr>
        <p:txBody>
          <a:bodyPr/>
          <a:lstStyle/>
          <a:p>
            <a:r>
              <a:rPr lang="en-US" dirty="0" smtClean="0">
                <a:solidFill>
                  <a:srgbClr val="0070C0"/>
                </a:solidFill>
                <a:effectLst/>
              </a:rPr>
              <a:t>Mark 10:32-34</a:t>
            </a:r>
            <a:endParaRPr lang="en-US" dirty="0">
              <a:solidFill>
                <a:srgbClr val="0070C0"/>
              </a:solidFill>
              <a:effectLst/>
            </a:endParaRPr>
          </a:p>
        </p:txBody>
      </p:sp>
      <p:sp>
        <p:nvSpPr>
          <p:cNvPr id="3" name="Subtitle 2"/>
          <p:cNvSpPr>
            <a:spLocks noGrp="1"/>
          </p:cNvSpPr>
          <p:nvPr>
            <p:ph type="subTitle" idx="1"/>
          </p:nvPr>
        </p:nvSpPr>
        <p:spPr>
          <a:xfrm>
            <a:off x="304800" y="2057400"/>
            <a:ext cx="8229600" cy="1199704"/>
          </a:xfrm>
        </p:spPr>
        <p:txBody>
          <a:bodyPr>
            <a:normAutofit/>
          </a:bodyPr>
          <a:lstStyle/>
          <a:p>
            <a:r>
              <a:rPr lang="en-US" sz="3200" dirty="0" smtClean="0">
                <a:latin typeface="Arial" panose="020B0604020202020204" pitchFamily="34" charset="0"/>
                <a:cs typeface="Arial" panose="020B0604020202020204" pitchFamily="34" charset="0"/>
              </a:rPr>
              <a:t>The Cross: The Wisdom </a:t>
            </a:r>
            <a:r>
              <a:rPr lang="en-US" sz="3200" dirty="0" smtClean="0">
                <a:latin typeface="Arial" panose="020B0604020202020204" pitchFamily="34" charset="0"/>
                <a:cs typeface="Arial" panose="020B0604020202020204" pitchFamily="34" charset="0"/>
              </a:rPr>
              <a:t>of </a:t>
            </a:r>
            <a:r>
              <a:rPr lang="en-US" sz="3200" dirty="0" smtClean="0">
                <a:latin typeface="Arial" panose="020B0604020202020204" pitchFamily="34" charset="0"/>
                <a:cs typeface="Arial" panose="020B0604020202020204" pitchFamily="34" charset="0"/>
              </a:rPr>
              <a:t>God Revealed</a:t>
            </a:r>
            <a:endParaRPr lang="en-US" sz="3200" dirty="0">
              <a:latin typeface="Arial" panose="020B0604020202020204" pitchFamily="34" charset="0"/>
              <a:cs typeface="Arial" panose="020B0604020202020204" pitchFamily="34" charset="0"/>
            </a:endParaRPr>
          </a:p>
        </p:txBody>
      </p:sp>
      <p:sp>
        <p:nvSpPr>
          <p:cNvPr id="4" name="TextBox 3"/>
          <p:cNvSpPr txBox="1"/>
          <p:nvPr/>
        </p:nvSpPr>
        <p:spPr>
          <a:xfrm>
            <a:off x="228600" y="4195465"/>
            <a:ext cx="4495800" cy="830997"/>
          </a:xfrm>
          <a:prstGeom prst="rect">
            <a:avLst/>
          </a:prstGeom>
          <a:noFill/>
        </p:spPr>
        <p:txBody>
          <a:bodyPr wrap="square" rtlCol="0">
            <a:spAutoFit/>
          </a:bodyPr>
          <a:lstStyle/>
          <a:p>
            <a:r>
              <a:rPr lang="en-US" sz="2400" dirty="0" smtClean="0"/>
              <a:t>Presented by Eric Douma    </a:t>
            </a:r>
          </a:p>
          <a:p>
            <a:r>
              <a:rPr lang="en-US" sz="2400" dirty="0" smtClean="0"/>
              <a:t>December 29, 2013</a:t>
            </a:r>
          </a:p>
        </p:txBody>
      </p:sp>
    </p:spTree>
    <p:extLst>
      <p:ext uri="{BB962C8B-B14F-4D97-AF65-F5344CB8AC3E}">
        <p14:creationId xmlns:p14="http://schemas.microsoft.com/office/powerpoint/2010/main" val="768842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15400" cy="4940491"/>
          </a:xfrm>
        </p:spPr>
        <p:txBody>
          <a:bodyPr>
            <a:normAutofit fontScale="92500" lnSpcReduction="10000"/>
          </a:bodyPr>
          <a:lstStyle/>
          <a:p>
            <a:pPr marL="109728" indent="0">
              <a:buNone/>
            </a:pPr>
            <a:r>
              <a:rPr lang="en-US" sz="2800" u="sng" dirty="0">
                <a:latin typeface="Arial" panose="020B0604020202020204" pitchFamily="34" charset="0"/>
                <a:cs typeface="Arial" panose="020B0604020202020204" pitchFamily="34" charset="0"/>
              </a:rPr>
              <a:t>Zechariah 3:8-9</a:t>
            </a:r>
            <a:r>
              <a:rPr lang="en-US" sz="2800" dirty="0">
                <a:latin typeface="Arial" panose="020B0604020202020204" pitchFamily="34" charset="0"/>
                <a:cs typeface="Arial" panose="020B0604020202020204" pitchFamily="34" charset="0"/>
              </a:rPr>
              <a:t> Now listen, Joshua the high priest, you and your friends who are sitting in front of you—indeed they are men who are a symbol, for behold, I am going to bring in </a:t>
            </a:r>
            <a:r>
              <a:rPr lang="en-US" sz="2800" b="1" dirty="0">
                <a:latin typeface="Arial" panose="020B0604020202020204" pitchFamily="34" charset="0"/>
                <a:cs typeface="Arial" panose="020B0604020202020204" pitchFamily="34" charset="0"/>
              </a:rPr>
              <a:t>My servant the Branch</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behold, the stone that I have set before Joshua; on one stone are seven eyes. Behold, I will engrave an inscription on it,’ declares the LORD of hosts, ‘and </a:t>
            </a:r>
            <a:r>
              <a:rPr lang="en-US" sz="2800" dirty="0">
                <a:solidFill>
                  <a:srgbClr val="FF0000"/>
                </a:solidFill>
                <a:latin typeface="Arial" panose="020B0604020202020204" pitchFamily="34" charset="0"/>
                <a:cs typeface="Arial" panose="020B0604020202020204" pitchFamily="34" charset="0"/>
              </a:rPr>
              <a:t>I will remove the iniquity of that land in one day.</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Zechariah 12:10</a:t>
            </a:r>
            <a:r>
              <a:rPr lang="en-US" sz="2800" dirty="0" smtClean="0">
                <a:latin typeface="Arial" panose="020B0604020202020204" pitchFamily="34" charset="0"/>
                <a:cs typeface="Arial" panose="020B0604020202020204" pitchFamily="34" charset="0"/>
              </a:rPr>
              <a:t> “I </a:t>
            </a:r>
            <a:r>
              <a:rPr lang="en-US" sz="2800" dirty="0">
                <a:latin typeface="Arial" panose="020B0604020202020204" pitchFamily="34" charset="0"/>
                <a:cs typeface="Arial" panose="020B0604020202020204" pitchFamily="34" charset="0"/>
              </a:rPr>
              <a:t>will pour out on the house of David and on the inhabitants of Jerusalem, the Spirit of grace and of supplication, so that </a:t>
            </a:r>
            <a:r>
              <a:rPr lang="en-US" sz="2800" dirty="0">
                <a:solidFill>
                  <a:srgbClr val="FF0000"/>
                </a:solidFill>
                <a:latin typeface="Arial" panose="020B0604020202020204" pitchFamily="34" charset="0"/>
                <a:cs typeface="Arial" panose="020B0604020202020204" pitchFamily="34" charset="0"/>
              </a:rPr>
              <a:t>they will look on Me whom they have pierced</a:t>
            </a:r>
            <a:r>
              <a:rPr lang="en-US" sz="2800" dirty="0">
                <a:latin typeface="Arial" panose="020B0604020202020204" pitchFamily="34" charset="0"/>
                <a:cs typeface="Arial" panose="020B0604020202020204" pitchFamily="34" charset="0"/>
              </a:rPr>
              <a:t>; and they will mourn for Him, as one mourns for an only </a:t>
            </a:r>
            <a:r>
              <a:rPr lang="en-US" sz="2800" dirty="0" smtClean="0">
                <a:latin typeface="Arial" panose="020B0604020202020204" pitchFamily="34" charset="0"/>
                <a:cs typeface="Arial" panose="020B0604020202020204" pitchFamily="34" charset="0"/>
              </a:rPr>
              <a:t>son</a:t>
            </a:r>
            <a:endParaRPr lang="en-US" dirty="0"/>
          </a:p>
        </p:txBody>
      </p:sp>
      <p:sp>
        <p:nvSpPr>
          <p:cNvPr id="3" name="Title 2"/>
          <p:cNvSpPr>
            <a:spLocks noGrp="1"/>
          </p:cNvSpPr>
          <p:nvPr>
            <p:ph type="title"/>
          </p:nvPr>
        </p:nvSpPr>
        <p:spPr>
          <a:xfrm>
            <a:off x="152400" y="76200"/>
            <a:ext cx="8839200" cy="868362"/>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     The Cross Foretold In The Old Testament</a:t>
            </a:r>
            <a:endParaRPr lang="en-US" sz="3200" b="0" dirty="0">
              <a:solidFill>
                <a:srgbClr val="FF0000"/>
              </a:solidFill>
              <a:effectLst/>
              <a:latin typeface="Arial" panose="020B0604020202020204" pitchFamily="34" charset="0"/>
              <a:cs typeface="Arial" panose="020B0604020202020204" pitchFamily="34" charset="0"/>
            </a:endParaRPr>
          </a:p>
        </p:txBody>
      </p:sp>
      <p:sp>
        <p:nvSpPr>
          <p:cNvPr id="4" name="Oval 3"/>
          <p:cNvSpPr/>
          <p:nvPr/>
        </p:nvSpPr>
        <p:spPr>
          <a:xfrm>
            <a:off x="4343400" y="1034143"/>
            <a:ext cx="1219200" cy="533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37D71828-4B89-4360-AD13-775E5B040655}" type="slidenum">
              <a:rPr lang="en-US" smtClean="0"/>
              <a:pPr/>
              <a:t>10</a:t>
            </a:fld>
            <a:endParaRPr lang="en-US" dirty="0"/>
          </a:p>
        </p:txBody>
      </p:sp>
    </p:spTree>
    <p:extLst>
      <p:ext uri="{BB962C8B-B14F-4D97-AF65-F5344CB8AC3E}">
        <p14:creationId xmlns:p14="http://schemas.microsoft.com/office/powerpoint/2010/main" val="294866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lstStyle/>
          <a:p>
            <a:pPr marL="109728" indent="0">
              <a:buNone/>
            </a:pPr>
            <a:r>
              <a:rPr lang="en-US" b="1" dirty="0" smtClean="0">
                <a:latin typeface="Arial" panose="020B0604020202020204" pitchFamily="34" charset="0"/>
                <a:cs typeface="Arial" panose="020B0604020202020204" pitchFamily="34" charset="0"/>
              </a:rPr>
              <a:t>God’s Righteousness</a:t>
            </a:r>
          </a:p>
          <a:p>
            <a:pPr marL="109728" indent="0">
              <a:buNone/>
            </a:pPr>
            <a:r>
              <a:rPr lang="en-US" u="sng" dirty="0" smtClean="0">
                <a:latin typeface="Arial" panose="020B0604020202020204" pitchFamily="34" charset="0"/>
                <a:cs typeface="Arial" panose="020B0604020202020204" pitchFamily="34" charset="0"/>
              </a:rPr>
              <a:t>Romans 3:25</a:t>
            </a:r>
            <a:r>
              <a:rPr lang="en-US" dirty="0" smtClean="0">
                <a:latin typeface="Arial" panose="020B0604020202020204" pitchFamily="34" charset="0"/>
                <a:cs typeface="Arial" panose="020B0604020202020204" pitchFamily="34" charset="0"/>
              </a:rPr>
              <a:t> …God </a:t>
            </a:r>
            <a:r>
              <a:rPr lang="en-US" dirty="0">
                <a:latin typeface="Arial" panose="020B0604020202020204" pitchFamily="34" charset="0"/>
                <a:cs typeface="Arial" panose="020B0604020202020204" pitchFamily="34" charset="0"/>
              </a:rPr>
              <a:t>displayed publicly as a propitiation in His blood through faith. This was </a:t>
            </a:r>
            <a:r>
              <a:rPr lang="en-US" dirty="0">
                <a:solidFill>
                  <a:srgbClr val="FF0000"/>
                </a:solidFill>
                <a:latin typeface="Arial" panose="020B0604020202020204" pitchFamily="34" charset="0"/>
                <a:cs typeface="Arial" panose="020B0604020202020204" pitchFamily="34" charset="0"/>
              </a:rPr>
              <a:t>to demonstrate His righteousness</a:t>
            </a:r>
            <a:r>
              <a:rPr lang="en-US" dirty="0">
                <a:latin typeface="Arial" panose="020B0604020202020204" pitchFamily="34" charset="0"/>
                <a:cs typeface="Arial" panose="020B0604020202020204" pitchFamily="34" charset="0"/>
              </a:rPr>
              <a:t>, because in the forbearance of God He passed over the </a:t>
            </a:r>
            <a:r>
              <a:rPr lang="en-US" dirty="0" smtClean="0">
                <a:latin typeface="Arial" panose="020B0604020202020204" pitchFamily="34" charset="0"/>
                <a:cs typeface="Arial" panose="020B0604020202020204" pitchFamily="34" charset="0"/>
              </a:rPr>
              <a:t>sins previously committed…</a:t>
            </a:r>
          </a:p>
          <a:p>
            <a:pPr marL="109728" indent="0">
              <a:buNone/>
            </a:pPr>
            <a:r>
              <a:rPr lang="en-US" b="1" dirty="0" smtClean="0">
                <a:latin typeface="Arial" panose="020B0604020202020204" pitchFamily="34" charset="0"/>
                <a:cs typeface="Arial" panose="020B0604020202020204" pitchFamily="34" charset="0"/>
              </a:rPr>
              <a:t>God’s Love</a:t>
            </a:r>
            <a:endParaRPr lang="en-US" b="1"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Romans 5:7-8</a:t>
            </a:r>
            <a:r>
              <a:rPr lang="en-US" dirty="0" smtClean="0">
                <a:latin typeface="Arial" panose="020B0604020202020204" pitchFamily="34" charset="0"/>
                <a:cs typeface="Arial" panose="020B0604020202020204" pitchFamily="34" charset="0"/>
              </a:rPr>
              <a:t> For </a:t>
            </a:r>
            <a:r>
              <a:rPr lang="en-US" dirty="0">
                <a:latin typeface="Arial" panose="020B0604020202020204" pitchFamily="34" charset="0"/>
                <a:cs typeface="Arial" panose="020B0604020202020204" pitchFamily="34" charset="0"/>
              </a:rPr>
              <a:t>one will hardly die for a righteous man; though perhaps for the good man someone would dare even to die. </a:t>
            </a:r>
            <a:r>
              <a:rPr lang="en-US" dirty="0" smtClean="0">
                <a:latin typeface="Arial" panose="020B0604020202020204" pitchFamily="34" charset="0"/>
                <a:cs typeface="Arial" panose="020B0604020202020204" pitchFamily="34" charset="0"/>
              </a:rPr>
              <a:t>But </a:t>
            </a:r>
            <a:r>
              <a:rPr lang="en-US" dirty="0">
                <a:solidFill>
                  <a:srgbClr val="FF0000"/>
                </a:solidFill>
                <a:latin typeface="Arial" panose="020B0604020202020204" pitchFamily="34" charset="0"/>
                <a:cs typeface="Arial" panose="020B0604020202020204" pitchFamily="34" charset="0"/>
              </a:rPr>
              <a:t>God demonstrates His own love toward us</a:t>
            </a:r>
            <a:r>
              <a:rPr lang="en-US" dirty="0">
                <a:latin typeface="Arial" panose="020B0604020202020204" pitchFamily="34" charset="0"/>
                <a:cs typeface="Arial" panose="020B0604020202020204" pitchFamily="34" charset="0"/>
              </a:rPr>
              <a:t>, in that while we were yet sinners, Christ died for us.</a:t>
            </a:r>
          </a:p>
        </p:txBody>
      </p:sp>
      <p:sp>
        <p:nvSpPr>
          <p:cNvPr id="3" name="Title 2"/>
          <p:cNvSpPr>
            <a:spLocks noGrp="1"/>
          </p:cNvSpPr>
          <p:nvPr>
            <p:ph type="title"/>
          </p:nvPr>
        </p:nvSpPr>
        <p:spPr>
          <a:xfrm>
            <a:off x="0" y="152400"/>
            <a:ext cx="9144000" cy="715962"/>
          </a:xfrm>
        </p:spPr>
        <p:txBody>
          <a:bodyPr>
            <a:noAutofit/>
          </a:bodyPr>
          <a:lstStyle/>
          <a:p>
            <a:r>
              <a:rPr lang="en-US" sz="3200" b="0" dirty="0" smtClean="0">
                <a:solidFill>
                  <a:srgbClr val="FF0000"/>
                </a:solidFill>
                <a:effectLst/>
                <a:latin typeface="Arial" panose="020B0604020202020204" pitchFamily="34" charset="0"/>
                <a:cs typeface="Arial" panose="020B0604020202020204" pitchFamily="34" charset="0"/>
              </a:rPr>
              <a:t>Attacking The Cross Is Attacking God’s Character</a:t>
            </a:r>
            <a:endParaRPr lang="en-US" sz="3200" b="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11</a:t>
            </a:fld>
            <a:endParaRPr lang="en-US" dirty="0"/>
          </a:p>
        </p:txBody>
      </p:sp>
    </p:spTree>
    <p:extLst>
      <p:ext uri="{BB962C8B-B14F-4D97-AF65-F5344CB8AC3E}">
        <p14:creationId xmlns:p14="http://schemas.microsoft.com/office/powerpoint/2010/main" val="161306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3000" cy="4525963"/>
          </a:xfrm>
        </p:spPr>
        <p:txBody>
          <a:bodyPr/>
          <a:lstStyle/>
          <a:p>
            <a:pPr marL="109728" indent="0">
              <a:buNone/>
            </a:pPr>
            <a:r>
              <a:rPr lang="en-US" u="sng" dirty="0" smtClean="0">
                <a:latin typeface="Arial" panose="020B0604020202020204" pitchFamily="34" charset="0"/>
                <a:cs typeface="Arial" panose="020B0604020202020204" pitchFamily="34" charset="0"/>
              </a:rPr>
              <a:t>1 Corinthians 1:22-25</a:t>
            </a:r>
            <a:r>
              <a:rPr lang="en-US" dirty="0" smtClean="0">
                <a:latin typeface="Arial" panose="020B0604020202020204" pitchFamily="34" charset="0"/>
                <a:cs typeface="Arial" panose="020B0604020202020204" pitchFamily="34" charset="0"/>
              </a:rPr>
              <a:t> For </a:t>
            </a:r>
            <a:r>
              <a:rPr lang="en-US" dirty="0">
                <a:latin typeface="Arial" panose="020B0604020202020204" pitchFamily="34" charset="0"/>
                <a:cs typeface="Arial" panose="020B0604020202020204" pitchFamily="34" charset="0"/>
              </a:rPr>
              <a:t>indeed Jews ask for signs and Greeks search for wisdom; </a:t>
            </a:r>
            <a:r>
              <a:rPr lang="en-US" dirty="0" smtClean="0">
                <a:latin typeface="Arial" panose="020B0604020202020204" pitchFamily="34" charset="0"/>
                <a:cs typeface="Arial" panose="020B0604020202020204" pitchFamily="34" charset="0"/>
              </a:rPr>
              <a:t>but </a:t>
            </a:r>
            <a:r>
              <a:rPr lang="en-US" dirty="0">
                <a:solidFill>
                  <a:srgbClr val="FF0000"/>
                </a:solidFill>
                <a:latin typeface="Arial" panose="020B0604020202020204" pitchFamily="34" charset="0"/>
                <a:cs typeface="Arial" panose="020B0604020202020204" pitchFamily="34" charset="0"/>
              </a:rPr>
              <a:t>we preach Christ crucified</a:t>
            </a:r>
            <a:r>
              <a:rPr lang="en-US" dirty="0">
                <a:latin typeface="Arial" panose="020B0604020202020204" pitchFamily="34" charset="0"/>
                <a:cs typeface="Arial" panose="020B0604020202020204" pitchFamily="34" charset="0"/>
              </a:rPr>
              <a:t>, to Jews a stumbling block and to Gentiles </a:t>
            </a:r>
            <a:r>
              <a:rPr lang="en-US" dirty="0" smtClean="0">
                <a:latin typeface="Arial" panose="020B0604020202020204" pitchFamily="34" charset="0"/>
                <a:cs typeface="Arial" panose="020B0604020202020204" pitchFamily="34" charset="0"/>
              </a:rPr>
              <a:t>foolishness, but </a:t>
            </a:r>
            <a:r>
              <a:rPr lang="en-US" dirty="0">
                <a:latin typeface="Arial" panose="020B0604020202020204" pitchFamily="34" charset="0"/>
                <a:cs typeface="Arial" panose="020B0604020202020204" pitchFamily="34" charset="0"/>
              </a:rPr>
              <a:t>to those who are the called, both Jews and Greeks, </a:t>
            </a:r>
            <a:r>
              <a:rPr lang="en-US" dirty="0">
                <a:solidFill>
                  <a:srgbClr val="FF0000"/>
                </a:solidFill>
                <a:latin typeface="Arial" panose="020B0604020202020204" pitchFamily="34" charset="0"/>
                <a:cs typeface="Arial" panose="020B0604020202020204" pitchFamily="34" charset="0"/>
              </a:rPr>
              <a:t>Christ the power of God and the wisdom of </a:t>
            </a:r>
            <a:r>
              <a:rPr lang="en-US" dirty="0" smtClean="0">
                <a:solidFill>
                  <a:srgbClr val="FF0000"/>
                </a:solidFill>
                <a:latin typeface="Arial" panose="020B0604020202020204" pitchFamily="34" charset="0"/>
                <a:cs typeface="Arial" panose="020B0604020202020204" pitchFamily="34" charset="0"/>
              </a:rPr>
              <a:t>God</a:t>
            </a:r>
            <a:r>
              <a:rPr lang="en-US" dirty="0" smtClean="0">
                <a:latin typeface="Arial" panose="020B0604020202020204" pitchFamily="34" charset="0"/>
                <a:cs typeface="Arial" panose="020B0604020202020204" pitchFamily="34" charset="0"/>
              </a:rPr>
              <a:t>. Because </a:t>
            </a:r>
            <a:r>
              <a:rPr lang="en-US" dirty="0">
                <a:latin typeface="Arial" panose="020B0604020202020204" pitchFamily="34" charset="0"/>
                <a:cs typeface="Arial" panose="020B0604020202020204" pitchFamily="34" charset="0"/>
              </a:rPr>
              <a:t>the foolishness of God is wiser than men, and the weakness of God is stronger than men. </a:t>
            </a:r>
          </a:p>
        </p:txBody>
      </p:sp>
      <p:sp>
        <p:nvSpPr>
          <p:cNvPr id="3" name="Title 2"/>
          <p:cNvSpPr>
            <a:spLocks noGrp="1"/>
          </p:cNvSpPr>
          <p:nvPr>
            <p:ph type="title"/>
          </p:nvPr>
        </p:nvSpPr>
        <p:spPr>
          <a:xfrm>
            <a:off x="457200" y="152400"/>
            <a:ext cx="8229600" cy="1143000"/>
          </a:xfrm>
        </p:spPr>
        <p:txBody>
          <a:bodyPr>
            <a:noAutofit/>
          </a:bodyPr>
          <a:lstStyle/>
          <a:p>
            <a:r>
              <a:rPr lang="en-US" sz="3600" b="0" dirty="0" smtClean="0">
                <a:solidFill>
                  <a:srgbClr val="FF0000"/>
                </a:solidFill>
                <a:effectLst/>
                <a:latin typeface="Arial" panose="020B0604020202020204" pitchFamily="34" charset="0"/>
                <a:cs typeface="Arial" panose="020B0604020202020204" pitchFamily="34" charset="0"/>
              </a:rPr>
              <a:t>The Cross Must Not Be Foolish To Us!</a:t>
            </a:r>
            <a:endParaRPr lang="en-US" sz="3600" b="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2438400" y="3167743"/>
            <a:ext cx="4495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37D71828-4B89-4360-AD13-775E5B040655}" type="slidenum">
              <a:rPr lang="en-US" smtClean="0"/>
              <a:pPr/>
              <a:t>12</a:t>
            </a:fld>
            <a:endParaRPr lang="en-US" dirty="0"/>
          </a:p>
        </p:txBody>
      </p:sp>
    </p:spTree>
    <p:extLst>
      <p:ext uri="{BB962C8B-B14F-4D97-AF65-F5344CB8AC3E}">
        <p14:creationId xmlns:p14="http://schemas.microsoft.com/office/powerpoint/2010/main" val="304719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7630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10:32</a:t>
            </a:r>
            <a:r>
              <a:rPr lang="en-US" sz="2800" dirty="0" smtClean="0">
                <a:latin typeface="Arial" panose="020B0604020202020204" pitchFamily="34" charset="0"/>
                <a:cs typeface="Arial" panose="020B0604020202020204" pitchFamily="34" charset="0"/>
              </a:rPr>
              <a:t> They </a:t>
            </a:r>
            <a:r>
              <a:rPr lang="en-US" sz="2800" dirty="0">
                <a:latin typeface="Arial" panose="020B0604020202020204" pitchFamily="34" charset="0"/>
                <a:cs typeface="Arial" panose="020B0604020202020204" pitchFamily="34" charset="0"/>
              </a:rPr>
              <a:t>were on the road </a:t>
            </a:r>
            <a:r>
              <a:rPr lang="en-US" sz="2800" dirty="0">
                <a:solidFill>
                  <a:srgbClr val="FF0000"/>
                </a:solidFill>
                <a:latin typeface="Arial" panose="020B0604020202020204" pitchFamily="34" charset="0"/>
                <a:cs typeface="Arial" panose="020B0604020202020204" pitchFamily="34" charset="0"/>
              </a:rPr>
              <a:t>going up to Jerusalem</a:t>
            </a:r>
            <a:r>
              <a:rPr lang="en-US" sz="2800" dirty="0">
                <a:latin typeface="Arial" panose="020B0604020202020204" pitchFamily="34" charset="0"/>
                <a:cs typeface="Arial" panose="020B0604020202020204" pitchFamily="34" charset="0"/>
              </a:rPr>
              <a:t>, and Jesus was walking on ahead of them; and they were amazed, and those who followed were fearful. And again He took the twelve aside and began to tell them what was going </a:t>
            </a:r>
            <a:r>
              <a:rPr lang="en-US" sz="2800" dirty="0" smtClean="0">
                <a:latin typeface="Arial" panose="020B0604020202020204" pitchFamily="34" charset="0"/>
                <a:cs typeface="Arial" panose="020B0604020202020204" pitchFamily="34" charset="0"/>
              </a:rPr>
              <a:t>to </a:t>
            </a:r>
            <a:r>
              <a:rPr lang="en-US" sz="2800" dirty="0">
                <a:latin typeface="Arial" panose="020B0604020202020204" pitchFamily="34" charset="0"/>
                <a:cs typeface="Arial" panose="020B0604020202020204" pitchFamily="34" charset="0"/>
              </a:rPr>
              <a:t>happen to </a:t>
            </a:r>
            <a:r>
              <a:rPr lang="en-US" sz="2800" dirty="0" smtClean="0">
                <a:latin typeface="Arial" panose="020B0604020202020204" pitchFamily="34" charset="0"/>
                <a:cs typeface="Arial" panose="020B0604020202020204" pitchFamily="34" charset="0"/>
              </a:rPr>
              <a:t>Him…</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50:7</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the Lord GOD helps Me, Therefore, I am not disgraced; Therefore, </a:t>
            </a:r>
            <a:r>
              <a:rPr lang="en-US" sz="2800" dirty="0">
                <a:solidFill>
                  <a:srgbClr val="FF0000"/>
                </a:solidFill>
                <a:latin typeface="Arial" panose="020B0604020202020204" pitchFamily="34" charset="0"/>
                <a:cs typeface="Arial" panose="020B0604020202020204" pitchFamily="34" charset="0"/>
              </a:rPr>
              <a:t>I have set My face like flint</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I know that I will not be ashamed. </a:t>
            </a:r>
          </a:p>
        </p:txBody>
      </p:sp>
      <p:sp>
        <p:nvSpPr>
          <p:cNvPr id="3" name="Title 2"/>
          <p:cNvSpPr>
            <a:spLocks noGrp="1"/>
          </p:cNvSpPr>
          <p:nvPr>
            <p:ph type="title"/>
          </p:nvPr>
        </p:nvSpPr>
        <p:spPr>
          <a:xfrm>
            <a:off x="228600" y="76200"/>
            <a:ext cx="8763000" cy="914400"/>
          </a:xfrm>
        </p:spPr>
        <p:txBody>
          <a:bodyPr>
            <a:normAutofit fontScale="90000"/>
          </a:bodyPr>
          <a:lstStyle/>
          <a:p>
            <a:r>
              <a:rPr lang="en-US" dirty="0" smtClean="0">
                <a:solidFill>
                  <a:srgbClr val="0070C0"/>
                </a:solidFill>
                <a:effectLst/>
                <a:latin typeface="Arial" panose="020B0604020202020204" pitchFamily="34" charset="0"/>
                <a:cs typeface="Arial" panose="020B0604020202020204" pitchFamily="34" charset="0"/>
              </a:rPr>
              <a:t>Jesus Travels The Road To Jerusalem</a:t>
            </a:r>
            <a:endParaRPr lang="en-US" dirty="0">
              <a:solidFill>
                <a:srgbClr val="0070C0"/>
              </a:solidFill>
              <a:effectLst/>
              <a:latin typeface="Arial" panose="020B0604020202020204" pitchFamily="34" charset="0"/>
              <a:cs typeface="Arial" panose="020B0604020202020204" pitchFamily="34" charset="0"/>
            </a:endParaRPr>
          </a:p>
        </p:txBody>
      </p:sp>
      <p:sp>
        <p:nvSpPr>
          <p:cNvPr id="4" name="Oval 3"/>
          <p:cNvSpPr/>
          <p:nvPr/>
        </p:nvSpPr>
        <p:spPr>
          <a:xfrm>
            <a:off x="2667000" y="2133599"/>
            <a:ext cx="1447800" cy="47897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04800" y="2460171"/>
            <a:ext cx="1219200" cy="6096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37D71828-4B89-4360-AD13-775E5B040655}" type="slidenum">
              <a:rPr lang="en-US" smtClean="0"/>
              <a:pPr/>
              <a:t>2</a:t>
            </a:fld>
            <a:endParaRPr lang="en-US" dirty="0"/>
          </a:p>
        </p:txBody>
      </p:sp>
    </p:spTree>
    <p:extLst>
      <p:ext uri="{BB962C8B-B14F-4D97-AF65-F5344CB8AC3E}">
        <p14:creationId xmlns:p14="http://schemas.microsoft.com/office/powerpoint/2010/main" val="137698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Mark10:33-34</a:t>
            </a:r>
            <a:r>
              <a:rPr lang="en-US" sz="2800" dirty="0" smtClean="0">
                <a:latin typeface="Arial" panose="020B0604020202020204" pitchFamily="34" charset="0"/>
                <a:cs typeface="Arial" panose="020B0604020202020204" pitchFamily="34" charset="0"/>
              </a:rPr>
              <a:t> …saying</a:t>
            </a:r>
            <a:r>
              <a:rPr lang="en-US" sz="2800" dirty="0">
                <a:latin typeface="Arial" panose="020B0604020202020204" pitchFamily="34" charset="0"/>
                <a:cs typeface="Arial" panose="020B0604020202020204" pitchFamily="34" charset="0"/>
              </a:rPr>
              <a:t>, “Behold, we are going up to Jerusalem, and </a:t>
            </a:r>
            <a:r>
              <a:rPr lang="en-US" sz="2800" dirty="0">
                <a:solidFill>
                  <a:srgbClr val="FF0000"/>
                </a:solidFill>
                <a:latin typeface="Arial" panose="020B0604020202020204" pitchFamily="34" charset="0"/>
                <a:cs typeface="Arial" panose="020B0604020202020204" pitchFamily="34" charset="0"/>
              </a:rPr>
              <a:t>the Son of Man will be delivered </a:t>
            </a:r>
            <a:r>
              <a:rPr lang="en-US" sz="2800" dirty="0">
                <a:latin typeface="Arial" panose="020B0604020202020204" pitchFamily="34" charset="0"/>
                <a:cs typeface="Arial" panose="020B0604020202020204" pitchFamily="34" charset="0"/>
              </a:rPr>
              <a:t>to the chief priests and the scribes; and they will condemn Him to death and will hand Him over to the Gentiles. </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“They will mock Him and spit on Him, and scourge Him and kill Him, and three days later He will rise again.” </a:t>
            </a:r>
          </a:p>
        </p:txBody>
      </p:sp>
      <p:sp>
        <p:nvSpPr>
          <p:cNvPr id="3" name="Title 2"/>
          <p:cNvSpPr>
            <a:spLocks noGrp="1"/>
          </p:cNvSpPr>
          <p:nvPr>
            <p:ph type="title"/>
          </p:nvPr>
        </p:nvSpPr>
        <p:spPr>
          <a:xfrm>
            <a:off x="457200" y="21771"/>
            <a:ext cx="8229600" cy="868362"/>
          </a:xfrm>
        </p:spPr>
        <p:txBody>
          <a:bodyPr>
            <a:normAutofit/>
          </a:bodyPr>
          <a:lstStyle/>
          <a:p>
            <a:r>
              <a:rPr lang="en-US" sz="3600" dirty="0" smtClean="0">
                <a:solidFill>
                  <a:srgbClr val="0070C0"/>
                </a:solidFill>
                <a:effectLst/>
                <a:latin typeface="Arial" panose="020B0604020202020204" pitchFamily="34" charset="0"/>
                <a:cs typeface="Arial" panose="020B0604020202020204" pitchFamily="34" charset="0"/>
              </a:rPr>
              <a:t>   The Son of Man Is To Be Killed?</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3</a:t>
            </a:fld>
            <a:endParaRPr lang="en-US" dirty="0"/>
          </a:p>
        </p:txBody>
      </p:sp>
    </p:spTree>
    <p:extLst>
      <p:ext uri="{BB962C8B-B14F-4D97-AF65-F5344CB8AC3E}">
        <p14:creationId xmlns:p14="http://schemas.microsoft.com/office/powerpoint/2010/main" val="20514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39200" cy="4525963"/>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8:31</a:t>
            </a:r>
            <a:r>
              <a:rPr lang="en-US" sz="2800" dirty="0" smtClean="0">
                <a:latin typeface="Arial" panose="020B0604020202020204" pitchFamily="34" charset="0"/>
                <a:cs typeface="Arial" panose="020B0604020202020204" pitchFamily="34" charset="0"/>
              </a:rPr>
              <a:t> Death + Resurrection</a:t>
            </a:r>
          </a:p>
          <a:p>
            <a:pPr marL="109728" indent="0">
              <a:buNone/>
            </a:pPr>
            <a:r>
              <a:rPr lang="en-US" sz="2800" dirty="0" smtClean="0">
                <a:solidFill>
                  <a:srgbClr val="FF0000"/>
                </a:solidFill>
                <a:latin typeface="Arial" panose="020B0604020202020204" pitchFamily="34" charset="0"/>
                <a:cs typeface="Arial" panose="020B0604020202020204" pitchFamily="34" charset="0"/>
              </a:rPr>
              <a:t>Reaction:</a:t>
            </a:r>
            <a:r>
              <a:rPr lang="en-US" sz="2800" dirty="0" smtClean="0">
                <a:latin typeface="Arial" panose="020B0604020202020204" pitchFamily="34" charset="0"/>
                <a:cs typeface="Arial" panose="020B0604020202020204" pitchFamily="34" charset="0"/>
              </a:rPr>
              <a:t> Peter rebukes Jesus!</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9:31</a:t>
            </a:r>
            <a:r>
              <a:rPr lang="en-US" sz="2800" dirty="0" smtClean="0">
                <a:latin typeface="Arial" panose="020B0604020202020204" pitchFamily="34" charset="0"/>
                <a:cs typeface="Arial" panose="020B0604020202020204" pitchFamily="34" charset="0"/>
              </a:rPr>
              <a:t> Death + Resurrection</a:t>
            </a:r>
          </a:p>
          <a:p>
            <a:pPr marL="109728" indent="0">
              <a:buNone/>
            </a:pPr>
            <a:r>
              <a:rPr lang="en-US" sz="2800" dirty="0" smtClean="0">
                <a:solidFill>
                  <a:srgbClr val="FF0000"/>
                </a:solidFill>
                <a:latin typeface="Arial" panose="020B0604020202020204" pitchFamily="34" charset="0"/>
                <a:cs typeface="Arial" panose="020B0604020202020204" pitchFamily="34" charset="0"/>
              </a:rPr>
              <a:t>Reaction: </a:t>
            </a:r>
            <a:r>
              <a:rPr lang="en-US" sz="2800" dirty="0" smtClean="0">
                <a:latin typeface="Arial" panose="020B0604020202020204" pitchFamily="34" charset="0"/>
                <a:cs typeface="Arial" panose="020B0604020202020204" pitchFamily="34" charset="0"/>
              </a:rPr>
              <a:t>Disciples argue about who is greatest!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10:34</a:t>
            </a:r>
            <a:r>
              <a:rPr lang="en-US" sz="2800" dirty="0" smtClean="0">
                <a:latin typeface="Arial" panose="020B0604020202020204" pitchFamily="34" charset="0"/>
                <a:cs typeface="Arial" panose="020B0604020202020204" pitchFamily="34" charset="0"/>
              </a:rPr>
              <a:t> Death + Resurrection</a:t>
            </a:r>
          </a:p>
          <a:p>
            <a:pPr marL="109728" indent="0">
              <a:buNone/>
            </a:pPr>
            <a:r>
              <a:rPr lang="en-US" sz="2800" dirty="0" smtClean="0">
                <a:solidFill>
                  <a:srgbClr val="FF0000"/>
                </a:solidFill>
                <a:latin typeface="Arial" panose="020B0604020202020204" pitchFamily="34" charset="0"/>
                <a:cs typeface="Arial" panose="020B0604020202020204" pitchFamily="34" charset="0"/>
              </a:rPr>
              <a:t>Reaction:</a:t>
            </a:r>
            <a:r>
              <a:rPr lang="en-US" sz="2800" dirty="0" smtClean="0">
                <a:latin typeface="Arial" panose="020B0604020202020204" pitchFamily="34" charset="0"/>
                <a:cs typeface="Arial" panose="020B0604020202020204" pitchFamily="34" charset="0"/>
              </a:rPr>
              <a:t> Disciples demand future status!</a:t>
            </a:r>
            <a:endParaRPr lang="en-US" sz="2800" dirty="0">
              <a:solidFill>
                <a:srgbClr val="FF0000"/>
              </a:solidFill>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152400"/>
            <a:ext cx="8686800" cy="944562"/>
          </a:xfrm>
        </p:spPr>
        <p:txBody>
          <a:bodyPr>
            <a:noAutofit/>
          </a:bodyPr>
          <a:lstStyle/>
          <a:p>
            <a:r>
              <a:rPr lang="en-US" sz="3200" b="0" dirty="0" smtClean="0">
                <a:solidFill>
                  <a:srgbClr val="0070C0"/>
                </a:solidFill>
                <a:effectLst/>
                <a:latin typeface="Arial" panose="020B0604020202020204" pitchFamily="34" charset="0"/>
                <a:cs typeface="Arial" panose="020B0604020202020204" pitchFamily="34" charset="0"/>
              </a:rPr>
              <a:t>Summary: Failure To Understand God’s Plan</a:t>
            </a:r>
            <a:endParaRPr lang="en-US" sz="3200" b="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4</a:t>
            </a:fld>
            <a:endParaRPr lang="en-US" dirty="0"/>
          </a:p>
        </p:txBody>
      </p:sp>
    </p:spTree>
    <p:extLst>
      <p:ext uri="{BB962C8B-B14F-4D97-AF65-F5344CB8AC3E}">
        <p14:creationId xmlns:p14="http://schemas.microsoft.com/office/powerpoint/2010/main" val="81666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4940491"/>
          </a:xfrm>
        </p:spPr>
        <p:txBody>
          <a:bodyPr>
            <a:normAutofit/>
          </a:bodyPr>
          <a:lstStyle/>
          <a:p>
            <a:r>
              <a:rPr lang="en-US" sz="2800" dirty="0" smtClean="0">
                <a:latin typeface="Arial" panose="020B0604020202020204" pitchFamily="34" charset="0"/>
                <a:cs typeface="Arial" panose="020B0604020202020204" pitchFamily="34" charset="0"/>
              </a:rPr>
              <a:t>We must believe, proclaim, and defend the cross of Christ as the only way of salvation despite the world’s reaction.</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1. Liberal “Christianity”</a:t>
            </a:r>
          </a:p>
          <a:p>
            <a:pPr marL="109728" indent="0">
              <a:buNone/>
            </a:pPr>
            <a:r>
              <a:rPr lang="en-US" sz="2800" dirty="0" smtClean="0">
                <a:latin typeface="Arial" panose="020B0604020202020204" pitchFamily="34" charset="0"/>
                <a:cs typeface="Arial" panose="020B0604020202020204" pitchFamily="34" charset="0"/>
              </a:rPr>
              <a:t>2. Emergent/New Age Spirituality</a:t>
            </a:r>
          </a:p>
          <a:p>
            <a:pPr marL="109728" indent="0">
              <a:buNone/>
            </a:pPr>
            <a:r>
              <a:rPr lang="en-US" sz="2800" dirty="0" smtClean="0">
                <a:latin typeface="Arial" panose="020B0604020202020204" pitchFamily="34" charset="0"/>
                <a:cs typeface="Arial" panose="020B0604020202020204" pitchFamily="34" charset="0"/>
              </a:rPr>
              <a:t>3. Islam</a:t>
            </a:r>
          </a:p>
          <a:p>
            <a:pPr marL="109728" indent="0">
              <a:buNone/>
            </a:pPr>
            <a:r>
              <a:rPr lang="en-US" sz="2800" dirty="0" smtClean="0">
                <a:latin typeface="Arial" panose="020B0604020202020204" pitchFamily="34" charset="0"/>
                <a:cs typeface="Arial" panose="020B0604020202020204" pitchFamily="34" charset="0"/>
              </a:rPr>
              <a:t>4. Cults</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76200"/>
            <a:ext cx="8229600" cy="1143000"/>
          </a:xfrm>
        </p:spPr>
        <p:txBody>
          <a:bodyPr/>
          <a:lstStyle/>
          <a:p>
            <a:r>
              <a:rPr lang="en-US" dirty="0" smtClean="0"/>
              <a:t>               </a:t>
            </a:r>
            <a:r>
              <a:rPr lang="en-US" dirty="0" smtClean="0">
                <a:solidFill>
                  <a:srgbClr val="FF0000"/>
                </a:solidFill>
              </a:rPr>
              <a:t>Application</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5</a:t>
            </a:fld>
            <a:endParaRPr lang="en-US" dirty="0"/>
          </a:p>
        </p:txBody>
      </p:sp>
    </p:spTree>
    <p:extLst>
      <p:ext uri="{BB962C8B-B14F-4D97-AF65-F5344CB8AC3E}">
        <p14:creationId xmlns:p14="http://schemas.microsoft.com/office/powerpoint/2010/main" val="345365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7630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Isaiah 55:8-9</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My thoughts are not your thoughts, Nor are your ways My ways,” declares the LORD. “For as the heavens are higher than the earth, So are My ways higher than your ways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My thoughts than your thoughts.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a:latin typeface="Arial" panose="020B0604020202020204" pitchFamily="34" charset="0"/>
                <a:cs typeface="Arial" panose="020B0604020202020204" pitchFamily="34" charset="0"/>
              </a:rPr>
              <a:t>1 Corinthians 1:18</a:t>
            </a:r>
            <a:r>
              <a:rPr lang="en-US" sz="2800" dirty="0">
                <a:latin typeface="Arial" panose="020B0604020202020204" pitchFamily="34" charset="0"/>
                <a:cs typeface="Arial" panose="020B0604020202020204" pitchFamily="34" charset="0"/>
              </a:rPr>
              <a:t> For the word of the cross is </a:t>
            </a:r>
            <a:r>
              <a:rPr lang="en-US" sz="2800" dirty="0">
                <a:solidFill>
                  <a:srgbClr val="FF0000"/>
                </a:solidFill>
                <a:latin typeface="Arial" panose="020B0604020202020204" pitchFamily="34" charset="0"/>
                <a:cs typeface="Arial" panose="020B0604020202020204" pitchFamily="34" charset="0"/>
              </a:rPr>
              <a:t>foolishness</a:t>
            </a:r>
            <a:r>
              <a:rPr lang="en-US" sz="2800" dirty="0">
                <a:latin typeface="Arial" panose="020B0604020202020204" pitchFamily="34" charset="0"/>
                <a:cs typeface="Arial" panose="020B0604020202020204" pitchFamily="34" charset="0"/>
              </a:rPr>
              <a:t> to those who are perishing, but to us who are being saved it is the power of God. </a:t>
            </a: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04800" y="32657"/>
            <a:ext cx="8763000" cy="11430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The Cross Is Foolishness To Those Perishing</a:t>
            </a:r>
            <a:endParaRPr lang="en-US" sz="3200" b="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6</a:t>
            </a:fld>
            <a:endParaRPr lang="en-US" dirty="0"/>
          </a:p>
        </p:txBody>
      </p:sp>
    </p:spTree>
    <p:extLst>
      <p:ext uri="{BB962C8B-B14F-4D97-AF65-F5344CB8AC3E}">
        <p14:creationId xmlns:p14="http://schemas.microsoft.com/office/powerpoint/2010/main" val="35317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               God’s Justice And Mercy</a:t>
            </a:r>
          </a:p>
          <a:p>
            <a:pPr marL="109728" indent="0">
              <a:buNone/>
            </a:pPr>
            <a:endParaRPr lang="en-US" sz="2800" b="1"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Psalm 89:14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Righteousness and </a:t>
            </a:r>
            <a:r>
              <a:rPr lang="en-US" sz="2800" dirty="0">
                <a:solidFill>
                  <a:srgbClr val="FF0000"/>
                </a:solidFill>
                <a:latin typeface="Arial" panose="020B0604020202020204" pitchFamily="34" charset="0"/>
                <a:cs typeface="Arial" panose="020B0604020202020204" pitchFamily="34" charset="0"/>
              </a:rPr>
              <a:t>justice</a:t>
            </a:r>
            <a:r>
              <a:rPr lang="en-US" sz="2800" dirty="0">
                <a:latin typeface="Arial" panose="020B0604020202020204" pitchFamily="34" charset="0"/>
                <a:cs typeface="Arial" panose="020B0604020202020204" pitchFamily="34" charset="0"/>
              </a:rPr>
              <a:t> are the foundation of Your throne; </a:t>
            </a:r>
            <a:r>
              <a:rPr lang="en-US" sz="2800" dirty="0" err="1">
                <a:solidFill>
                  <a:srgbClr val="FF0000"/>
                </a:solidFill>
                <a:latin typeface="Arial" panose="020B0604020202020204" pitchFamily="34" charset="0"/>
                <a:cs typeface="Arial" panose="020B0604020202020204" pitchFamily="34" charset="0"/>
              </a:rPr>
              <a:t>Lovingkindness</a:t>
            </a:r>
            <a:r>
              <a:rPr lang="en-US" sz="2800" dirty="0">
                <a:latin typeface="Arial" panose="020B0604020202020204" pitchFamily="34" charset="0"/>
                <a:cs typeface="Arial" panose="020B0604020202020204" pitchFamily="34" charset="0"/>
              </a:rPr>
              <a:t> and truth</a:t>
            </a:r>
            <a:r>
              <a:rPr lang="en-US" sz="2800" dirty="0">
                <a:solidFill>
                  <a:srgbClr val="FF000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go before You.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1. What is right corresponds to goodness outside of God.</a:t>
            </a:r>
          </a:p>
          <a:p>
            <a:pPr marL="109728" indent="0">
              <a:buNone/>
            </a:pPr>
            <a:r>
              <a:rPr lang="en-US" sz="2800" dirty="0">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What is right corresponds to God’s nature.</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838201"/>
          </a:xfrm>
        </p:spPr>
        <p:txBody>
          <a:bodyPr>
            <a:normAutofit/>
          </a:bodyPr>
          <a:lstStyle/>
          <a:p>
            <a:r>
              <a:rPr lang="en-US" sz="3600" b="0" dirty="0" smtClean="0">
                <a:solidFill>
                  <a:srgbClr val="FF0000"/>
                </a:solidFill>
                <a:effectLst/>
                <a:latin typeface="Arial" panose="020B0604020202020204" pitchFamily="34" charset="0"/>
                <a:cs typeface="Arial" panose="020B0604020202020204" pitchFamily="34" charset="0"/>
              </a:rPr>
              <a:t>       The Necessity of The Cross</a:t>
            </a:r>
            <a:endParaRPr lang="en-US" sz="3600" b="0" dirty="0">
              <a:solidFill>
                <a:srgbClr val="FF0000"/>
              </a:solidFill>
              <a:effectLst/>
              <a:latin typeface="Arial" panose="020B0604020202020204" pitchFamily="34" charset="0"/>
              <a:cs typeface="Arial" panose="020B0604020202020204" pitchFamily="34" charset="0"/>
            </a:endParaRPr>
          </a:p>
        </p:txBody>
      </p:sp>
      <p:sp>
        <p:nvSpPr>
          <p:cNvPr id="4" name="Oval 3"/>
          <p:cNvSpPr/>
          <p:nvPr/>
        </p:nvSpPr>
        <p:spPr>
          <a:xfrm>
            <a:off x="187187" y="4724400"/>
            <a:ext cx="7848600" cy="6096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37D71828-4B89-4360-AD13-775E5B040655}" type="slidenum">
              <a:rPr lang="en-US" smtClean="0"/>
              <a:pPr/>
              <a:t>7</a:t>
            </a:fld>
            <a:endParaRPr lang="en-US" dirty="0"/>
          </a:p>
        </p:txBody>
      </p:sp>
    </p:spTree>
    <p:extLst>
      <p:ext uri="{BB962C8B-B14F-4D97-AF65-F5344CB8AC3E}">
        <p14:creationId xmlns:p14="http://schemas.microsoft.com/office/powerpoint/2010/main" val="422654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7630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Genesis 22:14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Abraham called the name of that place </a:t>
            </a:r>
            <a:r>
              <a:rPr lang="en-US" sz="2800" dirty="0">
                <a:solidFill>
                  <a:srgbClr val="FF0000"/>
                </a:solidFill>
                <a:latin typeface="Arial" panose="020B0604020202020204" pitchFamily="34" charset="0"/>
                <a:cs typeface="Arial" panose="020B0604020202020204" pitchFamily="34" charset="0"/>
              </a:rPr>
              <a:t>The LORD Will Provide</a:t>
            </a:r>
            <a:r>
              <a:rPr lang="en-US" sz="2800" dirty="0">
                <a:latin typeface="Arial" panose="020B0604020202020204" pitchFamily="34" charset="0"/>
                <a:cs typeface="Arial" panose="020B0604020202020204" pitchFamily="34" charset="0"/>
              </a:rPr>
              <a:t>, as it is said to this day, “In the mount of the LORD it will be provided.”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Leviticus 17:11</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the life of the flesh is in the blood, and </a:t>
            </a:r>
            <a:r>
              <a:rPr lang="en-US" sz="2800" dirty="0">
                <a:solidFill>
                  <a:srgbClr val="FF0000"/>
                </a:solidFill>
                <a:latin typeface="Arial" panose="020B0604020202020204" pitchFamily="34" charset="0"/>
                <a:cs typeface="Arial" panose="020B0604020202020204" pitchFamily="34" charset="0"/>
              </a:rPr>
              <a:t>I have given it to you </a:t>
            </a:r>
            <a:r>
              <a:rPr lang="en-US" sz="2800" dirty="0">
                <a:latin typeface="Arial" panose="020B0604020202020204" pitchFamily="34" charset="0"/>
                <a:cs typeface="Arial" panose="020B0604020202020204" pitchFamily="34" charset="0"/>
              </a:rPr>
              <a:t>on the altar to make atonement for your souls; for it is the blood by reason of the life that makes atonement.’ </a:t>
            </a:r>
          </a:p>
        </p:txBody>
      </p:sp>
      <p:sp>
        <p:nvSpPr>
          <p:cNvPr id="3" name="Title 2"/>
          <p:cNvSpPr>
            <a:spLocks noGrp="1"/>
          </p:cNvSpPr>
          <p:nvPr>
            <p:ph type="title"/>
          </p:nvPr>
        </p:nvSpPr>
        <p:spPr>
          <a:xfrm>
            <a:off x="152400" y="21771"/>
            <a:ext cx="8763000" cy="1143000"/>
          </a:xfrm>
        </p:spPr>
        <p:txBody>
          <a:bodyPr>
            <a:normAutofit/>
          </a:bodyPr>
          <a:lstStyle/>
          <a:p>
            <a:r>
              <a:rPr lang="en-US" sz="3200" dirty="0" smtClean="0">
                <a:solidFill>
                  <a:srgbClr val="FF0000"/>
                </a:solidFill>
                <a:effectLst/>
                <a:latin typeface="Arial" panose="020B0604020202020204" pitchFamily="34" charset="0"/>
                <a:cs typeface="Arial" panose="020B0604020202020204" pitchFamily="34" charset="0"/>
              </a:rPr>
              <a:t>   The Cross Foretold In The Old Testament</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7D71828-4B89-4360-AD13-775E5B040655}" type="slidenum">
              <a:rPr lang="en-US" smtClean="0"/>
              <a:pPr/>
              <a:t>8</a:t>
            </a:fld>
            <a:endParaRPr lang="en-US" dirty="0"/>
          </a:p>
        </p:txBody>
      </p:sp>
    </p:spTree>
    <p:extLst>
      <p:ext uri="{BB962C8B-B14F-4D97-AF65-F5344CB8AC3E}">
        <p14:creationId xmlns:p14="http://schemas.microsoft.com/office/powerpoint/2010/main" val="30631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Psalm 22:16-18</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dogs have surrounded me; A band of evildoers has encompassed me;</a:t>
            </a:r>
            <a:r>
              <a:rPr lang="en-US" sz="2800" dirty="0">
                <a:solidFill>
                  <a:srgbClr val="FF0000"/>
                </a:solidFill>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they </a:t>
            </a:r>
            <a:r>
              <a:rPr lang="en-US" sz="2800" dirty="0">
                <a:solidFill>
                  <a:srgbClr val="FF0000"/>
                </a:solidFill>
                <a:latin typeface="Arial" panose="020B0604020202020204" pitchFamily="34" charset="0"/>
                <a:cs typeface="Arial" panose="020B0604020202020204" pitchFamily="34" charset="0"/>
              </a:rPr>
              <a:t>pierced my hands and my feet</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I </a:t>
            </a:r>
            <a:r>
              <a:rPr lang="en-US" sz="2800" dirty="0">
                <a:latin typeface="Arial" panose="020B0604020202020204" pitchFamily="34" charset="0"/>
                <a:cs typeface="Arial" panose="020B0604020202020204" pitchFamily="34" charset="0"/>
              </a:rPr>
              <a:t>can count all my bones. They look, they stare at me; t</a:t>
            </a:r>
            <a:r>
              <a:rPr lang="en-US" sz="2800" dirty="0" smtClean="0">
                <a:latin typeface="Arial" panose="020B0604020202020204" pitchFamily="34" charset="0"/>
                <a:cs typeface="Arial" panose="020B0604020202020204" pitchFamily="34" charset="0"/>
              </a:rPr>
              <a:t>hey </a:t>
            </a:r>
            <a:r>
              <a:rPr lang="en-US" sz="2800" dirty="0">
                <a:latin typeface="Arial" panose="020B0604020202020204" pitchFamily="34" charset="0"/>
                <a:cs typeface="Arial" panose="020B0604020202020204" pitchFamily="34" charset="0"/>
              </a:rPr>
              <a:t>divide my garments among them,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for my clothing they cast lots. </a:t>
            </a:r>
            <a:endParaRPr lang="en-US" sz="2800" u="sng" dirty="0">
              <a:latin typeface="Arial" panose="020B0604020202020204" pitchFamily="34" charset="0"/>
              <a:cs typeface="Arial" panose="020B0604020202020204" pitchFamily="34" charset="0"/>
            </a:endParaRPr>
          </a:p>
          <a:p>
            <a:pPr marL="109728" indent="0">
              <a:buNone/>
            </a:pPr>
            <a:endParaRPr lang="en-US" sz="2800" u="sng"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53:5-6</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He </a:t>
            </a:r>
            <a:r>
              <a:rPr lang="en-US" sz="2800" dirty="0">
                <a:solidFill>
                  <a:srgbClr val="FF0000"/>
                </a:solidFill>
                <a:latin typeface="Arial" panose="020B0604020202020204" pitchFamily="34" charset="0"/>
                <a:cs typeface="Arial" panose="020B0604020202020204" pitchFamily="34" charset="0"/>
              </a:rPr>
              <a:t>was pierced through for our transgressions</a:t>
            </a:r>
            <a:r>
              <a:rPr lang="en-US" sz="2800" dirty="0">
                <a:latin typeface="Arial" panose="020B0604020202020204" pitchFamily="34" charset="0"/>
                <a:cs typeface="Arial" panose="020B0604020202020204" pitchFamily="34" charset="0"/>
              </a:rPr>
              <a:t>, He was crushed for our </a:t>
            </a:r>
            <a:r>
              <a:rPr lang="en-US" sz="2800" dirty="0" smtClean="0">
                <a:latin typeface="Arial" panose="020B0604020202020204" pitchFamily="34" charset="0"/>
                <a:cs typeface="Arial" panose="020B0604020202020204" pitchFamily="34" charset="0"/>
              </a:rPr>
              <a:t>iniquities…All </a:t>
            </a:r>
            <a:r>
              <a:rPr lang="en-US" sz="2800" dirty="0">
                <a:latin typeface="Arial" panose="020B0604020202020204" pitchFamily="34" charset="0"/>
                <a:cs typeface="Arial" panose="020B0604020202020204" pitchFamily="34" charset="0"/>
              </a:rPr>
              <a:t>of us like sheep have gone astray, e</a:t>
            </a:r>
            <a:r>
              <a:rPr lang="en-US" sz="2800" dirty="0" smtClean="0">
                <a:latin typeface="Arial" panose="020B0604020202020204" pitchFamily="34" charset="0"/>
                <a:cs typeface="Arial" panose="020B0604020202020204" pitchFamily="34" charset="0"/>
              </a:rPr>
              <a:t>ach </a:t>
            </a:r>
            <a:r>
              <a:rPr lang="en-US" sz="2800" dirty="0">
                <a:latin typeface="Arial" panose="020B0604020202020204" pitchFamily="34" charset="0"/>
                <a:cs typeface="Arial" panose="020B0604020202020204" pitchFamily="34" charset="0"/>
              </a:rPr>
              <a:t>of us has turned to his own way; But the LORD has caused the iniquity of us all </a:t>
            </a:r>
            <a:r>
              <a:rPr lang="en-US" sz="2800" dirty="0" smtClean="0">
                <a:latin typeface="Arial" panose="020B0604020202020204" pitchFamily="34" charset="0"/>
                <a:cs typeface="Arial" panose="020B0604020202020204" pitchFamily="34" charset="0"/>
              </a:rPr>
              <a:t>to </a:t>
            </a:r>
            <a:r>
              <a:rPr lang="en-US" sz="2800" dirty="0">
                <a:latin typeface="Arial" panose="020B0604020202020204" pitchFamily="34" charset="0"/>
                <a:cs typeface="Arial" panose="020B0604020202020204" pitchFamily="34" charset="0"/>
              </a:rPr>
              <a:t>fall on Him. </a:t>
            </a:r>
            <a:endParaRPr lang="en-US" sz="2800" dirty="0" smtClean="0">
              <a:latin typeface="Arial" panose="020B0604020202020204" pitchFamily="34" charset="0"/>
              <a:cs typeface="Arial" panose="020B0604020202020204" pitchFamily="34" charset="0"/>
            </a:endParaRPr>
          </a:p>
          <a:p>
            <a:pPr marL="109728" indent="0">
              <a:buNone/>
            </a:pPr>
            <a:endParaRPr lang="en-US" sz="26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0"/>
            <a:ext cx="8229600" cy="8382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  The </a:t>
            </a:r>
            <a:r>
              <a:rPr lang="en-US" sz="3200" b="0" dirty="0">
                <a:solidFill>
                  <a:srgbClr val="FF0000"/>
                </a:solidFill>
                <a:effectLst/>
                <a:latin typeface="Arial" panose="020B0604020202020204" pitchFamily="34" charset="0"/>
                <a:cs typeface="Arial" panose="020B0604020202020204" pitchFamily="34" charset="0"/>
              </a:rPr>
              <a:t>Cross Foretold In The Old Testament</a:t>
            </a:r>
            <a:endParaRPr lang="en-US" sz="3200" b="0" dirty="0"/>
          </a:p>
        </p:txBody>
      </p:sp>
      <p:sp>
        <p:nvSpPr>
          <p:cNvPr id="4" name="Slide Number Placeholder 3"/>
          <p:cNvSpPr>
            <a:spLocks noGrp="1"/>
          </p:cNvSpPr>
          <p:nvPr>
            <p:ph type="sldNum" sz="quarter" idx="12"/>
          </p:nvPr>
        </p:nvSpPr>
        <p:spPr/>
        <p:txBody>
          <a:bodyPr/>
          <a:lstStyle/>
          <a:p>
            <a:fld id="{37D71828-4B89-4360-AD13-775E5B040655}" type="slidenum">
              <a:rPr lang="en-US" smtClean="0"/>
              <a:pPr/>
              <a:t>9</a:t>
            </a:fld>
            <a:endParaRPr lang="en-US" dirty="0"/>
          </a:p>
        </p:txBody>
      </p:sp>
    </p:spTree>
    <p:extLst>
      <p:ext uri="{BB962C8B-B14F-4D97-AF65-F5344CB8AC3E}">
        <p14:creationId xmlns:p14="http://schemas.microsoft.com/office/powerpoint/2010/main" val="314489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956</TotalTime>
  <Words>965</Words>
  <Application>Microsoft Office PowerPoint</Application>
  <PresentationFormat>On-screen Show (4:3)</PresentationFormat>
  <Paragraphs>73</Paragraphs>
  <Slides>12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 Unicode</vt:lpstr>
      <vt:lpstr>Verdana</vt:lpstr>
      <vt:lpstr>Wingdings 2</vt:lpstr>
      <vt:lpstr>Wingdings 3</vt:lpstr>
      <vt:lpstr>Concourse</vt:lpstr>
      <vt:lpstr>Mark 10:32-34</vt:lpstr>
      <vt:lpstr>Jesus Travels The Road To Jerusalem</vt:lpstr>
      <vt:lpstr>   The Son of Man Is To Be Killed?</vt:lpstr>
      <vt:lpstr>Summary: Failure To Understand God’s Plan</vt:lpstr>
      <vt:lpstr>               Application</vt:lpstr>
      <vt:lpstr>The Cross Is Foolishness To Those Perishing</vt:lpstr>
      <vt:lpstr>       The Necessity of The Cross</vt:lpstr>
      <vt:lpstr>   The Cross Foretold In The Old Testament</vt:lpstr>
      <vt:lpstr>  The Cross Foretold In The Old Testament</vt:lpstr>
      <vt:lpstr>     The Cross Foretold In The Old Testament</vt:lpstr>
      <vt:lpstr>Attacking The Cross Is Attacking God’s Character</vt:lpstr>
      <vt:lpstr>The Cross Must Not Be Foolish To Us!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10:32-34</dc:title>
  <dc:creator>Eric</dc:creator>
  <cp:lastModifiedBy>Christy</cp:lastModifiedBy>
  <cp:revision>38</cp:revision>
  <dcterms:created xsi:type="dcterms:W3CDTF">2013-12-02T19:46:31Z</dcterms:created>
  <dcterms:modified xsi:type="dcterms:W3CDTF">2013-12-28T13:51:01Z</dcterms:modified>
</cp:coreProperties>
</file>