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2"/>
  </p:notesMasterIdLst>
  <p:handoutMasterIdLst>
    <p:handoutMasterId r:id="rId13"/>
  </p:handoutMasterIdLst>
  <p:sldIdLst>
    <p:sldId id="256" r:id="rId2"/>
    <p:sldId id="556" r:id="rId3"/>
    <p:sldId id="619" r:id="rId4"/>
    <p:sldId id="659" r:id="rId5"/>
    <p:sldId id="660" r:id="rId6"/>
    <p:sldId id="656" r:id="rId7"/>
    <p:sldId id="652" r:id="rId8"/>
    <p:sldId id="653" r:id="rId9"/>
    <p:sldId id="661" r:id="rId10"/>
    <p:sldId id="654" r:id="rId11"/>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CC0000"/>
    <a:srgbClr val="FF3300"/>
    <a:srgbClr val="FFCC00"/>
    <a:srgbClr val="2E3303"/>
    <a:srgbClr val="00007A"/>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84" autoAdjust="0"/>
    <p:restoredTop sz="94434" autoAdjust="0"/>
  </p:normalViewPr>
  <p:slideViewPr>
    <p:cSldViewPr>
      <p:cViewPr varScale="1">
        <p:scale>
          <a:sx n="71" d="100"/>
          <a:sy n="71" d="100"/>
        </p:scale>
        <p:origin x="10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48" d="100"/>
          <a:sy n="48" d="100"/>
        </p:scale>
        <p:origin x="289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6906" y="273991"/>
            <a:ext cx="3170138" cy="481028"/>
          </a:xfrm>
          <a:prstGeom prst="rect">
            <a:avLst/>
          </a:prstGeom>
        </p:spPr>
        <p:txBody>
          <a:bodyPr vert="horz" lIns="97192" tIns="48596" rIns="97192" bIns="48596" rtlCol="0"/>
          <a:lstStyle>
            <a:lvl1pPr algn="l" eaLnBrk="0" hangingPunct="0">
              <a:defRPr sz="1300">
                <a:cs typeface="+mn-cs"/>
              </a:defRPr>
            </a:lvl1pPr>
          </a:lstStyle>
          <a:p>
            <a:pPr marR="0" eaLnBrk="1" hangingPunct="1"/>
            <a:r>
              <a:rPr lang="en-US" sz="1400" dirty="0"/>
              <a:t>Free Sons of the Heavenly Promise</a:t>
            </a:r>
          </a:p>
          <a:p>
            <a:pPr marR="0" eaLnBrk="1" hangingPunct="1"/>
            <a:r>
              <a:rPr lang="en-US" sz="1400" dirty="0">
                <a:cs typeface="Arial" charset="0"/>
              </a:rPr>
              <a:t>Galatians 4:21-31</a:t>
            </a:r>
          </a:p>
          <a:p>
            <a:pPr>
              <a:defRPr/>
            </a:pPr>
            <a:endParaRPr lang="en-US" dirty="0"/>
          </a:p>
        </p:txBody>
      </p:sp>
      <p:sp>
        <p:nvSpPr>
          <p:cNvPr id="3" name="Date Placeholder 2"/>
          <p:cNvSpPr>
            <a:spLocks noGrp="1"/>
          </p:cNvSpPr>
          <p:nvPr>
            <p:ph type="dt" sz="quarter" idx="1"/>
          </p:nvPr>
        </p:nvSpPr>
        <p:spPr>
          <a:xfrm>
            <a:off x="3579083" y="273991"/>
            <a:ext cx="3170138" cy="481028"/>
          </a:xfrm>
          <a:prstGeom prst="rect">
            <a:avLst/>
          </a:prstGeom>
        </p:spPr>
        <p:txBody>
          <a:bodyPr vert="horz" lIns="97192" tIns="48596" rIns="97192" bIns="48596" rtlCol="0"/>
          <a:lstStyle>
            <a:lvl1pPr algn="r" eaLnBrk="0" hangingPunct="0">
              <a:defRPr sz="1300">
                <a:cs typeface="+mn-cs"/>
              </a:defRPr>
            </a:lvl1pPr>
          </a:lstStyle>
          <a:p>
            <a:pPr>
              <a:defRPr/>
            </a:pPr>
            <a:r>
              <a:rPr lang="en-US" dirty="0" smtClean="0"/>
              <a:t>01/05/14</a:t>
            </a:r>
          </a:p>
          <a:p>
            <a:pPr>
              <a:defRPr/>
            </a:pPr>
            <a:r>
              <a:rPr lang="en-US" dirty="0"/>
              <a:t>b</a:t>
            </a:r>
            <a:r>
              <a:rPr lang="en-US" dirty="0" smtClean="0"/>
              <a:t>y Bob DeWaay</a:t>
            </a:r>
            <a:endParaRPr lang="en-US" dirty="0"/>
          </a:p>
        </p:txBody>
      </p:sp>
      <p:sp>
        <p:nvSpPr>
          <p:cNvPr id="5" name="Slide Number Placeholder 4"/>
          <p:cNvSpPr>
            <a:spLocks noGrp="1"/>
          </p:cNvSpPr>
          <p:nvPr>
            <p:ph type="sldNum" sz="quarter" idx="3"/>
          </p:nvPr>
        </p:nvSpPr>
        <p:spPr>
          <a:xfrm>
            <a:off x="3621258" y="8803705"/>
            <a:ext cx="3170138" cy="481028"/>
          </a:xfrm>
          <a:prstGeom prst="rect">
            <a:avLst/>
          </a:prstGeom>
        </p:spPr>
        <p:txBody>
          <a:bodyPr vert="horz" lIns="97192" tIns="48596" rIns="97192" bIns="48596" rtlCol="0" anchor="b"/>
          <a:lstStyle>
            <a:lvl1pPr algn="r" eaLnBrk="0" hangingPunct="0">
              <a:defRPr sz="1300">
                <a:cs typeface="+mn-cs"/>
              </a:defRPr>
            </a:lvl1pPr>
          </a:lstStyle>
          <a:p>
            <a:pPr>
              <a:defRPr/>
            </a:pPr>
            <a:fld id="{7BC98C7E-5F07-4783-9D97-9609BBC2FE3E}" type="slidenum">
              <a:rPr lang="en-US"/>
              <a:pPr>
                <a:defRPr/>
              </a:pPr>
              <a:t>‹#›</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5423" y="8803214"/>
            <a:ext cx="1937380" cy="555400"/>
          </a:xfrm>
          <a:prstGeom prst="rect">
            <a:avLst/>
          </a:prstGeom>
        </p:spPr>
      </p:pic>
    </p:spTree>
    <p:extLst>
      <p:ext uri="{BB962C8B-B14F-4D97-AF65-F5344CB8AC3E}">
        <p14:creationId xmlns:p14="http://schemas.microsoft.com/office/powerpoint/2010/main" val="739074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1"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143427" y="1"/>
            <a:ext cx="3170138" cy="481028"/>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32829" y="4561576"/>
            <a:ext cx="5849543" cy="4320316"/>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1"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143427" y="9118683"/>
            <a:ext cx="3170138" cy="481028"/>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E895F528-BA87-46C6-9828-3DD8F2CCA42B}" type="slidenum">
              <a:rPr lang="en-US"/>
              <a:pPr>
                <a:defRPr/>
              </a:pPr>
              <a:t>‹#›</a:t>
            </a:fld>
            <a:endParaRPr lang="en-US"/>
          </a:p>
        </p:txBody>
      </p:sp>
    </p:spTree>
    <p:extLst>
      <p:ext uri="{BB962C8B-B14F-4D97-AF65-F5344CB8AC3E}">
        <p14:creationId xmlns:p14="http://schemas.microsoft.com/office/powerpoint/2010/main" val="1494762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F3868315-B1C2-4214-AFCC-F09796C01E87}"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r>
              <a:rPr lang="en-US" dirty="0" smtClean="0"/>
              <a:t>GAL 4:21 ¶ Tell me, you who want to be under law, do you not listen to the law?</a:t>
            </a:r>
          </a:p>
          <a:p>
            <a:r>
              <a:rPr lang="en-US" dirty="0" smtClean="0"/>
              <a:t>GAL 4:22 For it is written that Abraham had two sons, one by the bondwoman and one by the free woman.</a:t>
            </a:r>
          </a:p>
          <a:p>
            <a:r>
              <a:rPr lang="en-US" dirty="0" smtClean="0"/>
              <a:t>GAL 4:23 But the son by the bondwoman was born according to the flesh, and the son by the free woman through the promise.</a:t>
            </a:r>
          </a:p>
          <a:p>
            <a:r>
              <a:rPr lang="en-US" dirty="0" smtClean="0"/>
              <a:t>GAL 4:24 This is allegorically speaking, for these women are two covenants: one proceeding from Mount Sinai bearing children who are to be slaves; she is Hagar.</a:t>
            </a:r>
          </a:p>
          <a:p>
            <a:r>
              <a:rPr lang="en-US" dirty="0" smtClean="0"/>
              <a:t>GAL 4:25 Now this Hagar is Mount Sinai in Arabia and corresponds to the present Jerusalem, for she is in slavery with her children.</a:t>
            </a:r>
          </a:p>
          <a:p>
            <a:r>
              <a:rPr lang="en-US" dirty="0" smtClean="0"/>
              <a:t>GAL 4:26 But the Jerusalem above is free; she is our mother.</a:t>
            </a:r>
          </a:p>
          <a:p>
            <a:r>
              <a:rPr lang="en-US" dirty="0" smtClean="0"/>
              <a:t>GAL 4:27 For it is written, "Rejoice, barren woman who does not bear; Break forth and shout, you who are not in labor; For more numerous are the children of the desolate Than of the one who has a husband."</a:t>
            </a:r>
          </a:p>
          <a:p>
            <a:r>
              <a:rPr lang="en-US" dirty="0" smtClean="0"/>
              <a:t>GAL 4:28 And you brethren, like Isaac, are children of promise.</a:t>
            </a:r>
          </a:p>
          <a:p>
            <a:r>
              <a:rPr lang="en-US" dirty="0" smtClean="0"/>
              <a:t>GAL 4:29 But as at that time he who was born according to the flesh persecuted him who was born according to the Spirit, so it is now also.</a:t>
            </a:r>
          </a:p>
          <a:p>
            <a:r>
              <a:rPr lang="en-US" dirty="0" smtClean="0"/>
              <a:t>GAL 4:30 But what does the Scripture say? "Cast out the bondwoman and her son, For the son of the bondwoman shall not be an heir with the son of the free woman."</a:t>
            </a:r>
          </a:p>
          <a:p>
            <a:r>
              <a:rPr lang="en-US" dirty="0" smtClean="0"/>
              <a:t>GAL 4:31 So then, brethren, we are not children of a bondwoman, but of the free woman.</a:t>
            </a:r>
          </a:p>
          <a:p>
            <a:endParaRPr lang="en-US" dirty="0" smtClean="0"/>
          </a:p>
        </p:txBody>
      </p:sp>
    </p:spTree>
    <p:extLst>
      <p:ext uri="{BB962C8B-B14F-4D97-AF65-F5344CB8AC3E}">
        <p14:creationId xmlns:p14="http://schemas.microsoft.com/office/powerpoint/2010/main" val="24351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endParaRPr lang="en-US" sz="1100" smtClean="0"/>
          </a:p>
        </p:txBody>
      </p:sp>
      <p:sp>
        <p:nvSpPr>
          <p:cNvPr id="32771" name="Slide Number Placeholder 3"/>
          <p:cNvSpPr txBox="1">
            <a:spLocks noGrp="1"/>
          </p:cNvSpPr>
          <p:nvPr/>
        </p:nvSpPr>
        <p:spPr bwMode="auto">
          <a:xfrm>
            <a:off x="4143427" y="9118683"/>
            <a:ext cx="3170138" cy="481028"/>
          </a:xfrm>
          <a:prstGeom prst="rect">
            <a:avLst/>
          </a:prstGeom>
          <a:noFill/>
          <a:ln w="9525">
            <a:noFill/>
            <a:miter lim="800000"/>
            <a:headEnd/>
            <a:tailEnd/>
          </a:ln>
        </p:spPr>
        <p:txBody>
          <a:bodyPr lIns="97192" tIns="48596" rIns="97192" bIns="48596" anchor="b"/>
          <a:lstStyle/>
          <a:p>
            <a:pPr algn="r"/>
            <a:fld id="{4A54A35F-0061-4D66-AEF0-68E576E7B8C5}" type="slidenum">
              <a:rPr lang="en-US" sz="1300"/>
              <a:pPr algn="r"/>
              <a:t>10</a:t>
            </a:fld>
            <a:endParaRPr lang="en-US" sz="1300"/>
          </a:p>
        </p:txBody>
      </p:sp>
    </p:spTree>
    <p:extLst>
      <p:ext uri="{BB962C8B-B14F-4D97-AF65-F5344CB8AC3E}">
        <p14:creationId xmlns:p14="http://schemas.microsoft.com/office/powerpoint/2010/main" val="437572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endParaRPr lang="en-US" dirty="0" smtClean="0"/>
          </a:p>
          <a:p>
            <a:endParaRPr lang="en-US" dirty="0" smtClean="0"/>
          </a:p>
        </p:txBody>
      </p:sp>
      <p:sp>
        <p:nvSpPr>
          <p:cNvPr id="18435" name="Slide Number Placeholder 3"/>
          <p:cNvSpPr>
            <a:spLocks noGrp="1"/>
          </p:cNvSpPr>
          <p:nvPr>
            <p:ph type="sldNum" sz="quarter" idx="5"/>
          </p:nvPr>
        </p:nvSpPr>
        <p:spPr>
          <a:noFill/>
        </p:spPr>
        <p:txBody>
          <a:bodyPr/>
          <a:lstStyle/>
          <a:p>
            <a:fld id="{37CE090E-B6F9-4EDF-9B40-1097EC87CD83}" type="slidenum">
              <a:rPr lang="en-US" smtClean="0">
                <a:cs typeface="Arial" charset="0"/>
              </a:rPr>
              <a:pPr/>
              <a:t>2</a:t>
            </a:fld>
            <a:endParaRPr lang="en-US" smtClean="0">
              <a:cs typeface="Arial" charset="0"/>
            </a:endParaRPr>
          </a:p>
        </p:txBody>
      </p:sp>
    </p:spTree>
    <p:extLst>
      <p:ext uri="{BB962C8B-B14F-4D97-AF65-F5344CB8AC3E}">
        <p14:creationId xmlns:p14="http://schemas.microsoft.com/office/powerpoint/2010/main" val="3626347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1402218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4</a:t>
            </a:fld>
            <a:endParaRPr lang="en-US" smtClean="0">
              <a:cs typeface="Arial" charset="0"/>
            </a:endParaRPr>
          </a:p>
        </p:txBody>
      </p:sp>
    </p:spTree>
    <p:extLst>
      <p:ext uri="{BB962C8B-B14F-4D97-AF65-F5344CB8AC3E}">
        <p14:creationId xmlns:p14="http://schemas.microsoft.com/office/powerpoint/2010/main" val="1621720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5</a:t>
            </a:fld>
            <a:endParaRPr lang="en-US" smtClean="0">
              <a:cs typeface="Arial" charset="0"/>
            </a:endParaRPr>
          </a:p>
        </p:txBody>
      </p:sp>
    </p:spTree>
    <p:extLst>
      <p:ext uri="{BB962C8B-B14F-4D97-AF65-F5344CB8AC3E}">
        <p14:creationId xmlns:p14="http://schemas.microsoft.com/office/powerpoint/2010/main" val="1177531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p:txBody>
      </p:sp>
      <p:sp>
        <p:nvSpPr>
          <p:cNvPr id="44036" name="Slide Number Placeholder 3"/>
          <p:cNvSpPr txBox="1">
            <a:spLocks noGrp="1"/>
          </p:cNvSpPr>
          <p:nvPr/>
        </p:nvSpPr>
        <p:spPr bwMode="auto">
          <a:xfrm>
            <a:off x="4143427" y="9118683"/>
            <a:ext cx="3170138" cy="481028"/>
          </a:xfrm>
          <a:prstGeom prst="rect">
            <a:avLst/>
          </a:prstGeom>
          <a:noFill/>
          <a:ln w="9525">
            <a:noFill/>
            <a:miter lim="800000"/>
            <a:headEnd/>
            <a:tailEnd/>
          </a:ln>
        </p:spPr>
        <p:txBody>
          <a:bodyPr lIns="97192" tIns="48596" rIns="97192" bIns="48596" anchor="b"/>
          <a:lstStyle/>
          <a:p>
            <a:pPr algn="r"/>
            <a:fld id="{8F2068C7-CD3F-490E-8F62-F458652DD699}" type="slidenum">
              <a:rPr lang="en-US" sz="1300"/>
              <a:pPr algn="r"/>
              <a:t>6</a:t>
            </a:fld>
            <a:endParaRPr lang="en-US" sz="1300"/>
          </a:p>
        </p:txBody>
      </p:sp>
    </p:spTree>
    <p:extLst>
      <p:ext uri="{BB962C8B-B14F-4D97-AF65-F5344CB8AC3E}">
        <p14:creationId xmlns:p14="http://schemas.microsoft.com/office/powerpoint/2010/main" val="1632004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p:spPr>
        <p:txBody>
          <a:bodyPr/>
          <a:lstStyle/>
          <a:p>
            <a:endParaRPr lang="en-US" sz="1100" smtClean="0"/>
          </a:p>
        </p:txBody>
      </p:sp>
      <p:sp>
        <p:nvSpPr>
          <p:cNvPr id="28675" name="Slide Number Placeholder 3"/>
          <p:cNvSpPr txBox="1">
            <a:spLocks noGrp="1"/>
          </p:cNvSpPr>
          <p:nvPr/>
        </p:nvSpPr>
        <p:spPr bwMode="auto">
          <a:xfrm>
            <a:off x="4143427" y="9118683"/>
            <a:ext cx="3170138" cy="481028"/>
          </a:xfrm>
          <a:prstGeom prst="rect">
            <a:avLst/>
          </a:prstGeom>
          <a:noFill/>
          <a:ln w="9525">
            <a:noFill/>
            <a:miter lim="800000"/>
            <a:headEnd/>
            <a:tailEnd/>
          </a:ln>
        </p:spPr>
        <p:txBody>
          <a:bodyPr lIns="97192" tIns="48596" rIns="97192" bIns="48596" anchor="b"/>
          <a:lstStyle/>
          <a:p>
            <a:pPr algn="r"/>
            <a:fld id="{CFD971C1-CE0F-48EC-9FC9-3FEF9EB791BC}" type="slidenum">
              <a:rPr lang="en-US" sz="1300"/>
              <a:pPr algn="r"/>
              <a:t>7</a:t>
            </a:fld>
            <a:endParaRPr lang="en-US" sz="1300"/>
          </a:p>
        </p:txBody>
      </p:sp>
    </p:spTree>
    <p:extLst>
      <p:ext uri="{BB962C8B-B14F-4D97-AF65-F5344CB8AC3E}">
        <p14:creationId xmlns:p14="http://schemas.microsoft.com/office/powerpoint/2010/main" val="3824186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sz="1100" smtClean="0"/>
          </a:p>
        </p:txBody>
      </p:sp>
      <p:sp>
        <p:nvSpPr>
          <p:cNvPr id="30723" name="Slide Number Placeholder 3"/>
          <p:cNvSpPr txBox="1">
            <a:spLocks noGrp="1"/>
          </p:cNvSpPr>
          <p:nvPr/>
        </p:nvSpPr>
        <p:spPr bwMode="auto">
          <a:xfrm>
            <a:off x="4143427" y="9118683"/>
            <a:ext cx="3170138" cy="481028"/>
          </a:xfrm>
          <a:prstGeom prst="rect">
            <a:avLst/>
          </a:prstGeom>
          <a:noFill/>
          <a:ln w="9525">
            <a:noFill/>
            <a:miter lim="800000"/>
            <a:headEnd/>
            <a:tailEnd/>
          </a:ln>
        </p:spPr>
        <p:txBody>
          <a:bodyPr lIns="97192" tIns="48596" rIns="97192" bIns="48596" anchor="b"/>
          <a:lstStyle/>
          <a:p>
            <a:pPr algn="r"/>
            <a:fld id="{4C4B9B17-DE63-4954-BDB8-FC93734D993A}" type="slidenum">
              <a:rPr lang="en-US" sz="1300"/>
              <a:pPr algn="r"/>
              <a:t>8</a:t>
            </a:fld>
            <a:endParaRPr lang="en-US" sz="1300"/>
          </a:p>
        </p:txBody>
      </p:sp>
    </p:spTree>
    <p:extLst>
      <p:ext uri="{BB962C8B-B14F-4D97-AF65-F5344CB8AC3E}">
        <p14:creationId xmlns:p14="http://schemas.microsoft.com/office/powerpoint/2010/main" val="199356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p:spPr>
        <p:txBody>
          <a:bodyPr/>
          <a:lstStyle/>
          <a:p>
            <a:endParaRPr lang="en-US" sz="1100" dirty="0" smtClean="0"/>
          </a:p>
        </p:txBody>
      </p:sp>
      <p:sp>
        <p:nvSpPr>
          <p:cNvPr id="30723" name="Slide Number Placeholder 3"/>
          <p:cNvSpPr txBox="1">
            <a:spLocks noGrp="1"/>
          </p:cNvSpPr>
          <p:nvPr/>
        </p:nvSpPr>
        <p:spPr bwMode="auto">
          <a:xfrm>
            <a:off x="4143427" y="9118683"/>
            <a:ext cx="3170138" cy="481028"/>
          </a:xfrm>
          <a:prstGeom prst="rect">
            <a:avLst/>
          </a:prstGeom>
          <a:noFill/>
          <a:ln w="9525">
            <a:noFill/>
            <a:miter lim="800000"/>
            <a:headEnd/>
            <a:tailEnd/>
          </a:ln>
        </p:spPr>
        <p:txBody>
          <a:bodyPr lIns="97192" tIns="48596" rIns="97192" bIns="48596" anchor="b"/>
          <a:lstStyle/>
          <a:p>
            <a:pPr algn="r"/>
            <a:fld id="{4C4B9B17-DE63-4954-BDB8-FC93734D993A}" type="slidenum">
              <a:rPr lang="en-US" sz="1300"/>
              <a:pPr algn="r"/>
              <a:t>9</a:t>
            </a:fld>
            <a:endParaRPr lang="en-US" sz="1300"/>
          </a:p>
        </p:txBody>
      </p:sp>
    </p:spTree>
    <p:extLst>
      <p:ext uri="{BB962C8B-B14F-4D97-AF65-F5344CB8AC3E}">
        <p14:creationId xmlns:p14="http://schemas.microsoft.com/office/powerpoint/2010/main" val="1064965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D96DD5C5-7F70-42B5-B503-C96E77A7349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3C9FFDF-9155-48FD-AD11-70E6BF3801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56D6BCD-5AEE-43C5-8D1A-A1827CEF47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27E8334-C311-4F13-AB96-5FF4483FECB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F1EB1617-2F16-4DF5-8F2E-407D63B7F03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80DCE7A-CE34-4E1F-A41D-CF35854A978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7A4097E1-C9FE-4D76-85B0-76FAE65D9EA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E247553-6D57-4C41-9FF1-15C7B88C231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5D29FD4-9483-4D99-830D-1CB03D67DF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DE1BF1D-02CB-4CBE-AE90-BCFC903E224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EDA4841-164A-467C-B227-C90C89339B7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133381CB-3379-4DF5-91A3-47905839D0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562100" y="2028032"/>
            <a:ext cx="6019800" cy="762000"/>
          </a:xfrm>
        </p:spPr>
        <p:txBody>
          <a:bodyPr/>
          <a:lstStyle/>
          <a:p>
            <a:pPr marR="0" algn="ctr" eaLnBrk="1" hangingPunct="1"/>
            <a:r>
              <a:rPr lang="en-US" sz="3200" dirty="0" smtClean="0">
                <a:latin typeface="Arial" charset="0"/>
                <a:cs typeface="Arial" charset="0"/>
              </a:rPr>
              <a:t>Galatians 4:21-31</a:t>
            </a:r>
            <a:endParaRPr lang="en-US" sz="3200" dirty="0" smtClean="0">
              <a:latin typeface="Arial" charset="0"/>
              <a:cs typeface="Arial" charset="0"/>
            </a:endParaRP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533400" y="3429000"/>
            <a:ext cx="4953000" cy="861774"/>
          </a:xfrm>
          <a:prstGeom prst="rect">
            <a:avLst/>
          </a:prstGeom>
          <a:noFill/>
          <a:ln w="9525">
            <a:noFill/>
            <a:miter lim="800000"/>
            <a:headEnd/>
            <a:tailEnd/>
          </a:ln>
        </p:spPr>
        <p:txBody>
          <a:bodyPr>
            <a:spAutoFit/>
          </a:bodyPr>
          <a:lstStyle/>
          <a:p>
            <a:pPr eaLnBrk="0" hangingPunct="0">
              <a:spcBef>
                <a:spcPct val="50000"/>
              </a:spcBef>
            </a:pPr>
            <a:r>
              <a:rPr lang="en-US" sz="2000" dirty="0"/>
              <a:t>Presented by Bob DeWaay</a:t>
            </a:r>
          </a:p>
          <a:p>
            <a:pPr eaLnBrk="0" hangingPunct="0">
              <a:spcBef>
                <a:spcPct val="50000"/>
              </a:spcBef>
            </a:pPr>
            <a:r>
              <a:rPr lang="en-US" sz="2000" dirty="0" smtClean="0"/>
              <a:t>January 5, 2014</a:t>
            </a:r>
            <a:endParaRPr lang="en-US" sz="2000" dirty="0"/>
          </a:p>
        </p:txBody>
      </p:sp>
      <p:sp>
        <p:nvSpPr>
          <p:cNvPr id="15364" name="Text Box 6"/>
          <p:cNvSpPr txBox="1">
            <a:spLocks noChangeArrowheads="1"/>
          </p:cNvSpPr>
          <p:nvPr/>
        </p:nvSpPr>
        <p:spPr bwMode="auto">
          <a:xfrm>
            <a:off x="723900" y="508219"/>
            <a:ext cx="7696200" cy="1323439"/>
          </a:xfrm>
          <a:prstGeom prst="rect">
            <a:avLst/>
          </a:prstGeom>
          <a:noFill/>
          <a:ln w="9525">
            <a:noFill/>
            <a:miter lim="800000"/>
            <a:headEnd/>
            <a:tailEnd/>
          </a:ln>
        </p:spPr>
        <p:txBody>
          <a:bodyPr>
            <a:spAutoFit/>
          </a:bodyPr>
          <a:lstStyle/>
          <a:p>
            <a:pPr algn="ctr"/>
            <a:r>
              <a:rPr lang="en-US" sz="4000" b="1" dirty="0" smtClean="0">
                <a:solidFill>
                  <a:srgbClr val="0070C0"/>
                </a:solidFill>
              </a:rPr>
              <a:t>Free Sons of the </a:t>
            </a: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Heavenly </a:t>
            </a:r>
            <a:r>
              <a:rPr lang="en-US" sz="4000" b="1" dirty="0" smtClean="0">
                <a:solidFill>
                  <a:srgbClr val="0070C0"/>
                </a:solidFill>
              </a:rPr>
              <a:t>Promise</a:t>
            </a:r>
            <a:endParaRPr lang="en-US" sz="40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304800" y="228600"/>
            <a:ext cx="8610600" cy="1066800"/>
          </a:xfrm>
          <a:prstGeom prst="rect">
            <a:avLst/>
          </a:prstGeom>
          <a:noFill/>
          <a:ln w="9525">
            <a:noFill/>
            <a:miter lim="800000"/>
            <a:headEnd/>
            <a:tailEnd/>
          </a:ln>
        </p:spPr>
        <p:txBody>
          <a:bodyPr anchor="ctr"/>
          <a:lstStyle/>
          <a:p>
            <a:pPr algn="ctr"/>
            <a:r>
              <a:rPr lang="en-US" sz="3400" dirty="0" smtClean="0">
                <a:solidFill>
                  <a:srgbClr val="3333CC"/>
                </a:solidFill>
              </a:rPr>
              <a:t>Those seeking true eschatological blessing are looking to the heavenly Jerusalem</a:t>
            </a:r>
          </a:p>
        </p:txBody>
      </p:sp>
      <p:sp>
        <p:nvSpPr>
          <p:cNvPr id="31746" name="Rectangle 3"/>
          <p:cNvSpPr txBox="1">
            <a:spLocks noChangeArrowheads="1"/>
          </p:cNvSpPr>
          <p:nvPr/>
        </p:nvSpPr>
        <p:spPr bwMode="auto">
          <a:xfrm>
            <a:off x="304800" y="1371600"/>
            <a:ext cx="8610600" cy="4572000"/>
          </a:xfrm>
          <a:prstGeom prst="rect">
            <a:avLst/>
          </a:prstGeom>
          <a:noFill/>
          <a:ln w="9525">
            <a:noFill/>
            <a:miter lim="800000"/>
            <a:headEnd/>
            <a:tailEnd/>
          </a:ln>
        </p:spPr>
        <p:txBody>
          <a:bodyPr/>
          <a:lstStyle/>
          <a:p>
            <a:pPr marL="365125" indent="-255588">
              <a:buClr>
                <a:schemeClr val="accent1"/>
              </a:buClr>
              <a:buSzPct val="68000"/>
            </a:pPr>
            <a:r>
              <a:rPr lang="en-US" sz="2800" b="1" u="sng" dirty="0" smtClean="0"/>
              <a:t>Hebrews 11:8-9</a:t>
            </a:r>
            <a:r>
              <a:rPr lang="en-US" sz="2800" dirty="0" smtClean="0"/>
              <a:t> </a:t>
            </a:r>
            <a:r>
              <a:rPr lang="en-US" sz="2800" b="1" u="sng" dirty="0" smtClean="0"/>
              <a:t> </a:t>
            </a:r>
            <a:endParaRPr lang="en-US" sz="2800" b="1" u="sng" dirty="0"/>
          </a:p>
          <a:p>
            <a:pPr marL="365125" indent="-255588">
              <a:buClr>
                <a:schemeClr val="accent1"/>
              </a:buClr>
              <a:buSzPct val="68000"/>
            </a:pPr>
            <a:endParaRPr lang="en-US" sz="1100" dirty="0"/>
          </a:p>
          <a:p>
            <a:pPr marL="365125" indent="-255588">
              <a:buClr>
                <a:schemeClr val="accent1"/>
              </a:buClr>
              <a:buSzPct val="68000"/>
            </a:pPr>
            <a:r>
              <a:rPr lang="en-US" sz="2800" dirty="0"/>
              <a:t>	</a:t>
            </a:r>
            <a:r>
              <a:rPr lang="en-US" sz="2800" dirty="0" smtClean="0"/>
              <a:t>By faith Abraham, when he was called, obeyed by going out to a place which he was to receive for an inheritance; and he went out, not knowing where he was going. By faith he lived as an alien in </a:t>
            </a:r>
            <a:r>
              <a:rPr lang="en-US" sz="2800" dirty="0" smtClean="0">
                <a:solidFill>
                  <a:srgbClr val="C00000"/>
                </a:solidFill>
              </a:rPr>
              <a:t>the land of promise</a:t>
            </a:r>
            <a:r>
              <a:rPr lang="en-US" sz="2800" dirty="0" smtClean="0"/>
              <a:t>, as in a foreign land, dwelling in tents with Isaac and Jacob, fellow heirs of </a:t>
            </a:r>
            <a:r>
              <a:rPr lang="en-US" sz="2800" dirty="0" smtClean="0">
                <a:solidFill>
                  <a:srgbClr val="C00000"/>
                </a:solidFill>
              </a:rPr>
              <a:t>the same promise</a:t>
            </a:r>
            <a:r>
              <a:rPr lang="en-US" sz="2800" dirty="0" smtClean="0"/>
              <a:t>; for </a:t>
            </a:r>
            <a:r>
              <a:rPr lang="en-US" sz="2800" dirty="0" smtClean="0">
                <a:solidFill>
                  <a:srgbClr val="008000"/>
                </a:solidFill>
              </a:rPr>
              <a:t>he was looking for the city which has foundations, whose architect and builder is God.</a:t>
            </a:r>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
        <p:nvSpPr>
          <p:cNvPr id="2" name="Slide Number Placeholder 1"/>
          <p:cNvSpPr>
            <a:spLocks noGrp="1"/>
          </p:cNvSpPr>
          <p:nvPr>
            <p:ph type="sldNum" sz="quarter" idx="12"/>
          </p:nvPr>
        </p:nvSpPr>
        <p:spPr/>
        <p:txBody>
          <a:bodyPr/>
          <a:lstStyle/>
          <a:p>
            <a:pPr>
              <a:defRPr/>
            </a:pPr>
            <a:fld id="{C5D29FD4-9483-4D99-830D-1CB03D67DF20}"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304800" y="152400"/>
            <a:ext cx="8839200" cy="914400"/>
          </a:xfrm>
          <a:prstGeom prst="rect">
            <a:avLst/>
          </a:prstGeom>
          <a:noFill/>
          <a:ln w="9525">
            <a:noFill/>
            <a:miter lim="800000"/>
            <a:headEnd/>
            <a:tailEnd/>
          </a:ln>
        </p:spPr>
        <p:txBody>
          <a:bodyPr anchor="ctr"/>
          <a:lstStyle/>
          <a:p>
            <a:pPr algn="ctr"/>
            <a:r>
              <a:rPr lang="en-US" sz="3400" dirty="0" smtClean="0">
                <a:solidFill>
                  <a:srgbClr val="3333CC"/>
                </a:solidFill>
              </a:rPr>
              <a:t>The Law Teaches Freedom through Promise</a:t>
            </a:r>
            <a:endParaRPr lang="en-US" sz="3400" dirty="0">
              <a:solidFill>
                <a:srgbClr val="3333CC"/>
              </a:solidFill>
            </a:endParaRPr>
          </a:p>
        </p:txBody>
      </p:sp>
      <p:sp>
        <p:nvSpPr>
          <p:cNvPr id="17410" name="Rectangle 3"/>
          <p:cNvSpPr txBox="1">
            <a:spLocks noChangeArrowheads="1"/>
          </p:cNvSpPr>
          <p:nvPr/>
        </p:nvSpPr>
        <p:spPr bwMode="auto">
          <a:xfrm>
            <a:off x="304800" y="1066800"/>
            <a:ext cx="8610600" cy="3276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4:21-23</a:t>
            </a:r>
            <a:r>
              <a:rPr lang="en-US" sz="2800" b="1" dirty="0" smtClean="0"/>
              <a:t>  </a:t>
            </a:r>
            <a:r>
              <a:rPr lang="en-US" sz="2800" dirty="0" smtClean="0"/>
              <a:t>(NASB)</a:t>
            </a:r>
            <a:endParaRPr lang="en-US" sz="2800" dirty="0"/>
          </a:p>
          <a:p>
            <a:pPr marL="365125" indent="-255588">
              <a:buClr>
                <a:schemeClr val="accent1"/>
              </a:buClr>
              <a:buSzPct val="68000"/>
            </a:pPr>
            <a:endParaRPr lang="en-US" sz="1400" dirty="0"/>
          </a:p>
          <a:p>
            <a:pPr marL="365125" indent="-255588">
              <a:buClr>
                <a:schemeClr val="accent1"/>
              </a:buClr>
              <a:buSzPct val="68000"/>
            </a:pPr>
            <a:r>
              <a:rPr lang="en-US" sz="2800" dirty="0"/>
              <a:t>	</a:t>
            </a:r>
            <a:r>
              <a:rPr lang="en-US" sz="2800" dirty="0" smtClean="0"/>
              <a:t>Tell me, you who want to be </a:t>
            </a:r>
            <a:r>
              <a:rPr lang="en-US" sz="2800" dirty="0" smtClean="0">
                <a:solidFill>
                  <a:srgbClr val="C00000"/>
                </a:solidFill>
              </a:rPr>
              <a:t>under law</a:t>
            </a:r>
            <a:r>
              <a:rPr lang="en-US" sz="2800" dirty="0" smtClean="0"/>
              <a:t>, do you not </a:t>
            </a:r>
            <a:r>
              <a:rPr lang="en-US" sz="2800" dirty="0" smtClean="0">
                <a:solidFill>
                  <a:srgbClr val="C00000"/>
                </a:solidFill>
              </a:rPr>
              <a:t>listen to the law</a:t>
            </a:r>
            <a:r>
              <a:rPr lang="en-US" sz="2800" dirty="0" smtClean="0"/>
              <a:t>? For it is written that Abraham had two sons, one by the bondwoman and one by the free woman. But the son by the bondwoman was born according to the </a:t>
            </a:r>
            <a:r>
              <a:rPr lang="en-US" sz="2800" dirty="0" smtClean="0">
                <a:solidFill>
                  <a:srgbClr val="008000"/>
                </a:solidFill>
              </a:rPr>
              <a:t>flesh</a:t>
            </a:r>
            <a:r>
              <a:rPr lang="en-US" sz="2800" dirty="0" smtClean="0"/>
              <a:t>, and the son by the free woman through the </a:t>
            </a:r>
            <a:r>
              <a:rPr lang="en-US" sz="2800" dirty="0" smtClean="0">
                <a:solidFill>
                  <a:srgbClr val="008000"/>
                </a:solidFill>
              </a:rPr>
              <a:t>promise</a:t>
            </a:r>
            <a:r>
              <a:rPr lang="en-US" sz="2800" dirty="0" smtClean="0"/>
              <a:t>.</a:t>
            </a:r>
          </a:p>
          <a:p>
            <a:pPr marL="365125" indent="-255588">
              <a:buClr>
                <a:schemeClr val="accent1"/>
              </a:buClr>
              <a:buSzPct val="68000"/>
            </a:pPr>
            <a:endParaRPr lang="en-US" sz="2800" dirty="0"/>
          </a:p>
        </p:txBody>
      </p:sp>
      <p:sp>
        <p:nvSpPr>
          <p:cNvPr id="17411" name="Rectangle 3"/>
          <p:cNvSpPr txBox="1">
            <a:spLocks noChangeArrowheads="1"/>
          </p:cNvSpPr>
          <p:nvPr/>
        </p:nvSpPr>
        <p:spPr bwMode="auto">
          <a:xfrm>
            <a:off x="228600" y="4572000"/>
            <a:ext cx="8610600" cy="1752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Paul uses irony: they want to be under Law-works but do not want to listen to Scripture (Law)</a:t>
            </a:r>
          </a:p>
          <a:p>
            <a:pPr marL="365125" indent="-255588">
              <a:buClr>
                <a:schemeClr val="accent1"/>
              </a:buClr>
              <a:buSzPct val="68000"/>
              <a:buFont typeface="Wingdings" pitchFamily="2" charset="2"/>
              <a:buChar char="Ø"/>
            </a:pPr>
            <a:r>
              <a:rPr lang="en-US" sz="2800" dirty="0" smtClean="0"/>
              <a:t>“Listen” is a good understanding of “hear” (Greek)</a:t>
            </a:r>
          </a:p>
        </p:txBody>
      </p:sp>
      <p:sp>
        <p:nvSpPr>
          <p:cNvPr id="2" name="Slide Number Placeholder 1"/>
          <p:cNvSpPr>
            <a:spLocks noGrp="1"/>
          </p:cNvSpPr>
          <p:nvPr>
            <p:ph type="sldNum" sz="quarter" idx="12"/>
          </p:nvPr>
        </p:nvSpPr>
        <p:spPr/>
        <p:txBody>
          <a:bodyPr/>
          <a:lstStyle/>
          <a:p>
            <a:pPr>
              <a:defRPr/>
            </a:pPr>
            <a:fld id="{527E8334-C311-4F13-AB96-5FF4483FECB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838200"/>
          </a:xfrm>
          <a:prstGeom prst="rect">
            <a:avLst/>
          </a:prstGeom>
          <a:noFill/>
          <a:ln w="9525">
            <a:noFill/>
            <a:miter lim="800000"/>
            <a:headEnd/>
            <a:tailEnd/>
          </a:ln>
        </p:spPr>
        <p:txBody>
          <a:bodyPr anchor="ctr"/>
          <a:lstStyle/>
          <a:p>
            <a:pPr algn="ctr"/>
            <a:endParaRPr lang="en-US" sz="3400" dirty="0">
              <a:solidFill>
                <a:srgbClr val="3333CC"/>
              </a:solidFill>
            </a:endParaRPr>
          </a:p>
        </p:txBody>
      </p:sp>
      <p:sp>
        <p:nvSpPr>
          <p:cNvPr id="19458" name="Rectangle 3"/>
          <p:cNvSpPr txBox="1">
            <a:spLocks noChangeArrowheads="1"/>
          </p:cNvSpPr>
          <p:nvPr/>
        </p:nvSpPr>
        <p:spPr bwMode="auto">
          <a:xfrm>
            <a:off x="228600" y="762000"/>
            <a:ext cx="8610600" cy="3657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4:24-26</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dirty="0" smtClean="0"/>
              <a:t>	This is allegorically speaking, for these women are two covenants: one proceeding from Mount Sinai bearing </a:t>
            </a:r>
            <a:r>
              <a:rPr lang="en-US" sz="2800" dirty="0" smtClean="0">
                <a:solidFill>
                  <a:srgbClr val="C00000"/>
                </a:solidFill>
              </a:rPr>
              <a:t>children who are to be slaves</a:t>
            </a:r>
            <a:r>
              <a:rPr lang="en-US" sz="2800" dirty="0" smtClean="0"/>
              <a:t>; she is Hagar. Now this Hagar is Mount Sinai in Arabia and corresponds to the present Jerusalem, for she is in slavery with her children. But the </a:t>
            </a:r>
            <a:r>
              <a:rPr lang="en-US" sz="2800" dirty="0" smtClean="0">
                <a:solidFill>
                  <a:srgbClr val="C00000"/>
                </a:solidFill>
              </a:rPr>
              <a:t>Jerusalem above is free; she is our mother</a:t>
            </a:r>
            <a:r>
              <a:rPr lang="en-US" sz="2800" dirty="0" smtClean="0"/>
              <a:t>.</a:t>
            </a:r>
          </a:p>
          <a:p>
            <a:pPr marL="365125" indent="-255588">
              <a:buClr>
                <a:schemeClr val="accent1"/>
              </a:buClr>
              <a:buSzPct val="68000"/>
            </a:pPr>
            <a:endParaRPr lang="en-US" sz="2800" dirty="0"/>
          </a:p>
          <a:p>
            <a:pPr marL="365125" indent="-255588">
              <a:buClr>
                <a:schemeClr val="accent1"/>
              </a:buClr>
              <a:buSzPct val="68000"/>
            </a:pPr>
            <a:endParaRPr lang="en-US" sz="1400" dirty="0" smtClean="0"/>
          </a:p>
          <a:p>
            <a:pPr marL="365125" indent="-255588">
              <a:buClr>
                <a:schemeClr val="accent1"/>
              </a:buClr>
              <a:buSzPct val="68000"/>
            </a:pPr>
            <a:r>
              <a:rPr lang="en-US" sz="1400" dirty="0" smtClean="0"/>
              <a:t> </a:t>
            </a:r>
            <a:endParaRPr lang="en-US" sz="1400" dirty="0"/>
          </a:p>
          <a:p>
            <a:pPr marL="365125" indent="-255588">
              <a:buClr>
                <a:schemeClr val="accent1"/>
              </a:buClr>
              <a:buSzPct val="68000"/>
            </a:pPr>
            <a:endParaRPr lang="en-US" sz="2800" dirty="0"/>
          </a:p>
        </p:txBody>
      </p:sp>
      <p:sp>
        <p:nvSpPr>
          <p:cNvPr id="19460" name="Rectangle 3"/>
          <p:cNvSpPr txBox="1">
            <a:spLocks noChangeArrowheads="1"/>
          </p:cNvSpPr>
          <p:nvPr/>
        </p:nvSpPr>
        <p:spPr bwMode="auto">
          <a:xfrm>
            <a:off x="838200" y="4419600"/>
            <a:ext cx="8153400" cy="18288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Those who implement law-works are associated with: Hagar-Sinai-Jerusalem (and slavery)</a:t>
            </a:r>
          </a:p>
          <a:p>
            <a:pPr marL="365125" indent="-255588">
              <a:buClr>
                <a:schemeClr val="accent1"/>
              </a:buClr>
              <a:buSzPct val="68000"/>
              <a:buFont typeface="Wingdings" pitchFamily="2" charset="2"/>
              <a:buChar char="Ø"/>
            </a:pPr>
            <a:r>
              <a:rPr lang="en-US" sz="2800" dirty="0" smtClean="0"/>
              <a:t>Those who have gospel freedom are associated with the heavenly Jerusalem (and Sarah)</a:t>
            </a:r>
          </a:p>
        </p:txBody>
      </p:sp>
      <p:sp>
        <p:nvSpPr>
          <p:cNvPr id="5" name="Rectangle 4"/>
          <p:cNvSpPr>
            <a:spLocks noChangeArrowheads="1"/>
          </p:cNvSpPr>
          <p:nvPr/>
        </p:nvSpPr>
        <p:spPr bwMode="auto">
          <a:xfrm>
            <a:off x="304800" y="152400"/>
            <a:ext cx="8839200" cy="609600"/>
          </a:xfrm>
          <a:prstGeom prst="rect">
            <a:avLst/>
          </a:prstGeom>
          <a:noFill/>
          <a:ln w="9525">
            <a:noFill/>
            <a:miter lim="800000"/>
            <a:headEnd/>
            <a:tailEnd/>
          </a:ln>
        </p:spPr>
        <p:txBody>
          <a:bodyPr anchor="ctr"/>
          <a:lstStyle/>
          <a:p>
            <a:pPr algn="ctr"/>
            <a:r>
              <a:rPr lang="en-US" sz="3400" dirty="0" smtClean="0">
                <a:solidFill>
                  <a:srgbClr val="3333CC"/>
                </a:solidFill>
              </a:rPr>
              <a:t>Paul illustrates slavery versus freedom</a:t>
            </a:r>
            <a:endParaRPr lang="en-US" sz="3400" dirty="0">
              <a:solidFill>
                <a:srgbClr val="3333CC"/>
              </a:solidFill>
            </a:endParaRPr>
          </a:p>
        </p:txBody>
      </p:sp>
      <p:sp>
        <p:nvSpPr>
          <p:cNvPr id="2" name="Slide Number Placeholder 1"/>
          <p:cNvSpPr>
            <a:spLocks noGrp="1"/>
          </p:cNvSpPr>
          <p:nvPr>
            <p:ph type="sldNum" sz="quarter" idx="12"/>
          </p:nvPr>
        </p:nvSpPr>
        <p:spPr/>
        <p:txBody>
          <a:bodyPr/>
          <a:lstStyle/>
          <a:p>
            <a:pPr>
              <a:defRPr/>
            </a:pPr>
            <a:fld id="{527E8334-C311-4F13-AB96-5FF4483FECB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838200"/>
          </a:xfrm>
          <a:prstGeom prst="rect">
            <a:avLst/>
          </a:prstGeom>
          <a:noFill/>
          <a:ln w="9525">
            <a:noFill/>
            <a:miter lim="800000"/>
            <a:headEnd/>
            <a:tailEnd/>
          </a:ln>
        </p:spPr>
        <p:txBody>
          <a:bodyPr anchor="ctr"/>
          <a:lstStyle/>
          <a:p>
            <a:pPr algn="ctr"/>
            <a:endParaRPr lang="en-US" sz="3400" dirty="0">
              <a:solidFill>
                <a:srgbClr val="3333CC"/>
              </a:solidFill>
            </a:endParaRPr>
          </a:p>
        </p:txBody>
      </p:sp>
      <p:sp>
        <p:nvSpPr>
          <p:cNvPr id="19458" name="Rectangle 3"/>
          <p:cNvSpPr txBox="1">
            <a:spLocks noChangeArrowheads="1"/>
          </p:cNvSpPr>
          <p:nvPr/>
        </p:nvSpPr>
        <p:spPr bwMode="auto">
          <a:xfrm>
            <a:off x="228600" y="762000"/>
            <a:ext cx="8610600" cy="36576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4:27-28</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dirty="0" smtClean="0"/>
              <a:t>	For it is written, “Rejoice, barren woman who does not bear; Break forth and shout, you who are not in labor; For more numerous are the children of the desolate Than of the one who has a husband.”  And you brethren, like Isaac, are </a:t>
            </a:r>
            <a:r>
              <a:rPr lang="en-US" sz="2800" dirty="0" smtClean="0">
                <a:solidFill>
                  <a:srgbClr val="C00000"/>
                </a:solidFill>
              </a:rPr>
              <a:t>children of promise</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endParaRPr lang="en-US" sz="1400" dirty="0" smtClean="0"/>
          </a:p>
          <a:p>
            <a:pPr marL="365125" indent="-255588">
              <a:buClr>
                <a:schemeClr val="accent1"/>
              </a:buClr>
              <a:buSzPct val="68000"/>
            </a:pPr>
            <a:r>
              <a:rPr lang="en-US" sz="1400" dirty="0" smtClean="0"/>
              <a:t> </a:t>
            </a:r>
            <a:endParaRPr lang="en-US" sz="1400" dirty="0"/>
          </a:p>
          <a:p>
            <a:pPr marL="365125" indent="-255588">
              <a:buClr>
                <a:schemeClr val="accent1"/>
              </a:buClr>
              <a:buSzPct val="68000"/>
            </a:pPr>
            <a:endParaRPr lang="en-US" sz="2800" dirty="0"/>
          </a:p>
        </p:txBody>
      </p:sp>
      <p:sp>
        <p:nvSpPr>
          <p:cNvPr id="19460" name="Rectangle 3"/>
          <p:cNvSpPr txBox="1">
            <a:spLocks noChangeArrowheads="1"/>
          </p:cNvSpPr>
          <p:nvPr/>
        </p:nvSpPr>
        <p:spPr bwMode="auto">
          <a:xfrm>
            <a:off x="609600" y="4267200"/>
            <a:ext cx="8229600" cy="1752600"/>
          </a:xfrm>
          <a:prstGeom prst="rect">
            <a:avLst/>
          </a:prstGeom>
          <a:noFill/>
          <a:ln w="9525">
            <a:noFill/>
            <a:miter lim="800000"/>
            <a:headEnd/>
            <a:tailEnd/>
          </a:ln>
        </p:spPr>
        <p:txBody>
          <a:bodyPr/>
          <a:lstStyle/>
          <a:p>
            <a:pPr marL="365125" indent="-255588">
              <a:buClr>
                <a:schemeClr val="accent1"/>
              </a:buClr>
              <a:buSzPct val="68000"/>
              <a:buFont typeface="Wingdings" pitchFamily="2" charset="2"/>
              <a:buChar char="Ø"/>
            </a:pPr>
            <a:r>
              <a:rPr lang="en-US" sz="2800" dirty="0" smtClean="0"/>
              <a:t>Sarah was barren and Isaac’s birth was the result of God’s promise and His faithfulness</a:t>
            </a:r>
          </a:p>
          <a:p>
            <a:pPr marL="365125" indent="-255588">
              <a:buClr>
                <a:schemeClr val="accent1"/>
              </a:buClr>
              <a:buSzPct val="68000"/>
              <a:buFont typeface="Wingdings" pitchFamily="2" charset="2"/>
              <a:buChar char="Ø"/>
            </a:pPr>
            <a:r>
              <a:rPr lang="en-US" sz="2800" dirty="0" smtClean="0"/>
              <a:t>We are born again by God’s mighty work and His gospel promise</a:t>
            </a:r>
          </a:p>
        </p:txBody>
      </p:sp>
      <p:sp>
        <p:nvSpPr>
          <p:cNvPr id="5" name="Rectangle 4"/>
          <p:cNvSpPr>
            <a:spLocks noChangeArrowheads="1"/>
          </p:cNvSpPr>
          <p:nvPr/>
        </p:nvSpPr>
        <p:spPr bwMode="auto">
          <a:xfrm>
            <a:off x="304800" y="152400"/>
            <a:ext cx="8839200" cy="609600"/>
          </a:xfrm>
          <a:prstGeom prst="rect">
            <a:avLst/>
          </a:prstGeom>
          <a:noFill/>
          <a:ln w="9525">
            <a:noFill/>
            <a:miter lim="800000"/>
            <a:headEnd/>
            <a:tailEnd/>
          </a:ln>
        </p:spPr>
        <p:txBody>
          <a:bodyPr anchor="ctr"/>
          <a:lstStyle/>
          <a:p>
            <a:pPr algn="ctr"/>
            <a:r>
              <a:rPr lang="en-US" sz="3400" dirty="0" smtClean="0">
                <a:solidFill>
                  <a:srgbClr val="3333CC"/>
                </a:solidFill>
              </a:rPr>
              <a:t>Promise is a key theme in Galatians</a:t>
            </a:r>
            <a:endParaRPr lang="en-US" sz="3400" dirty="0">
              <a:solidFill>
                <a:srgbClr val="3333CC"/>
              </a:solidFill>
            </a:endParaRPr>
          </a:p>
        </p:txBody>
      </p:sp>
      <p:sp>
        <p:nvSpPr>
          <p:cNvPr id="2" name="Slide Number Placeholder 1"/>
          <p:cNvSpPr>
            <a:spLocks noGrp="1"/>
          </p:cNvSpPr>
          <p:nvPr>
            <p:ph type="sldNum" sz="quarter" idx="12"/>
          </p:nvPr>
        </p:nvSpPr>
        <p:spPr/>
        <p:txBody>
          <a:bodyPr/>
          <a:lstStyle/>
          <a:p>
            <a:pPr>
              <a:defRPr/>
            </a:pPr>
            <a:fld id="{527E8334-C311-4F13-AB96-5FF4483FECB8}"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838200"/>
          </a:xfrm>
          <a:prstGeom prst="rect">
            <a:avLst/>
          </a:prstGeom>
          <a:noFill/>
          <a:ln w="9525">
            <a:noFill/>
            <a:miter lim="800000"/>
            <a:headEnd/>
            <a:tailEnd/>
          </a:ln>
        </p:spPr>
        <p:txBody>
          <a:bodyPr anchor="ctr"/>
          <a:lstStyle/>
          <a:p>
            <a:pPr algn="ctr"/>
            <a:endParaRPr lang="en-US" sz="3400" dirty="0">
              <a:solidFill>
                <a:srgbClr val="3333CC"/>
              </a:solidFill>
            </a:endParaRPr>
          </a:p>
        </p:txBody>
      </p:sp>
      <p:sp>
        <p:nvSpPr>
          <p:cNvPr id="19458" name="Rectangle 3"/>
          <p:cNvSpPr txBox="1">
            <a:spLocks noChangeArrowheads="1"/>
          </p:cNvSpPr>
          <p:nvPr/>
        </p:nvSpPr>
        <p:spPr bwMode="auto">
          <a:xfrm>
            <a:off x="228600" y="1143000"/>
            <a:ext cx="8610600" cy="4495800"/>
          </a:xfrm>
          <a:prstGeom prst="rect">
            <a:avLst/>
          </a:prstGeom>
          <a:noFill/>
          <a:ln w="9525">
            <a:noFill/>
            <a:miter lim="800000"/>
            <a:headEnd/>
            <a:tailEnd/>
          </a:ln>
        </p:spPr>
        <p:txBody>
          <a:bodyPr/>
          <a:lstStyle/>
          <a:p>
            <a:pPr marL="365125" indent="-255588">
              <a:buClr>
                <a:schemeClr val="accent1"/>
              </a:buClr>
              <a:buSzPct val="68000"/>
            </a:pPr>
            <a:r>
              <a:rPr lang="en-US" sz="2800" b="1" u="sng" dirty="0"/>
              <a:t>Galatians </a:t>
            </a:r>
            <a:r>
              <a:rPr lang="en-US" sz="2800" b="1" u="sng" dirty="0" smtClean="0"/>
              <a:t>4:29-31</a:t>
            </a:r>
            <a:r>
              <a:rPr lang="en-US" sz="2800" dirty="0" smtClean="0"/>
              <a:t> (NASB)</a:t>
            </a:r>
          </a:p>
          <a:p>
            <a:pPr marL="365125" indent="-255588">
              <a:buClr>
                <a:schemeClr val="accent1"/>
              </a:buClr>
              <a:buSzPct val="68000"/>
            </a:pPr>
            <a:endParaRPr lang="en-US" sz="1400" dirty="0" smtClean="0"/>
          </a:p>
          <a:p>
            <a:pPr marL="365125" indent="-255588">
              <a:buClr>
                <a:schemeClr val="accent1"/>
              </a:buClr>
              <a:buSzPct val="68000"/>
            </a:pPr>
            <a:r>
              <a:rPr lang="en-US" sz="2800" dirty="0" smtClean="0"/>
              <a:t>	But as at that time he who was born according to the </a:t>
            </a:r>
            <a:r>
              <a:rPr lang="en-US" sz="2800" dirty="0" smtClean="0">
                <a:solidFill>
                  <a:srgbClr val="C00000"/>
                </a:solidFill>
              </a:rPr>
              <a:t>flesh</a:t>
            </a:r>
            <a:r>
              <a:rPr lang="en-US" sz="2800" dirty="0" smtClean="0"/>
              <a:t> persecuted him who was </a:t>
            </a:r>
            <a:r>
              <a:rPr lang="en-US" sz="2800" dirty="0" smtClean="0">
                <a:solidFill>
                  <a:srgbClr val="C00000"/>
                </a:solidFill>
              </a:rPr>
              <a:t>born according to the Spirit</a:t>
            </a:r>
            <a:r>
              <a:rPr lang="en-US" sz="2800" dirty="0" smtClean="0"/>
              <a:t>, so it is now also. But what does the Scripture say? “Cast out the bondwoman and her son, For the son of the bondwoman shall not be an heir with the son of the free woman.” So then, </a:t>
            </a:r>
            <a:r>
              <a:rPr lang="en-US" sz="2800" dirty="0" smtClean="0">
                <a:solidFill>
                  <a:srgbClr val="008000"/>
                </a:solidFill>
              </a:rPr>
              <a:t>brethren</a:t>
            </a:r>
            <a:r>
              <a:rPr lang="en-US" sz="2800" dirty="0" smtClean="0"/>
              <a:t>, we are not children of a bondwoman, but </a:t>
            </a:r>
            <a:r>
              <a:rPr lang="en-US" sz="2800" dirty="0" smtClean="0">
                <a:solidFill>
                  <a:srgbClr val="008000"/>
                </a:solidFill>
              </a:rPr>
              <a:t>of the free woman</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a:p>
          <a:p>
            <a:pPr marL="365125" indent="-255588">
              <a:buClr>
                <a:schemeClr val="accent1"/>
              </a:buClr>
              <a:buSzPct val="68000"/>
            </a:pPr>
            <a:endParaRPr lang="en-US" sz="1400" dirty="0" smtClean="0"/>
          </a:p>
          <a:p>
            <a:pPr marL="365125" indent="-255588">
              <a:buClr>
                <a:schemeClr val="accent1"/>
              </a:buClr>
              <a:buSzPct val="68000"/>
            </a:pPr>
            <a:r>
              <a:rPr lang="en-US" sz="1400" dirty="0" smtClean="0"/>
              <a:t> </a:t>
            </a:r>
            <a:endParaRPr lang="en-US" sz="1400" dirty="0"/>
          </a:p>
          <a:p>
            <a:pPr marL="365125" indent="-255588">
              <a:buClr>
                <a:schemeClr val="accent1"/>
              </a:buClr>
              <a:buSzPct val="68000"/>
            </a:pPr>
            <a:endParaRPr lang="en-US" sz="2800" dirty="0"/>
          </a:p>
        </p:txBody>
      </p:sp>
      <p:sp>
        <p:nvSpPr>
          <p:cNvPr id="5" name="Rectangle 4"/>
          <p:cNvSpPr>
            <a:spLocks noChangeArrowheads="1"/>
          </p:cNvSpPr>
          <p:nvPr/>
        </p:nvSpPr>
        <p:spPr bwMode="auto">
          <a:xfrm>
            <a:off x="304800" y="152400"/>
            <a:ext cx="8839200" cy="609600"/>
          </a:xfrm>
          <a:prstGeom prst="rect">
            <a:avLst/>
          </a:prstGeom>
          <a:noFill/>
          <a:ln w="9525">
            <a:noFill/>
            <a:miter lim="800000"/>
            <a:headEnd/>
            <a:tailEnd/>
          </a:ln>
        </p:spPr>
        <p:txBody>
          <a:bodyPr anchor="ctr"/>
          <a:lstStyle/>
          <a:p>
            <a:pPr algn="ctr"/>
            <a:r>
              <a:rPr lang="en-US" sz="3400" dirty="0" smtClean="0">
                <a:solidFill>
                  <a:srgbClr val="3333CC"/>
                </a:solidFill>
              </a:rPr>
              <a:t>Born of the Spirit, Characterized by Freedom</a:t>
            </a:r>
            <a:endParaRPr lang="en-US" sz="3400" dirty="0">
              <a:solidFill>
                <a:srgbClr val="3333CC"/>
              </a:solidFill>
            </a:endParaRPr>
          </a:p>
        </p:txBody>
      </p:sp>
      <p:sp>
        <p:nvSpPr>
          <p:cNvPr id="2" name="Slide Number Placeholder 1"/>
          <p:cNvSpPr>
            <a:spLocks noGrp="1"/>
          </p:cNvSpPr>
          <p:nvPr>
            <p:ph type="sldNum" sz="quarter" idx="12"/>
          </p:nvPr>
        </p:nvSpPr>
        <p:spPr/>
        <p:txBody>
          <a:bodyPr/>
          <a:lstStyle/>
          <a:p>
            <a:pPr>
              <a:defRPr/>
            </a:pPr>
            <a:fld id="{527E8334-C311-4F13-AB96-5FF4483FECB8}"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4294967295"/>
          </p:nvPr>
        </p:nvSpPr>
        <p:spPr>
          <a:xfrm>
            <a:off x="304800" y="1524000"/>
            <a:ext cx="8458200" cy="3962400"/>
          </a:xfrm>
        </p:spPr>
        <p:txBody>
          <a:bodyPr/>
          <a:lstStyle/>
          <a:p>
            <a:pPr eaLnBrk="1" hangingPunct="1">
              <a:spcBef>
                <a:spcPts val="600"/>
              </a:spcBef>
              <a:buFont typeface="Wingdings" pitchFamily="2" charset="2"/>
              <a:buChar char="Ø"/>
            </a:pPr>
            <a:r>
              <a:rPr lang="en-US" sz="2800" dirty="0" smtClean="0">
                <a:latin typeface="Arial" charset="0"/>
                <a:cs typeface="Arial" charset="0"/>
              </a:rPr>
              <a:t>Are we willing to listen to God?</a:t>
            </a:r>
          </a:p>
          <a:p>
            <a:pPr eaLnBrk="1" hangingPunct="1">
              <a:spcBef>
                <a:spcPts val="600"/>
              </a:spcBef>
              <a:buFont typeface="Wingdings" pitchFamily="2" charset="2"/>
              <a:buChar char="Ø"/>
            </a:pPr>
            <a:endParaRPr lang="en-US" sz="2800" dirty="0" smtClean="0">
              <a:latin typeface="Arial" charset="0"/>
              <a:cs typeface="Arial" charset="0"/>
            </a:endParaRPr>
          </a:p>
          <a:p>
            <a:pPr eaLnBrk="1" hangingPunct="1">
              <a:spcBef>
                <a:spcPts val="600"/>
              </a:spcBef>
              <a:buFont typeface="Wingdings" pitchFamily="2" charset="2"/>
              <a:buChar char="Ø"/>
            </a:pPr>
            <a:r>
              <a:rPr lang="en-US" sz="2800" dirty="0" smtClean="0">
                <a:latin typeface="Arial" charset="0"/>
              </a:rPr>
              <a:t>We must be people of the Promise</a:t>
            </a:r>
          </a:p>
          <a:p>
            <a:pPr eaLnBrk="1" hangingPunct="1">
              <a:spcBef>
                <a:spcPts val="600"/>
              </a:spcBef>
              <a:buFont typeface="Wingdings" pitchFamily="2" charset="2"/>
              <a:buChar char="Ø"/>
            </a:pPr>
            <a:endParaRPr lang="en-US" sz="2800" dirty="0" smtClean="0">
              <a:latin typeface="Arial" charset="0"/>
            </a:endParaRPr>
          </a:p>
          <a:p>
            <a:pPr eaLnBrk="1" hangingPunct="1">
              <a:spcBef>
                <a:spcPts val="600"/>
              </a:spcBef>
              <a:buFont typeface="Wingdings" pitchFamily="2" charset="2"/>
              <a:buChar char="Ø"/>
            </a:pPr>
            <a:r>
              <a:rPr lang="en-US" sz="2800" dirty="0" smtClean="0">
                <a:latin typeface="Arial" charset="0"/>
              </a:rPr>
              <a:t>Those seeking true eschatological blessing are looking to the heavenly Jerusalem</a:t>
            </a:r>
          </a:p>
          <a:p>
            <a:pPr eaLnBrk="1" hangingPunct="1">
              <a:spcBef>
                <a:spcPts val="600"/>
              </a:spcBef>
              <a:buFont typeface="Wingdings" pitchFamily="2" charset="2"/>
              <a:buChar char="Ø"/>
            </a:pPr>
            <a:endParaRPr lang="en-US" sz="1400" dirty="0" smtClean="0">
              <a:latin typeface="Arial" charset="0"/>
            </a:endParaRPr>
          </a:p>
        </p:txBody>
      </p:sp>
      <p:sp>
        <p:nvSpPr>
          <p:cNvPr id="2" name="Rectangle 2"/>
          <p:cNvSpPr>
            <a:spLocks noGrp="1" noChangeArrowheads="1"/>
          </p:cNvSpPr>
          <p:nvPr>
            <p:ph type="title" idx="4294967295"/>
          </p:nvPr>
        </p:nvSpPr>
        <p:spPr>
          <a:xfrm>
            <a:off x="536575" y="49212"/>
            <a:ext cx="8229600" cy="762001"/>
          </a:xfrm>
        </p:spPr>
        <p:txBody>
          <a:bodyPr rtlCol="0"/>
          <a:lstStyle/>
          <a:p>
            <a:pPr algn="ctr" eaLnBrk="1" fontAlgn="auto" hangingPunct="1">
              <a:spcAft>
                <a:spcPts val="0"/>
              </a:spcAft>
              <a:defRPr/>
            </a:pPr>
            <a:r>
              <a:rPr lang="en-US" sz="3600" b="0" dirty="0" smtClean="0">
                <a:solidFill>
                  <a:srgbClr val="3333CC"/>
                </a:solidFill>
                <a:effectLst/>
                <a:latin typeface="Arial" pitchFamily="34" charset="0"/>
              </a:rPr>
              <a:t>Implications and Applications</a:t>
            </a:r>
          </a:p>
        </p:txBody>
      </p:sp>
      <p:sp>
        <p:nvSpPr>
          <p:cNvPr id="3" name="Slide Number Placeholder 2"/>
          <p:cNvSpPr>
            <a:spLocks noGrp="1"/>
          </p:cNvSpPr>
          <p:nvPr>
            <p:ph type="sldNum" sz="quarter" idx="12"/>
          </p:nvPr>
        </p:nvSpPr>
        <p:spPr/>
        <p:txBody>
          <a:bodyPr/>
          <a:lstStyle/>
          <a:p>
            <a:pPr>
              <a:defRPr/>
            </a:pPr>
            <a:fld id="{C5D29FD4-9483-4D99-830D-1CB03D67DF20}"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ChangeArrowheads="1"/>
          </p:cNvSpPr>
          <p:nvPr/>
        </p:nvSpPr>
        <p:spPr bwMode="auto">
          <a:xfrm>
            <a:off x="304800" y="76200"/>
            <a:ext cx="8610600" cy="1143000"/>
          </a:xfrm>
          <a:prstGeom prst="rect">
            <a:avLst/>
          </a:prstGeom>
          <a:noFill/>
          <a:ln w="9525">
            <a:noFill/>
            <a:miter lim="800000"/>
            <a:headEnd/>
            <a:tailEnd/>
          </a:ln>
        </p:spPr>
        <p:txBody>
          <a:bodyPr anchor="ctr"/>
          <a:lstStyle/>
          <a:p>
            <a:pPr algn="ctr"/>
            <a:r>
              <a:rPr lang="en-US" sz="3400" dirty="0" smtClean="0">
                <a:solidFill>
                  <a:srgbClr val="3333CC"/>
                </a:solidFill>
              </a:rPr>
              <a:t>Are we willing to listen to God?</a:t>
            </a:r>
          </a:p>
        </p:txBody>
      </p:sp>
      <p:sp>
        <p:nvSpPr>
          <p:cNvPr id="27650" name="Rectangle 3"/>
          <p:cNvSpPr txBox="1">
            <a:spLocks noChangeArrowheads="1"/>
          </p:cNvSpPr>
          <p:nvPr/>
        </p:nvSpPr>
        <p:spPr bwMode="auto">
          <a:xfrm>
            <a:off x="304800" y="1447800"/>
            <a:ext cx="8610600" cy="3810000"/>
          </a:xfrm>
          <a:prstGeom prst="rect">
            <a:avLst/>
          </a:prstGeom>
          <a:noFill/>
          <a:ln w="9525">
            <a:noFill/>
            <a:miter lim="800000"/>
            <a:headEnd/>
            <a:tailEnd/>
          </a:ln>
        </p:spPr>
        <p:txBody>
          <a:bodyPr/>
          <a:lstStyle/>
          <a:p>
            <a:pPr marL="365125" indent="-255588">
              <a:buClr>
                <a:schemeClr val="accent1"/>
              </a:buClr>
              <a:buSzPct val="68000"/>
            </a:pPr>
            <a:r>
              <a:rPr lang="en-US" sz="2800" b="1" u="sng" dirty="0" smtClean="0"/>
              <a:t>Hebrews 12:25</a:t>
            </a:r>
            <a:r>
              <a:rPr lang="en-US" sz="2800" dirty="0" smtClean="0"/>
              <a:t> (NASB) </a:t>
            </a:r>
            <a:r>
              <a:rPr lang="en-US" sz="2800" b="1" u="sng" dirty="0" smtClean="0"/>
              <a:t> </a:t>
            </a:r>
            <a:endParaRPr lang="en-US" sz="2800" b="1" u="sng" dirty="0"/>
          </a:p>
          <a:p>
            <a:pPr marL="365125" indent="-255588">
              <a:buClr>
                <a:schemeClr val="accent1"/>
              </a:buClr>
              <a:buSzPct val="68000"/>
            </a:pPr>
            <a:endParaRPr lang="en-US" sz="1100" dirty="0"/>
          </a:p>
          <a:p>
            <a:pPr marL="365125" indent="-255588">
              <a:buClr>
                <a:schemeClr val="accent1"/>
              </a:buClr>
              <a:buSzPct val="68000"/>
            </a:pPr>
            <a:endParaRPr lang="en-US" sz="2800" dirty="0" smtClean="0"/>
          </a:p>
          <a:p>
            <a:pPr marL="365125" indent="-255588">
              <a:buClr>
                <a:schemeClr val="accent1"/>
              </a:buClr>
              <a:buSzPct val="68000"/>
            </a:pPr>
            <a:r>
              <a:rPr lang="en-US" sz="2800" dirty="0"/>
              <a:t>	</a:t>
            </a:r>
            <a:r>
              <a:rPr lang="en-US" sz="2800" dirty="0" smtClean="0"/>
              <a:t>See to it that you do not refuse Him who is speaking. For if those did not escape when they refused him who warned them on earth, much less will we escape who turn away from Him who </a:t>
            </a:r>
            <a:r>
              <a:rPr lang="en-US" sz="2800" dirty="0" smtClean="0">
                <a:solidFill>
                  <a:srgbClr val="C00000"/>
                </a:solidFill>
              </a:rPr>
              <a:t>warns from heaven</a:t>
            </a:r>
            <a:r>
              <a:rPr lang="en-US" sz="2800" dirty="0" smtClean="0"/>
              <a:t>.</a:t>
            </a:r>
          </a:p>
          <a:p>
            <a:pPr marL="365125" indent="-255588">
              <a:buClr>
                <a:schemeClr val="accent1"/>
              </a:buClr>
              <a:buSzPct val="68000"/>
            </a:pPr>
            <a:endParaRPr lang="en-US" sz="2800" dirty="0"/>
          </a:p>
        </p:txBody>
      </p:sp>
      <p:sp>
        <p:nvSpPr>
          <p:cNvPr id="2" name="Slide Number Placeholder 1"/>
          <p:cNvSpPr>
            <a:spLocks noGrp="1"/>
          </p:cNvSpPr>
          <p:nvPr>
            <p:ph type="sldNum" sz="quarter" idx="12"/>
          </p:nvPr>
        </p:nvSpPr>
        <p:spPr/>
        <p:txBody>
          <a:bodyPr/>
          <a:lstStyle/>
          <a:p>
            <a:pPr>
              <a:defRPr/>
            </a:pPr>
            <a:fld id="{C5D29FD4-9483-4D99-830D-1CB03D67DF20}"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304800" y="76200"/>
            <a:ext cx="8610600" cy="914400"/>
          </a:xfrm>
          <a:prstGeom prst="rect">
            <a:avLst/>
          </a:prstGeom>
          <a:noFill/>
          <a:ln w="9525">
            <a:noFill/>
            <a:miter lim="800000"/>
            <a:headEnd/>
            <a:tailEnd/>
          </a:ln>
        </p:spPr>
        <p:txBody>
          <a:bodyPr anchor="ctr"/>
          <a:lstStyle/>
          <a:p>
            <a:pPr algn="ctr"/>
            <a:r>
              <a:rPr lang="en-US" sz="3400" dirty="0" smtClean="0">
                <a:solidFill>
                  <a:srgbClr val="3333CC"/>
                </a:solidFill>
              </a:rPr>
              <a:t>We must be people of the Promise</a:t>
            </a:r>
          </a:p>
        </p:txBody>
      </p:sp>
      <p:sp>
        <p:nvSpPr>
          <p:cNvPr id="29698" name="Rectangle 3"/>
          <p:cNvSpPr txBox="1">
            <a:spLocks noChangeArrowheads="1"/>
          </p:cNvSpPr>
          <p:nvPr/>
        </p:nvSpPr>
        <p:spPr bwMode="auto">
          <a:xfrm>
            <a:off x="304800" y="1371600"/>
            <a:ext cx="8610600" cy="3657600"/>
          </a:xfrm>
          <a:prstGeom prst="rect">
            <a:avLst/>
          </a:prstGeom>
          <a:noFill/>
          <a:ln w="9525">
            <a:noFill/>
            <a:miter lim="800000"/>
            <a:headEnd/>
            <a:tailEnd/>
          </a:ln>
        </p:spPr>
        <p:txBody>
          <a:bodyPr/>
          <a:lstStyle/>
          <a:p>
            <a:pPr marL="365125" indent="-255588">
              <a:buClr>
                <a:schemeClr val="accent1"/>
              </a:buClr>
              <a:buSzPct val="68000"/>
            </a:pPr>
            <a:r>
              <a:rPr lang="en-US" sz="2800" b="1" u="sng" dirty="0" smtClean="0"/>
              <a:t>Romans 9:8, 9</a:t>
            </a:r>
            <a:r>
              <a:rPr lang="en-US" sz="2800" dirty="0" smtClean="0"/>
              <a:t>  (NASB)</a:t>
            </a:r>
          </a:p>
          <a:p>
            <a:pPr marL="365125" indent="-255588">
              <a:buClr>
                <a:schemeClr val="accent1"/>
              </a:buClr>
              <a:buSzPct val="68000"/>
            </a:pPr>
            <a:endParaRPr lang="en-US" sz="2800" dirty="0" smtClean="0"/>
          </a:p>
          <a:p>
            <a:pPr marL="365125" indent="-255588">
              <a:buClr>
                <a:schemeClr val="accent1"/>
              </a:buClr>
              <a:buSzPct val="68000"/>
            </a:pPr>
            <a:r>
              <a:rPr lang="en-US" sz="2800" dirty="0" smtClean="0"/>
              <a:t>	That is, it is not the children of the </a:t>
            </a:r>
            <a:r>
              <a:rPr lang="en-US" sz="2800" dirty="0" smtClean="0">
                <a:solidFill>
                  <a:srgbClr val="C00000"/>
                </a:solidFill>
              </a:rPr>
              <a:t>flesh</a:t>
            </a:r>
            <a:r>
              <a:rPr lang="en-US" sz="2800" dirty="0" smtClean="0"/>
              <a:t> who are children of God, but </a:t>
            </a:r>
            <a:r>
              <a:rPr lang="en-US" sz="2800" dirty="0" smtClean="0">
                <a:solidFill>
                  <a:srgbClr val="C00000"/>
                </a:solidFill>
              </a:rPr>
              <a:t>the children of the promise </a:t>
            </a:r>
            <a:r>
              <a:rPr lang="en-US" sz="2800" dirty="0" smtClean="0"/>
              <a:t>are regarded as descendants. For this is the word of promise: “At this time I will come, and Sarah shall have a son.”</a:t>
            </a:r>
          </a:p>
          <a:p>
            <a:pPr marL="365125" indent="-255588">
              <a:buClr>
                <a:schemeClr val="accent1"/>
              </a:buClr>
              <a:buSzPct val="68000"/>
            </a:pPr>
            <a:endParaRPr lang="en-US" sz="2800" dirty="0" smtClean="0"/>
          </a:p>
          <a:p>
            <a:pPr marL="365125" indent="-255588">
              <a:buClr>
                <a:schemeClr val="accent1"/>
              </a:buClr>
              <a:buSzPct val="68000"/>
            </a:pPr>
            <a:endParaRPr lang="en-US" sz="2800" b="1" u="sng" dirty="0"/>
          </a:p>
          <a:p>
            <a:pPr marL="365125" indent="-255588">
              <a:buClr>
                <a:schemeClr val="accent1"/>
              </a:buClr>
              <a:buSzPct val="68000"/>
            </a:pPr>
            <a:endParaRPr lang="en-US" sz="1100" dirty="0"/>
          </a:p>
          <a:p>
            <a:pPr marL="365125" indent="-255588">
              <a:buClr>
                <a:schemeClr val="accent1"/>
              </a:buClr>
              <a:buSzPct val="68000"/>
            </a:pPr>
            <a:r>
              <a:rPr lang="en-US" sz="2800" dirty="0"/>
              <a:t>	</a:t>
            </a:r>
          </a:p>
        </p:txBody>
      </p:sp>
      <p:sp>
        <p:nvSpPr>
          <p:cNvPr id="2" name="Slide Number Placeholder 1"/>
          <p:cNvSpPr>
            <a:spLocks noGrp="1"/>
          </p:cNvSpPr>
          <p:nvPr>
            <p:ph type="sldNum" sz="quarter" idx="12"/>
          </p:nvPr>
        </p:nvSpPr>
        <p:spPr/>
        <p:txBody>
          <a:bodyPr/>
          <a:lstStyle/>
          <a:p>
            <a:pPr>
              <a:defRPr/>
            </a:pPr>
            <a:fld id="{C5D29FD4-9483-4D99-830D-1CB03D67DF20}"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304800" y="76200"/>
            <a:ext cx="8610600" cy="914400"/>
          </a:xfrm>
          <a:prstGeom prst="rect">
            <a:avLst/>
          </a:prstGeom>
          <a:noFill/>
          <a:ln w="9525">
            <a:noFill/>
            <a:miter lim="800000"/>
            <a:headEnd/>
            <a:tailEnd/>
          </a:ln>
        </p:spPr>
        <p:txBody>
          <a:bodyPr anchor="ctr"/>
          <a:lstStyle/>
          <a:p>
            <a:pPr algn="ctr"/>
            <a:r>
              <a:rPr lang="en-US" sz="3400" dirty="0" smtClean="0">
                <a:solidFill>
                  <a:srgbClr val="3333CC"/>
                </a:solidFill>
              </a:rPr>
              <a:t>We must be people of the Promise</a:t>
            </a:r>
          </a:p>
        </p:txBody>
      </p:sp>
      <p:sp>
        <p:nvSpPr>
          <p:cNvPr id="29698" name="Rectangle 3"/>
          <p:cNvSpPr txBox="1">
            <a:spLocks noChangeArrowheads="1"/>
          </p:cNvSpPr>
          <p:nvPr/>
        </p:nvSpPr>
        <p:spPr bwMode="auto">
          <a:xfrm>
            <a:off x="304800" y="1371600"/>
            <a:ext cx="8610600" cy="3657600"/>
          </a:xfrm>
          <a:prstGeom prst="rect">
            <a:avLst/>
          </a:prstGeom>
          <a:noFill/>
          <a:ln w="9525">
            <a:noFill/>
            <a:miter lim="800000"/>
            <a:headEnd/>
            <a:tailEnd/>
          </a:ln>
        </p:spPr>
        <p:txBody>
          <a:bodyPr/>
          <a:lstStyle/>
          <a:p>
            <a:pPr marL="365125" indent="-255588">
              <a:buClr>
                <a:schemeClr val="accent1"/>
              </a:buClr>
              <a:buSzPct val="68000"/>
            </a:pPr>
            <a:r>
              <a:rPr lang="en-US" sz="2800" b="1" u="sng" dirty="0" smtClean="0"/>
              <a:t>Acts 13:32, 33</a:t>
            </a:r>
            <a:r>
              <a:rPr lang="en-US" sz="2800" dirty="0" smtClean="0"/>
              <a:t>  (NASB)</a:t>
            </a:r>
          </a:p>
          <a:p>
            <a:pPr marL="365125" indent="-255588">
              <a:buClr>
                <a:schemeClr val="accent1"/>
              </a:buClr>
              <a:buSzPct val="68000"/>
            </a:pPr>
            <a:endParaRPr lang="en-US" sz="2800" dirty="0" smtClean="0"/>
          </a:p>
          <a:p>
            <a:pPr marL="365125" indent="-255588">
              <a:buClr>
                <a:schemeClr val="accent1"/>
              </a:buClr>
              <a:buSzPct val="68000"/>
            </a:pPr>
            <a:r>
              <a:rPr lang="en-US" sz="2800" dirty="0" smtClean="0"/>
              <a:t>	“And we preach to you the good news of</a:t>
            </a:r>
            <a:r>
              <a:rPr lang="en-US" sz="2800" dirty="0" smtClean="0">
                <a:solidFill>
                  <a:srgbClr val="C00000"/>
                </a:solidFill>
              </a:rPr>
              <a:t> the promise made to the fathers</a:t>
            </a:r>
            <a:r>
              <a:rPr lang="en-US" sz="2800" dirty="0" smtClean="0"/>
              <a:t>, that </a:t>
            </a:r>
            <a:r>
              <a:rPr lang="en-US" sz="2800" dirty="0" smtClean="0">
                <a:solidFill>
                  <a:srgbClr val="C00000"/>
                </a:solidFill>
              </a:rPr>
              <a:t>God has fulfilled this promise to our children</a:t>
            </a:r>
            <a:r>
              <a:rPr lang="en-US" sz="2800" dirty="0" smtClean="0"/>
              <a:t> in that He raised up Jesus, as it is also written in the second Psalm, ‘You are My Son; today have begotten You’”</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b="1" u="sng" dirty="0"/>
          </a:p>
          <a:p>
            <a:pPr marL="365125" indent="-255588">
              <a:buClr>
                <a:schemeClr val="accent1"/>
              </a:buClr>
              <a:buSzPct val="68000"/>
            </a:pPr>
            <a:endParaRPr lang="en-US" sz="1100" dirty="0"/>
          </a:p>
          <a:p>
            <a:pPr marL="365125" indent="-255588">
              <a:buClr>
                <a:schemeClr val="accent1"/>
              </a:buClr>
              <a:buSzPct val="68000"/>
            </a:pPr>
            <a:r>
              <a:rPr lang="en-US" sz="2800" dirty="0"/>
              <a:t>	</a:t>
            </a:r>
          </a:p>
        </p:txBody>
      </p:sp>
      <p:sp>
        <p:nvSpPr>
          <p:cNvPr id="2" name="Slide Number Placeholder 1"/>
          <p:cNvSpPr>
            <a:spLocks noGrp="1"/>
          </p:cNvSpPr>
          <p:nvPr>
            <p:ph type="sldNum" sz="quarter" idx="12"/>
          </p:nvPr>
        </p:nvSpPr>
        <p:spPr/>
        <p:txBody>
          <a:bodyPr/>
          <a:lstStyle/>
          <a:p>
            <a:pPr>
              <a:defRPr/>
            </a:pPr>
            <a:fld id="{C5D29FD4-9483-4D99-830D-1CB03D67DF20}"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22912</TotalTime>
  <Words>544</Words>
  <Application>Microsoft Office PowerPoint</Application>
  <PresentationFormat>On-screen Show (4:3)</PresentationFormat>
  <Paragraphs>99</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Lucida Sans Unicode</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Implications and Applications</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Resurrection</dc:title>
  <dc:creator>jentoft</dc:creator>
  <cp:lastModifiedBy>Christy</cp:lastModifiedBy>
  <cp:revision>1728</cp:revision>
  <dcterms:created xsi:type="dcterms:W3CDTF">2004-04-07T22:52:17Z</dcterms:created>
  <dcterms:modified xsi:type="dcterms:W3CDTF">2014-01-03T21:10:26Z</dcterms:modified>
</cp:coreProperties>
</file>