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007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51366" y="287691"/>
            <a:ext cx="3381481" cy="505079"/>
          </a:xfrm>
          <a:prstGeom prst="rect">
            <a:avLst/>
          </a:prstGeom>
        </p:spPr>
        <p:txBody>
          <a:bodyPr vert="horz" lIns="102742" tIns="51371" rIns="102742" bIns="51371" rtlCol="0"/>
          <a:lstStyle>
            <a:lvl1pPr algn="l" eaLnBrk="0" hangingPunct="0">
              <a:defRPr sz="1400">
                <a:cs typeface="+mn-cs"/>
              </a:defRPr>
            </a:lvl1pPr>
          </a:lstStyle>
          <a:p>
            <a:pPr eaLnBrk="1" hangingPunct="1"/>
            <a:r>
              <a:rPr lang="en-US" sz="1500" i="1" dirty="0"/>
              <a:t>The Call to Join the Sufferings of Christ</a:t>
            </a:r>
            <a:br>
              <a:rPr lang="en-US" sz="1500" i="1" dirty="0"/>
            </a:br>
            <a:r>
              <a:rPr lang="en-US" sz="1500" dirty="0"/>
              <a:t>Mark </a:t>
            </a:r>
            <a:r>
              <a:rPr lang="en-US" sz="1500" dirty="0"/>
              <a:t>10:35-45</a:t>
            </a:r>
            <a:r>
              <a:rPr lang="en-US" sz="1500" i="1" dirty="0"/>
              <a:t> 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332480" y="287691"/>
            <a:ext cx="3381481" cy="505079"/>
          </a:xfrm>
          <a:prstGeom prst="rect">
            <a:avLst/>
          </a:prstGeom>
        </p:spPr>
        <p:txBody>
          <a:bodyPr vert="horz" lIns="102742" tIns="51371" rIns="102742" bIns="51371" rtlCol="0"/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01/19/14</a:t>
            </a:r>
            <a:endParaRPr lang="en-US" dirty="0" smtClean="0"/>
          </a:p>
          <a:p>
            <a:pPr>
              <a:defRPr/>
            </a:pPr>
            <a:r>
              <a:rPr lang="en-US" dirty="0"/>
              <a:t>b</a:t>
            </a:r>
            <a:r>
              <a:rPr lang="en-US" dirty="0" smtClean="0"/>
              <a:t>y </a:t>
            </a:r>
            <a:r>
              <a:rPr lang="en-US" dirty="0" smtClean="0"/>
              <a:t>Eric Douma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332480" y="8721090"/>
            <a:ext cx="3381481" cy="505079"/>
          </a:xfrm>
          <a:prstGeom prst="rect">
            <a:avLst/>
          </a:prstGeom>
        </p:spPr>
        <p:txBody>
          <a:bodyPr vert="horz" lIns="102742" tIns="51371" rIns="102742" bIns="51371" rtlCol="0" anchor="b"/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C98C7E-5F07-4783-9D97-9609BBC2FE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18" y="8721090"/>
            <a:ext cx="2066539" cy="58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84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5F22AD4-2CEE-4985-A2B2-1DAB194B1D2F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1173FF8-88D3-482F-A46D-B138BC82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0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6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82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28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71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55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10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6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17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0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73FF8-88D3-482F-A46D-B138BC820E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885531-DCF5-4086-9C49-64CCD9820603}" type="datetime1">
              <a:rPr lang="en-US" smtClean="0"/>
              <a:t>1/17/2014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BA166-A8C0-443F-95E3-9EDF26EBA3F1}" type="datetime1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86BDA-810C-4FD2-9551-BE866FEEB2FF}" type="datetime1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F6AFC-5235-4628-B385-85D3CD71F456}" type="datetime1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>
            <a:lvl1pPr>
              <a:defRPr sz="2000"/>
            </a:lvl1pPr>
            <a:extLst/>
          </a:lstStyle>
          <a:p>
            <a:fld id="{E2473137-6745-4641-B132-60B87B19B5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176566-4EF2-4FCA-B759-723B2E1582FD}" type="datetime1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76481-77EC-4261-918C-87ABB1035525}" type="datetime1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EF57AB-75AE-4574-AC72-DFA6AFFE913A}" type="datetime1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1C067-9F01-430F-AAA7-2A0E98117C36}" type="datetime1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9331D-E6B3-4DD9-B190-9D41773A03EF}" type="datetime1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C495AC-4D26-4FED-A01E-89E1B1E72B94}" type="datetime1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1F5D5D-21A9-49D9-9F23-D78C259B715B}" type="datetime1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E2AEBC-DD21-417A-80A6-9D383080482A}" type="datetime1">
              <a:rPr lang="en-US" smtClean="0"/>
              <a:t>1/17/2014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473137-6745-4641-B132-60B87B19B5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533400"/>
            <a:ext cx="4876800" cy="1524961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10:35-45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0"/>
            <a:ext cx="8077200" cy="1199704"/>
          </a:xfrm>
        </p:spPr>
        <p:txBody>
          <a:bodyPr/>
          <a:lstStyle/>
          <a:p>
            <a:r>
              <a:rPr lang="en-US" dirty="0" smtClean="0"/>
              <a:t>The Call To Join The Sufferings of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8:17-18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children, heirs also, heirs of God and fellow heirs with Christ, if indeed we suffer with Him so that we may also be glorified with Him.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consider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sufferings of this present time are not worthy to be compared with the glory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that is to be revealed to us.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657" y="32657"/>
            <a:ext cx="89154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The Glory Outweighs The Suffering!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8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13:13-16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“You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call Me Teacher and Lord; and you are right, for so I 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then, the Lord and the Teacher, washed your feet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you also ought to wash one another’s feet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gave you an example that you also should do as I did to you.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Truly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truly, I say to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slave is not greater than his master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nor is one who is sent greater than the one who sent 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 Service Is More Important Than Status!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10:35-37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James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John, the two sons of Zebedee, came up to Jesus, saying, “Teacher, we want You to do for us whatever we ask of You.”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said to them, “What do you want Me to do for you?”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Him,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that we may sit, one on Your right and one on Your left, in Your glory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92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Continued Focus On Status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2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10:38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said to them, “You do not know what you are asking. Are you able to drink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I drink, or to be baptized with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baptism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which I am baptized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14:36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was saying, “Abba! Father! All things are possible for You; remove this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from Me; yet not what I will, but what You will.”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12:50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have a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baptism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 undergo, and how distressed I am until it is accomplished!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868362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Pointed Question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0166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10:39-40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Him, “We are able.” And Jesus said to them, “The cup that I drink you shall drink; and you shall be baptized with the baptism with which I am baptized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“But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sit on My right or on My left, this is not Mine to give; but it is for those for whom it has been prepared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12:2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had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brother of John put to death with a sword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1:9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your brother and fellow partaker in the tribulation and kingdom</a:t>
            </a: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James and John Will Suffer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10:41-45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Hearing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this, the ten began to feel indignant with James and John.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Calling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them to Himself, Jesus said to them, “You know that those who are recognized as rulers of the Gentiles lord it over them; and their great men exercise authority over them.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is not this way among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whoever wishes to become great among you shall be your servant;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whoever wishes to be first among you shall be slave of all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even the Son of Man did not come to be served, but to serve, and to give His life a ransom for many.”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The Call To Service And Suffering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4953000"/>
            <a:ext cx="60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62000" y="5399314"/>
            <a:ext cx="3505200" cy="6858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5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 must understand that God’s people are called to suffer not in order to earn salvation, but because we belong to Christ who suffered.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 must believe and live out the fact that service to the saints is far more important than status in the eyes of man.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410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Zechariah 13:7-9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Awake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O sword, against My Shepherd,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against the man, My Associate,”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declares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LORD of hosts.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Strike the Shepherd that the sheep may be scattered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will turn My hand against the little ones.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come about in all the land,” Declares the LORD, “That two parts in it will be cut off and perish;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third will be left in it. </a:t>
            </a:r>
            <a:r>
              <a:rPr lang="en-US" sz="2800" dirty="0"/>
              <a:t>“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I will bring the third part through the fire,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refine them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 silver is refined,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test them as gold is tested. They will call on My name, 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will answer them; I will say, ‘They are My people,’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will say, ‘The LORD is my God.’ 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657"/>
            <a:ext cx="8229600" cy="95794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We Suffer “The Afflictions of Christ”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53000" y="2514600"/>
            <a:ext cx="3429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2950029"/>
            <a:ext cx="3276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5486400"/>
            <a:ext cx="3048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410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Peter 4:12-13; 16-17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Beloved, do not be surprised at the fiery ordeal among you, which comes upon you for your testing, as though some strange thing were happening to you;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the degree that you share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sufferings of Christ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keep on rejoicing, so that also at the revelation of His glory you may rejoice with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exultation…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if anyone suffers as a Christian, he is not to be ashamed, but is to glorify God in this name.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is time for judgment to begin with the household of God; and if it begins with us first, what will be the outcome for those who do not obey the gospel of God?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We Suffer “The Afflictions of Christ”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514600"/>
            <a:ext cx="5105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4648200"/>
            <a:ext cx="838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" y="5094514"/>
            <a:ext cx="990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8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Colossians 1:24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Now I rejoice in my sufferings for your sake, and in my flesh I do my share on behalf of His body, which is the church, in filling up what is lacking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Christ’s afflictions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   We Suffer “The Afflictions of Christ”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762000" y="3352800"/>
            <a:ext cx="4648200" cy="2514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22913" y="3352800"/>
            <a:ext cx="4811487" cy="2514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24693" y="4114800"/>
            <a:ext cx="187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Old Age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6077" y="3930133"/>
            <a:ext cx="1964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Messianic Age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867400"/>
            <a:ext cx="187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Advent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12025" y="4876800"/>
            <a:ext cx="0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2913" y="4299465"/>
            <a:ext cx="187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Thilipsis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40726" y="2667000"/>
            <a:ext cx="187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Advent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334000" y="3128665"/>
            <a:ext cx="0" cy="98613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5400" y="2362200"/>
            <a:ext cx="2971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4800" y="2743200"/>
            <a:ext cx="1143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3137-6745-4641-B132-60B87B19B5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7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/>
      <p:bldP spid="7" grpId="0"/>
      <p:bldP spid="8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3198</TotalTime>
  <Words>1036</Words>
  <Application>Microsoft Office PowerPoint</Application>
  <PresentationFormat>On-screen Show (4:3)</PresentationFormat>
  <Paragraphs>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10:35-45</vt:lpstr>
      <vt:lpstr>The Continued Focus On Status</vt:lpstr>
      <vt:lpstr>      Jesus’ Pointed Question</vt:lpstr>
      <vt:lpstr>       James and John Will Suffer</vt:lpstr>
      <vt:lpstr>       The Call To Service And Suffering</vt:lpstr>
      <vt:lpstr>                Applications</vt:lpstr>
      <vt:lpstr>1.     We Suffer “The Afflictions of Christ”</vt:lpstr>
      <vt:lpstr>1.     We Suffer “The Afflictions of Christ”</vt:lpstr>
      <vt:lpstr>1.     We Suffer “The Afflictions of Christ”</vt:lpstr>
      <vt:lpstr>1.     The Glory Outweighs The Suffering!</vt:lpstr>
      <vt:lpstr>2.  Service Is More Important Than Status!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10:35-45</dc:title>
  <dc:creator>Eric</dc:creator>
  <cp:lastModifiedBy>Christy</cp:lastModifiedBy>
  <cp:revision>52</cp:revision>
  <cp:lastPrinted>2014-01-17T16:37:23Z</cp:lastPrinted>
  <dcterms:created xsi:type="dcterms:W3CDTF">2014-01-07T00:53:22Z</dcterms:created>
  <dcterms:modified xsi:type="dcterms:W3CDTF">2014-01-17T16:38:17Z</dcterms:modified>
</cp:coreProperties>
</file>