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2"/>
  </p:notesMasterIdLst>
  <p:handoutMasterIdLst>
    <p:handoutMasterId r:id="rId13"/>
  </p:handoutMasterIdLst>
  <p:sldIdLst>
    <p:sldId id="256" r:id="rId2"/>
    <p:sldId id="619" r:id="rId3"/>
    <p:sldId id="650" r:id="rId4"/>
    <p:sldId id="651" r:id="rId5"/>
    <p:sldId id="652" r:id="rId6"/>
    <p:sldId id="653" r:id="rId7"/>
    <p:sldId id="587" r:id="rId8"/>
    <p:sldId id="635" r:id="rId9"/>
    <p:sldId id="654" r:id="rId10"/>
    <p:sldId id="655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2" userDrawn="1">
          <p15:clr>
            <a:srgbClr val="A4A3A4"/>
          </p15:clr>
        </p15:guide>
        <p15:guide id="2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  <a:srgbClr val="008000"/>
    <a:srgbClr val="CC0000"/>
    <a:srgbClr val="FF3300"/>
    <a:srgbClr val="FFCC00"/>
    <a:srgbClr val="2E3303"/>
    <a:srgbClr val="003618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9" autoAdjust="0"/>
    <p:restoredTop sz="94434" autoAdjust="0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19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29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532626" y="346236"/>
            <a:ext cx="3266546" cy="45125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 eaLnBrk="1" hangingPunct="1"/>
            <a:r>
              <a:rPr lang="en-US" sz="1400" dirty="0" smtClean="0">
                <a:cs typeface="Arial" charset="0"/>
              </a:rPr>
              <a:t>Fallen From Grace</a:t>
            </a:r>
            <a:endParaRPr lang="en-US" sz="1400" dirty="0">
              <a:cs typeface="Arial" charset="0"/>
            </a:endParaRPr>
          </a:p>
          <a:p>
            <a:pPr marR="0" eaLnBrk="1" hangingPunct="1"/>
            <a:r>
              <a:rPr lang="en-US" sz="1400" dirty="0">
                <a:cs typeface="Arial" charset="0"/>
              </a:rPr>
              <a:t>Galatians </a:t>
            </a:r>
            <a:r>
              <a:rPr lang="en-US" sz="1400" dirty="0" smtClean="0">
                <a:cs typeface="Arial" charset="0"/>
              </a:rPr>
              <a:t>5:2-6</a:t>
            </a:r>
            <a:endParaRPr lang="en-US" sz="1400" dirty="0">
              <a:cs typeface="Arial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"/>
          </p:nvPr>
        </p:nvSpPr>
        <p:spPr>
          <a:xfrm>
            <a:off x="3579083" y="346236"/>
            <a:ext cx="3266546" cy="45125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02/02/14</a:t>
            </a:r>
            <a:endParaRPr lang="en-US" dirty="0" smtClean="0"/>
          </a:p>
          <a:p>
            <a:pPr>
              <a:defRPr/>
            </a:pPr>
            <a:r>
              <a:rPr lang="en-US" dirty="0"/>
              <a:t>b</a:t>
            </a:r>
            <a:r>
              <a:rPr lang="en-US" dirty="0" smtClean="0"/>
              <a:t>y Bob DeWaay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31748" y="8732682"/>
            <a:ext cx="3266546" cy="451258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7BC98C7E-5F07-4783-9D97-9609BBC2FE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06" y="8732221"/>
            <a:ext cx="1996299" cy="52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31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7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829" y="4561576"/>
            <a:ext cx="5849543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7E5DDAC1-4739-4C8E-9CEA-814F7EAD2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6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A5BAC9-B5AE-47F7-A0B5-D30DD4944BFD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GAL 5:1 It was for freedom that Christ set us free; therefore keep standing firm and do not be subject again to a yoke of slavery.</a:t>
            </a:r>
          </a:p>
          <a:p>
            <a:r>
              <a:rPr lang="en-US" dirty="0" smtClean="0"/>
              <a:t>GAL 5:2 ¶ Behold I, Paul, say to you that if you receive circumcision, Christ will be of no benefit to you.</a:t>
            </a:r>
          </a:p>
          <a:p>
            <a:r>
              <a:rPr lang="en-US" dirty="0" smtClean="0"/>
              <a:t>GAL 5:3 And I testify again to every man who receives circumcision, that he is under obligation to keep the whole Law.</a:t>
            </a:r>
          </a:p>
          <a:p>
            <a:r>
              <a:rPr lang="en-US" dirty="0" smtClean="0"/>
              <a:t>GAL 5:4 You have been severed from Christ, you who are seeking to be justified by law; you have fallen from grace.</a:t>
            </a:r>
          </a:p>
          <a:p>
            <a:r>
              <a:rPr lang="en-US" dirty="0" smtClean="0"/>
              <a:t>GAL 5:5 For we through the Spirit, by faith, are waiting for the hope of righteousness.</a:t>
            </a:r>
          </a:p>
          <a:p>
            <a:r>
              <a:rPr lang="en-US" dirty="0" smtClean="0"/>
              <a:t>GAL 5:6 For in Christ Jesus neither circumcision nor </a:t>
            </a:r>
            <a:r>
              <a:rPr lang="en-US" dirty="0" err="1" smtClean="0"/>
              <a:t>uncircumcision</a:t>
            </a:r>
            <a:r>
              <a:rPr lang="en-US" dirty="0" smtClean="0"/>
              <a:t> means anything, but faith working through love.</a:t>
            </a:r>
          </a:p>
          <a:p>
            <a:r>
              <a:rPr lang="en-US" dirty="0" smtClean="0"/>
              <a:t>NASB</a:t>
            </a:r>
          </a:p>
        </p:txBody>
      </p:sp>
    </p:spTree>
    <p:extLst>
      <p:ext uri="{BB962C8B-B14F-4D97-AF65-F5344CB8AC3E}">
        <p14:creationId xmlns:p14="http://schemas.microsoft.com/office/powerpoint/2010/main" val="3348379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092AE9-D19D-4CF8-A0F0-D44068A57943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87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7836B91-A17B-42AE-9D46-4FA1DC4E1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5F61-B493-4A1E-A235-FA79AE2EC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727DD-ABF5-4E2B-8FAC-4AA1184C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153400" y="6248400"/>
            <a:ext cx="860425" cy="525463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8B952A-8A6E-4298-8730-D11ACDD59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EDB3C1-ED74-4CDD-8981-AB2B0A1AF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27A878-1F41-4470-BA4D-9233BE4B2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8F41C6-2DEE-437B-8C64-700050B5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2A8E-FB09-433A-8DD4-FC4B2E7DB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0D3E3-87A9-4C4A-9E70-86ECFF57C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B3D0A8-5485-4342-95EF-6512F82D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4EC61DE9-B07D-43DF-9B96-D6659CACF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133600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3200" dirty="0" smtClean="0">
                <a:latin typeface="Arial" charset="0"/>
                <a:cs typeface="Arial" charset="0"/>
              </a:rPr>
              <a:t>Galatians 5:2-6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095500" y="3495298"/>
            <a:ext cx="4953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Presented by Bob DeWaay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dirty="0" smtClean="0"/>
              <a:t>February 2</a:t>
            </a:r>
            <a:r>
              <a:rPr lang="en-US" sz="2000" dirty="0"/>
              <a:t>, </a:t>
            </a:r>
            <a:r>
              <a:rPr lang="en-US" sz="2000" dirty="0" smtClean="0"/>
              <a:t>2014</a:t>
            </a:r>
            <a:endParaRPr lang="en-US" sz="2000" dirty="0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723900" y="754559"/>
            <a:ext cx="7696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Fallen From Grace</a:t>
            </a: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10600" cy="35814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Hebrews 3:12, 13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Take care, brethren, that there not be in any one of you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an evil, unbelieving heart that falls away from the living God</a:t>
            </a:r>
            <a:r>
              <a:rPr lang="en-US" sz="2800" dirty="0" smtClean="0">
                <a:latin typeface="Arial" charset="0"/>
                <a:cs typeface="Arial" charset="0"/>
              </a:rPr>
              <a:t>. But encourage one another day after day, as long as it is still called “Today,” so that none of you will be hardened by the deceitfulness of sin.</a:t>
            </a: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279112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Do Not Fall from Grace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Law-Works Have </a:t>
            </a:r>
            <a:r>
              <a:rPr lang="en-US" sz="3600" dirty="0">
                <a:solidFill>
                  <a:srgbClr val="3333CC"/>
                </a:solidFill>
              </a:rPr>
              <a:t>N</a:t>
            </a:r>
            <a:r>
              <a:rPr lang="en-US" sz="3600" dirty="0" smtClean="0">
                <a:solidFill>
                  <a:srgbClr val="3333CC"/>
                </a:solidFill>
              </a:rPr>
              <a:t>o </a:t>
            </a:r>
            <a:r>
              <a:rPr lang="en-US" sz="3600" dirty="0" smtClean="0">
                <a:solidFill>
                  <a:srgbClr val="3333CC"/>
                </a:solidFill>
              </a:rPr>
              <a:t>Place for Christ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5:2</a:t>
            </a:r>
            <a:r>
              <a:rPr lang="en-US" sz="2800" dirty="0" smtClean="0"/>
              <a:t> </a:t>
            </a:r>
            <a:r>
              <a:rPr lang="en-US" sz="2800" dirty="0"/>
              <a:t>(NASB)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Behold I, Paul, say to you that </a:t>
            </a:r>
            <a:r>
              <a:rPr lang="en-US" sz="2800" dirty="0" smtClean="0">
                <a:solidFill>
                  <a:srgbClr val="C00000"/>
                </a:solidFill>
              </a:rPr>
              <a:t>if</a:t>
            </a:r>
            <a:r>
              <a:rPr lang="en-US" sz="2800" dirty="0" smtClean="0"/>
              <a:t> you receive circumcision, </a:t>
            </a:r>
            <a:r>
              <a:rPr lang="en-US" sz="2800" i="1" dirty="0" smtClean="0">
                <a:solidFill>
                  <a:srgbClr val="C00000"/>
                </a:solidFill>
              </a:rPr>
              <a:t>(then) </a:t>
            </a:r>
            <a:r>
              <a:rPr lang="en-US" sz="2800" dirty="0" smtClean="0"/>
              <a:t>Christ will be of no benefit to you.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276600"/>
            <a:ext cx="8610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“Behold” </a:t>
            </a:r>
            <a:r>
              <a:rPr lang="en-US" sz="2800" dirty="0"/>
              <a:t>is </a:t>
            </a:r>
            <a:r>
              <a:rPr lang="en-US" sz="2800" dirty="0" smtClean="0"/>
              <a:t>emphatic </a:t>
            </a:r>
            <a:r>
              <a:rPr lang="en-US" sz="2800" dirty="0"/>
              <a:t>in the Greek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“This is a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class conditional in </a:t>
            </a:r>
            <a:r>
              <a:rPr lang="en-US" sz="2800" dirty="0"/>
              <a:t>the Greek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issue is dire because of what circumcision implied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This error is identified in Acts 15:1, 2 and corrected in the same chapter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254358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Circumcision Implies </a:t>
            </a:r>
            <a:r>
              <a:rPr lang="en-US" sz="3600" dirty="0" smtClean="0">
                <a:solidFill>
                  <a:srgbClr val="3333CC"/>
                </a:solidFill>
              </a:rPr>
              <a:t/>
            </a:r>
            <a:br>
              <a:rPr lang="en-US" sz="3600" dirty="0" smtClean="0">
                <a:solidFill>
                  <a:srgbClr val="3333CC"/>
                </a:solidFill>
              </a:rPr>
            </a:br>
            <a:r>
              <a:rPr lang="en-US" sz="3600" dirty="0" smtClean="0">
                <a:solidFill>
                  <a:srgbClr val="3333CC"/>
                </a:solidFill>
              </a:rPr>
              <a:t>Commitment </a:t>
            </a:r>
            <a:r>
              <a:rPr lang="en-US" sz="3600" dirty="0" smtClean="0">
                <a:solidFill>
                  <a:srgbClr val="3333CC"/>
                </a:solidFill>
              </a:rPr>
              <a:t>to the Whole Law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447800"/>
            <a:ext cx="8610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5:3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NET)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And I testify again to every man who lets himself be circumcised that he is </a:t>
            </a:r>
            <a:r>
              <a:rPr lang="en-US" sz="2800" dirty="0" smtClean="0">
                <a:solidFill>
                  <a:srgbClr val="C00000"/>
                </a:solidFill>
              </a:rPr>
              <a:t>obligated to obey the whole law</a:t>
            </a:r>
            <a:r>
              <a:rPr lang="en-US" sz="2800" dirty="0" smtClean="0"/>
              <a:t>.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505200"/>
            <a:ext cx="8686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“Testify” is as in a court setting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“whole law” means “every point without distinction”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This implies being under bondage and the curse (Galatians 3:10)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048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Severed from Christ and </a:t>
            </a:r>
            <a:r>
              <a:rPr lang="en-US" sz="3600" dirty="0" smtClean="0">
                <a:solidFill>
                  <a:srgbClr val="3333CC"/>
                </a:solidFill>
              </a:rPr>
              <a:t/>
            </a:r>
            <a:br>
              <a:rPr lang="en-US" sz="3600" dirty="0" smtClean="0">
                <a:solidFill>
                  <a:srgbClr val="3333CC"/>
                </a:solidFill>
              </a:rPr>
            </a:br>
            <a:r>
              <a:rPr lang="en-US" sz="3600" dirty="0" smtClean="0">
                <a:solidFill>
                  <a:srgbClr val="3333CC"/>
                </a:solidFill>
              </a:rPr>
              <a:t>Fallen </a:t>
            </a:r>
            <a:r>
              <a:rPr lang="en-US" sz="3600" dirty="0" smtClean="0">
                <a:solidFill>
                  <a:srgbClr val="3333CC"/>
                </a:solidFill>
              </a:rPr>
              <a:t>from Grace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752600"/>
            <a:ext cx="8610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5:4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You have been </a:t>
            </a:r>
            <a:r>
              <a:rPr lang="en-US" sz="2800" dirty="0" smtClean="0">
                <a:solidFill>
                  <a:srgbClr val="C00000"/>
                </a:solidFill>
              </a:rPr>
              <a:t>severed from Christ</a:t>
            </a:r>
            <a:r>
              <a:rPr lang="en-US" sz="2800" dirty="0" smtClean="0"/>
              <a:t>, you who are seeking to be justified by law; you have </a:t>
            </a:r>
            <a:r>
              <a:rPr lang="en-US" sz="2800" dirty="0" smtClean="0">
                <a:solidFill>
                  <a:srgbClr val="C00000"/>
                </a:solidFill>
              </a:rPr>
              <a:t>fallen from grace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886200"/>
            <a:ext cx="868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These are the dire consequences of trusting law-works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“Severed” and “fallen” are emphatic in the Greek as the first and last words in the sentence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762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We Believe and Confidently Hope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5:5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For we through the Spirit, by faith, are waiting for the hope of righteousness.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581400"/>
            <a:ext cx="8686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“We” is emphatic and signifies true believers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Christian hope is both certain now by faith and fully realized in the </a:t>
            </a:r>
            <a:r>
              <a:rPr lang="en-US" sz="2800" dirty="0" err="1" smtClean="0"/>
              <a:t>eschaton</a:t>
            </a: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That there are eschatological realties and present hope shows the already/not yet aspects of our faith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Faith </a:t>
            </a:r>
            <a:r>
              <a:rPr lang="en-US" sz="3600" dirty="0">
                <a:solidFill>
                  <a:srgbClr val="3333CC"/>
                </a:solidFill>
              </a:rPr>
              <a:t>Working</a:t>
            </a:r>
            <a:r>
              <a:rPr lang="en-US" sz="3600" dirty="0" smtClean="0">
                <a:solidFill>
                  <a:srgbClr val="3333CC"/>
                </a:solidFill>
              </a:rPr>
              <a:t> </a:t>
            </a:r>
            <a:r>
              <a:rPr lang="en-US" sz="3600" dirty="0" smtClean="0">
                <a:solidFill>
                  <a:srgbClr val="3333CC"/>
                </a:solidFill>
              </a:rPr>
              <a:t>Through </a:t>
            </a:r>
            <a:r>
              <a:rPr lang="en-US" sz="3600" dirty="0" smtClean="0">
                <a:solidFill>
                  <a:srgbClr val="3333CC"/>
                </a:solidFill>
              </a:rPr>
              <a:t>Love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5:6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NASB)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For in Christ Jesus neither circumcision nor </a:t>
            </a:r>
            <a:r>
              <a:rPr lang="en-US" sz="2800" dirty="0" err="1" smtClean="0"/>
              <a:t>uncircumcision</a:t>
            </a:r>
            <a:r>
              <a:rPr lang="en-US" sz="2800" dirty="0" smtClean="0"/>
              <a:t> means anything, but </a:t>
            </a:r>
            <a:r>
              <a:rPr lang="en-US" sz="2800" dirty="0" smtClean="0">
                <a:solidFill>
                  <a:srgbClr val="C00000"/>
                </a:solidFill>
              </a:rPr>
              <a:t>faith working through love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sz="2800" dirty="0" smtClean="0"/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505200"/>
            <a:ext cx="8686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Being in Christ changes everything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Our status as Jew or Gentile is not the issue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Faith alone does not imply faith is and remains alone (Ephesians 2:8-10)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There is utter incompatibility between law-works and faith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Love is the fruit of faith, not the cause of it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The warning against falling from grace is God’s means to keep us from it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>
                <a:solidFill>
                  <a:srgbClr val="3333CC"/>
                </a:solidFill>
                <a:effectLst/>
                <a:latin typeface="Arial" charset="0"/>
                <a:ea typeface="+mn-ea"/>
                <a:cs typeface="Arial" charset="0"/>
              </a:rPr>
              <a:t>Implications and Applications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10600" cy="4800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Acts 15:1, 2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Some men came down from Judea and began teaching the brethren, “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Unless you are circumcised according to the custom of Moses, you cannot be saved</a:t>
            </a:r>
            <a:r>
              <a:rPr lang="en-US" sz="2800" dirty="0" smtClean="0">
                <a:latin typeface="Arial" charset="0"/>
                <a:cs typeface="Arial" charset="0"/>
              </a:rPr>
              <a:t>.” And when Paul and Barnabas had </a:t>
            </a:r>
            <a:r>
              <a:rPr lang="en-US" sz="2800" dirty="0" smtClean="0">
                <a:solidFill>
                  <a:srgbClr val="3333CC"/>
                </a:solidFill>
                <a:latin typeface="Arial" charset="0"/>
                <a:cs typeface="Arial" charset="0"/>
              </a:rPr>
              <a:t>great dissension and debate with them</a:t>
            </a:r>
            <a:r>
              <a:rPr lang="en-US" sz="2800" dirty="0" smtClean="0">
                <a:latin typeface="Arial" charset="0"/>
                <a:cs typeface="Arial" charset="0"/>
              </a:rPr>
              <a:t>, the brethren determined that Paul and Barnabas and some others of them should go up to Jerusalem to the apostles and elders concerning this issue. </a:t>
            </a: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279112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Either </a:t>
            </a:r>
            <a:r>
              <a:rPr lang="en-US" sz="3200" dirty="0" smtClean="0">
                <a:solidFill>
                  <a:srgbClr val="3333CC"/>
                </a:solidFill>
              </a:rPr>
              <a:t>Law-Works </a:t>
            </a:r>
            <a:r>
              <a:rPr lang="en-US" sz="3200" dirty="0" smtClean="0">
                <a:solidFill>
                  <a:srgbClr val="3333CC"/>
                </a:solidFill>
              </a:rPr>
              <a:t>OR Faith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10600" cy="20574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Colossians 3:14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Beyond all these things put on love, which is the perfect bond of unity.</a:t>
            </a: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279112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People of Faith Love God and One Another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24009</TotalTime>
  <Words>469</Words>
  <Application>Microsoft Office PowerPoint</Application>
  <PresentationFormat>On-screen Show (4:3)</PresentationFormat>
  <Paragraphs>95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Implications and Applications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Christy</cp:lastModifiedBy>
  <cp:revision>1833</cp:revision>
  <cp:lastPrinted>2014-01-30T18:17:45Z</cp:lastPrinted>
  <dcterms:created xsi:type="dcterms:W3CDTF">2004-04-07T22:52:17Z</dcterms:created>
  <dcterms:modified xsi:type="dcterms:W3CDTF">2014-01-30T18:18:15Z</dcterms:modified>
</cp:coreProperties>
</file>