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56" r:id="rId2"/>
    <p:sldId id="619" r:id="rId3"/>
    <p:sldId id="650" r:id="rId4"/>
    <p:sldId id="656" r:id="rId5"/>
    <p:sldId id="657" r:id="rId6"/>
    <p:sldId id="658" r:id="rId7"/>
    <p:sldId id="659" r:id="rId8"/>
    <p:sldId id="587" r:id="rId9"/>
    <p:sldId id="635" r:id="rId10"/>
    <p:sldId id="654" r:id="rId11"/>
    <p:sldId id="655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303"/>
    <a:srgbClr val="008000"/>
    <a:srgbClr val="3333CC"/>
    <a:srgbClr val="0000FF"/>
    <a:srgbClr val="CC0000"/>
    <a:srgbClr val="FF3300"/>
    <a:srgbClr val="FFCC00"/>
    <a:srgbClr val="003618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9" autoAdjust="0"/>
    <p:restoredTop sz="94434" autoAdjust="0"/>
  </p:normalViewPr>
  <p:slideViewPr>
    <p:cSldViewPr>
      <p:cViewPr varScale="1">
        <p:scale>
          <a:sx n="74" d="100"/>
          <a:sy n="74" d="100"/>
        </p:scale>
        <p:origin x="1080" y="72"/>
      </p:cViewPr>
      <p:guideLst>
        <p:guide orient="horz" pos="100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1746" y="-27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6906" y="240514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In on by False Teachers</a:t>
            </a:r>
          </a:p>
          <a:p>
            <a:pPr>
              <a:defRPr/>
            </a:pP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Galatians 5: 7-12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4329" y="240514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02/09/14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8157" y="8732221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B57C4A8B-79AC-470D-968F-5E559B3FD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82" y="8654417"/>
            <a:ext cx="2273918" cy="68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31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829" y="4561576"/>
            <a:ext cx="5849543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7E5DDAC1-4739-4C8E-9CEA-814F7EAD2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6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5BAC9-B5AE-47F7-A0B5-D30DD4944BF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You were running a good race. Who cut in on you and kept you from obeying the truth? 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8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That kind of persuasion does not come from the one who calls you. 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9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“A little yeast works through the whole batch of dough.” 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 am confident in the Lord that you will take no other view. The one who is throwing you into confusion will pay the penalty, whoever he may be. 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11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Brothers, if I am still preaching circumcision, why am I still being persecuted? In that case the offense of the cross has been abolished. 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12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 for those agitators, I wish they would go the whole way and emasculate themselves!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Holy Bible: New International Version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1984 (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Ga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5:7–12). Grand Rapids, MI: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Zondervan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8379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092AE9-D19D-4CF8-A0F0-D44068A57943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87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836B91-A17B-42AE-9D46-4FA1DC4E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5F61-B493-4A1E-A235-FA79AE2EC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27DD-ABF5-4E2B-8FAC-4AA1184C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31825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B952A-8A6E-4298-8730-D11ACDD59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EDB3C1-ED74-4CDD-8981-AB2B0A1AF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27A878-1F41-4470-BA4D-9233BE4B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8F41C6-2DEE-437B-8C64-700050B5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2A8E-FB09-433A-8DD4-FC4B2E7DB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0D3E3-87A9-4C4A-9E70-86ECFF57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B3D0A8-5485-4342-95EF-6512F82D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4EC61DE9-B07D-43DF-9B96-D6659CAC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95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019800" cy="762000"/>
          </a:xfrm>
        </p:spPr>
        <p:txBody>
          <a:bodyPr/>
          <a:lstStyle/>
          <a:p>
            <a:pPr marR="0" algn="ctr" eaLnBrk="1" hangingPunct="1"/>
            <a:r>
              <a:rPr lang="en-US" sz="3200" dirty="0" smtClean="0">
                <a:latin typeface="Arial" charset="0"/>
                <a:cs typeface="Arial" charset="0"/>
              </a:rPr>
              <a:t>Galatians 5:7- 12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95500" y="3495298"/>
            <a:ext cx="4953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Presented by Bob DeWaay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dirty="0" smtClean="0"/>
              <a:t>February 9, 2014</a:t>
            </a:r>
            <a:endParaRPr lang="en-US" sz="2000" dirty="0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723900" y="754559"/>
            <a:ext cx="769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In on by False Teachers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10600" cy="39624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1Corinthians 1:23, 24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but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we preach Christ crucified</a:t>
            </a:r>
            <a:r>
              <a:rPr lang="en-US" sz="2800" dirty="0" smtClean="0">
                <a:latin typeface="Arial" charset="0"/>
                <a:cs typeface="Arial" charset="0"/>
              </a:rPr>
              <a:t>, to Jews a stumbling block and to Gentiles foolishness, but to </a:t>
            </a:r>
            <a:r>
              <a:rPr lang="en-US" sz="2800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those who are the called</a:t>
            </a:r>
            <a:r>
              <a:rPr lang="en-US" sz="2800" dirty="0" smtClean="0">
                <a:latin typeface="Arial" charset="0"/>
                <a:cs typeface="Arial" charset="0"/>
              </a:rPr>
              <a:t>, both Jews and Greeks,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Christ the power of God </a:t>
            </a:r>
            <a:r>
              <a:rPr lang="en-US" sz="2800" dirty="0" smtClean="0">
                <a:latin typeface="Arial" charset="0"/>
                <a:cs typeface="Arial" charset="0"/>
              </a:rPr>
              <a:t>and the wisdom of God.</a:t>
            </a:r>
          </a:p>
          <a:p>
            <a:pPr marL="639763"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279112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Any </a:t>
            </a:r>
            <a:r>
              <a:rPr lang="en-US" sz="3200" dirty="0" err="1" smtClean="0">
                <a:solidFill>
                  <a:srgbClr val="3333CC"/>
                </a:solidFill>
              </a:rPr>
              <a:t>Crossless</a:t>
            </a:r>
            <a:r>
              <a:rPr lang="en-US" sz="3200" dirty="0" smtClean="0">
                <a:solidFill>
                  <a:srgbClr val="3333CC"/>
                </a:solidFill>
              </a:rPr>
              <a:t> Christianity </a:t>
            </a:r>
            <a:r>
              <a:rPr lang="en-US" sz="3200" dirty="0" smtClean="0">
                <a:solidFill>
                  <a:srgbClr val="3333CC"/>
                </a:solidFill>
              </a:rPr>
              <a:t>Is </a:t>
            </a:r>
            <a:r>
              <a:rPr lang="en-US" sz="3200" dirty="0" smtClean="0">
                <a:solidFill>
                  <a:srgbClr val="3333CC"/>
                </a:solidFill>
              </a:rPr>
              <a:t>Invalid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10600" cy="28956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Acts 20:28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“Be on guard for yourselves and for all the flock, among which the Holy Spirit has made you overseers, to shepherd the church of God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which He purchased with His own blood</a:t>
            </a:r>
            <a:r>
              <a:rPr lang="en-US" sz="2800" dirty="0" smtClean="0">
                <a:latin typeface="Arial" charset="0"/>
                <a:cs typeface="Arial" charset="0"/>
              </a:rPr>
              <a:t>.”</a:t>
            </a:r>
          </a:p>
          <a:p>
            <a:pPr marL="639763"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279112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Guard the Flock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313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An Athletic Metaphor of a Race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610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5:7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NIV)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You were running a good race. </a:t>
            </a:r>
            <a:r>
              <a:rPr lang="en-US" sz="2800" dirty="0" smtClean="0">
                <a:solidFill>
                  <a:srgbClr val="C00000"/>
                </a:solidFill>
              </a:rPr>
              <a:t>Who cut in on you </a:t>
            </a:r>
            <a:r>
              <a:rPr lang="en-US" sz="2800" dirty="0" smtClean="0"/>
              <a:t>and kept you from obeying the truth?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152400" y="3048000"/>
            <a:ext cx="891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truth of the gospel had already been preached by Paul and believed, the false teachers came later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“cut” idea ties several points together: </a:t>
            </a:r>
            <a:r>
              <a:rPr lang="en-US" sz="2800" dirty="0" smtClean="0">
                <a:solidFill>
                  <a:srgbClr val="008000"/>
                </a:solidFill>
              </a:rPr>
              <a:t>cut in on, circumcised and emasculated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“The truth” is the gospel and it calls for obedience</a:t>
            </a:r>
            <a:r>
              <a:rPr lang="en-US" sz="2800" dirty="0"/>
              <a:t> </a:t>
            </a:r>
            <a:r>
              <a:rPr lang="en-US" sz="2800" dirty="0" smtClean="0"/>
              <a:t>(Romans 1:5)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313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Works Righteousness is not from God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5:8</a:t>
            </a:r>
            <a:r>
              <a:rPr lang="en-US" sz="2800" dirty="0" smtClean="0"/>
              <a:t> (NIV)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That kind of persuasion </a:t>
            </a:r>
            <a:r>
              <a:rPr lang="en-US" sz="2800" dirty="0" smtClean="0"/>
              <a:t>does not come from the one who calls you.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2971800"/>
            <a:ext cx="8686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“That kind” (NASB = “this) is literally “</a:t>
            </a:r>
            <a:r>
              <a:rPr lang="en-US" sz="2800" dirty="0" smtClean="0">
                <a:solidFill>
                  <a:srgbClr val="008000"/>
                </a:solidFill>
              </a:rPr>
              <a:t>the persuasion</a:t>
            </a:r>
            <a:r>
              <a:rPr lang="en-US" sz="2800" dirty="0" smtClean="0"/>
              <a:t>”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They had come to faith because of the internal (effectual) call of God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3333CC"/>
                </a:solidFill>
              </a:rPr>
              <a:t>Contrived persuasiveness</a:t>
            </a:r>
            <a:r>
              <a:rPr lang="en-US" sz="2800" dirty="0" smtClean="0"/>
              <a:t>” is another way to translate this. 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3130"/>
            <a:ext cx="8839200" cy="118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False Teaching infects the Whole Person and the Whole </a:t>
            </a:r>
            <a:r>
              <a:rPr lang="en-US" sz="3600" dirty="0" smtClean="0">
                <a:solidFill>
                  <a:srgbClr val="3333CC"/>
                </a:solidFill>
              </a:rPr>
              <a:t>Congregation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5:9</a:t>
            </a:r>
            <a:r>
              <a:rPr lang="en-US" sz="2800" dirty="0" smtClean="0"/>
              <a:t> (NIV)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“A little yeast works through the whole batch of dough.”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8100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This is an aphorism or wise saying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Tolerating false teaching is NOT a Christian virtue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3130"/>
            <a:ext cx="8839200" cy="118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Paul does not Give Up on Them Because He Trusts in the Lord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5:10</a:t>
            </a:r>
            <a:r>
              <a:rPr lang="en-US" sz="2800" dirty="0" smtClean="0"/>
              <a:t> (NIV)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I am confident in the Lord that you will take no other view. The one who is throwing you into confusion </a:t>
            </a:r>
            <a:r>
              <a:rPr lang="en-US" sz="2800" dirty="0" smtClean="0">
                <a:solidFill>
                  <a:srgbClr val="C00000"/>
                </a:solidFill>
              </a:rPr>
              <a:t>will pay the penalty</a:t>
            </a:r>
            <a:r>
              <a:rPr lang="en-US" sz="2800" dirty="0" smtClean="0"/>
              <a:t>, whoever he may be.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68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situation is very bad but Paul had seen them converted by grace through the gospel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God completes His work of salvation for His own and judgment on those who attack them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This is </a:t>
            </a:r>
            <a:r>
              <a:rPr lang="en-US" sz="2800" dirty="0" smtClean="0">
                <a:solidFill>
                  <a:srgbClr val="C00000"/>
                </a:solidFill>
              </a:rPr>
              <a:t>eschatological judgment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3130"/>
            <a:ext cx="8839200" cy="118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The Cross Loses its Offense When Law-works are Added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5:11</a:t>
            </a:r>
            <a:r>
              <a:rPr lang="en-US" sz="2800" dirty="0" smtClean="0"/>
              <a:t> (NIV)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Brothers, if I am still preaching circumcision, why am I still being persecuted? In that case </a:t>
            </a:r>
            <a:r>
              <a:rPr lang="en-US" sz="2800" dirty="0" smtClean="0">
                <a:solidFill>
                  <a:srgbClr val="C00000"/>
                </a:solidFill>
              </a:rPr>
              <a:t>the offense of the cross </a:t>
            </a:r>
            <a:r>
              <a:rPr lang="en-US" sz="2800" dirty="0" smtClean="0"/>
              <a:t>has been abolished.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810000"/>
            <a:ext cx="868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preaching of the cross is antithetical to requiring circumcision and other law-works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A </a:t>
            </a:r>
            <a:r>
              <a:rPr lang="en-US" sz="2800" dirty="0" err="1" smtClean="0"/>
              <a:t>crossless</a:t>
            </a:r>
            <a:r>
              <a:rPr lang="en-US" sz="2800" dirty="0" smtClean="0"/>
              <a:t> Christianity might be popular, but has no power to save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3130"/>
            <a:ext cx="8839200" cy="118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Paul’s Imprecation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5:12</a:t>
            </a:r>
            <a:r>
              <a:rPr lang="en-US" sz="2800" dirty="0" smtClean="0"/>
              <a:t> (NIV)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As for those agitators, I wish they would go the whole way and emasculate themselves!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657600"/>
            <a:ext cx="868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Their doctrine was nothing more than paganism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Paul’s opinion of them was strident and harsh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Peter uttered an imprecation (Acts 8:20)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924800" cy="3657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Leaven comes in the form of works-righteousness in one form or another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We must avoid a </a:t>
            </a:r>
            <a:r>
              <a:rPr lang="en-US" sz="2800" dirty="0" err="1" smtClean="0">
                <a:latin typeface="Arial" charset="0"/>
                <a:cs typeface="Arial" charset="0"/>
              </a:rPr>
              <a:t>crossless</a:t>
            </a:r>
            <a:r>
              <a:rPr lang="en-US" sz="2800" dirty="0" smtClean="0">
                <a:latin typeface="Arial" charset="0"/>
                <a:cs typeface="Arial" charset="0"/>
              </a:rPr>
              <a:t> Christianity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We must guard the flock from false teachers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rgbClr val="33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Implications and Applications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46482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Romans 11:6</a:t>
            </a:r>
            <a:r>
              <a:rPr lang="en-US" sz="2800" dirty="0" smtClean="0">
                <a:latin typeface="Arial" charset="0"/>
                <a:cs typeface="Arial" charset="0"/>
              </a:rPr>
              <a:t> (HCSB)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800" baseline="30000" dirty="0" smtClean="0"/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Now if by grace,  then it is not by works; otherwise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grace ceases to be grace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Romans 4:4, 5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(NASB)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Now to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one who works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his wage is not credited as a favor, but as what is due. But to the </a:t>
            </a:r>
            <a:r>
              <a:rPr lang="en-US" sz="2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one who does not work, but believes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 Him who justifies the ungodly, his faith is credited as righteousness,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279112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The Leaven of Works Righteousness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24305</TotalTime>
  <Words>522</Words>
  <Application>Microsoft Office PowerPoint</Application>
  <PresentationFormat>On-screen Show (4:3)</PresentationFormat>
  <Paragraphs>98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Implications and Applications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jentoft</dc:creator>
  <cp:lastModifiedBy>Christy</cp:lastModifiedBy>
  <cp:revision>1854</cp:revision>
  <cp:lastPrinted>2014-02-06T23:20:57Z</cp:lastPrinted>
  <dcterms:created xsi:type="dcterms:W3CDTF">2004-04-07T22:52:17Z</dcterms:created>
  <dcterms:modified xsi:type="dcterms:W3CDTF">2014-02-06T23:22:05Z</dcterms:modified>
</cp:coreProperties>
</file>