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7" r:id="rId1"/>
  </p:sldMasterIdLst>
  <p:notesMasterIdLst>
    <p:notesMasterId r:id="rId13"/>
  </p:notesMasterIdLst>
  <p:handoutMasterIdLst>
    <p:handoutMasterId r:id="rId14"/>
  </p:handoutMasterIdLst>
  <p:sldIdLst>
    <p:sldId id="256" r:id="rId2"/>
    <p:sldId id="619" r:id="rId3"/>
    <p:sldId id="650" r:id="rId4"/>
    <p:sldId id="656" r:id="rId5"/>
    <p:sldId id="657" r:id="rId6"/>
    <p:sldId id="658" r:id="rId7"/>
    <p:sldId id="659" r:id="rId8"/>
    <p:sldId id="587" r:id="rId9"/>
    <p:sldId id="635" r:id="rId10"/>
    <p:sldId id="654" r:id="rId11"/>
    <p:sldId id="655" r:id="rId12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008" userDrawn="1">
          <p15:clr>
            <a:srgbClr val="A4A3A4"/>
          </p15:clr>
        </p15:guide>
        <p15:guide id="2" pos="4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3303"/>
    <a:srgbClr val="008000"/>
    <a:srgbClr val="3333CC"/>
    <a:srgbClr val="0000FF"/>
    <a:srgbClr val="CC0000"/>
    <a:srgbClr val="FF3300"/>
    <a:srgbClr val="FFCC00"/>
    <a:srgbClr val="003618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79" autoAdjust="0"/>
    <p:restoredTop sz="94434" autoAdjust="0"/>
  </p:normalViewPr>
  <p:slideViewPr>
    <p:cSldViewPr>
      <p:cViewPr varScale="1">
        <p:scale>
          <a:sx n="74" d="100"/>
          <a:sy n="74" d="100"/>
        </p:scale>
        <p:origin x="1080" y="72"/>
      </p:cViewPr>
      <p:guideLst>
        <p:guide orient="horz" pos="1008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>
        <p:scale>
          <a:sx n="100" d="100"/>
          <a:sy n="100" d="100"/>
        </p:scale>
        <p:origin x="1746" y="-274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16906" y="240514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l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In on by False Teachers</a:t>
            </a:r>
          </a:p>
          <a:p>
            <a:pPr>
              <a:defRPr/>
            </a:pPr>
            <a:r>
              <a:rPr lang="en-US" sz="1200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Galatians 5: 7-12</a:t>
            </a:r>
            <a:endParaRPr lang="en-US" sz="12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654329" y="240514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r>
              <a:rPr lang="en-US" sz="1200" dirty="0" smtClean="0">
                <a:latin typeface="Arial" panose="020B0604020202020204" pitchFamily="34" charset="0"/>
                <a:cs typeface="Arial" panose="020B0604020202020204" pitchFamily="34" charset="0"/>
              </a:rPr>
              <a:t>02/09/14</a:t>
            </a:r>
            <a:endParaRPr lang="en-US" sz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28157" y="8732221"/>
            <a:ext cx="3170138" cy="481028"/>
          </a:xfrm>
          <a:prstGeom prst="rect">
            <a:avLst/>
          </a:prstGeom>
        </p:spPr>
        <p:txBody>
          <a:bodyPr vert="horz" lIns="97192" tIns="48596" rIns="97192" bIns="48596" rtlCol="0" anchor="b"/>
          <a:lstStyle>
            <a:lvl1pPr algn="r" eaLnBrk="0" hangingPunct="0">
              <a:defRPr sz="1300">
                <a:cs typeface="+mn-cs"/>
              </a:defRPr>
            </a:lvl1pPr>
          </a:lstStyle>
          <a:p>
            <a:pPr>
              <a:defRPr/>
            </a:pPr>
            <a:fld id="{B57C4A8B-79AC-470D-968F-5E559B3FDF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482" y="8654417"/>
            <a:ext cx="2273918" cy="689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4315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7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427" y="1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97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2829" y="4561576"/>
            <a:ext cx="5849543" cy="43203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897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897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427" y="9118683"/>
            <a:ext cx="3170138" cy="481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7192" tIns="48596" rIns="97192" bIns="485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cs typeface="+mn-cs"/>
              </a:defRPr>
            </a:lvl1pPr>
          </a:lstStyle>
          <a:p>
            <a:pPr>
              <a:defRPr/>
            </a:pPr>
            <a:fld id="{7E5DDAC1-4739-4C8E-9CEA-814F7EAD23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2677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FA5BAC9-B5AE-47F7-A0B5-D30DD4944BFD}" type="slidenum">
              <a:rPr lang="en-US" smtClean="0">
                <a:cs typeface="Arial" charset="0"/>
              </a:rPr>
              <a:pPr/>
              <a:t>1</a:t>
            </a:fld>
            <a:endParaRPr lang="en-US" smtClean="0">
              <a:cs typeface="Arial" charset="0"/>
            </a:endParaRPr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You were running a good race. Who cut in on you and kept you from obeying the truth? 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8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That kind of persuasion does not come from the one who calls you. 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9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“A little yeast works through the whole batch of dough.” 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10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I am confident in the Lord that you will take no other view. The one who is throwing you into confusion will pay the penalty, whoever he may be. 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11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Brothers, if I am still preaching circumcision, why am I still being persecuted? In that case the offense of the cross has been abolished. </a:t>
            </a:r>
            <a:r>
              <a:rPr lang="en-US" sz="1200" kern="1200" baseline="300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12 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As for those agitators, I wish they would go the whole way and emasculate themselves! </a:t>
            </a:r>
          </a:p>
          <a:p>
            <a:r>
              <a:rPr lang="en-US" sz="1200" i="1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The Holy Bible: New International Version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 1984 (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Ga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5:7–12). Grand Rapids, MI: </a:t>
            </a:r>
            <a:r>
              <a:rPr lang="en-US" sz="1200" kern="1200" dirty="0" err="1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Zondervan</a:t>
            </a:r>
            <a:r>
              <a:rPr lang="en-US" sz="120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483793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10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11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2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3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4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5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6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2530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lvl="1"/>
            <a:endParaRPr lang="en-US" dirty="0" smtClean="0"/>
          </a:p>
        </p:txBody>
      </p:sp>
      <p:sp>
        <p:nvSpPr>
          <p:cNvPr id="2253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B35FF-2041-4F4F-AEC2-4F9664E58D8B}" type="slidenum">
              <a:rPr lang="en-US" smtClean="0">
                <a:cs typeface="Arial" charset="0"/>
              </a:rPr>
              <a:pPr/>
              <a:t>7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27558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662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2662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092AE9-D19D-4CF8-A0F0-D44068A57943}" type="slidenum">
              <a:rPr lang="en-US" smtClean="0">
                <a:cs typeface="Arial" charset="0"/>
              </a:rPr>
              <a:pPr/>
              <a:t>8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9876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  <p:sp>
        <p:nvSpPr>
          <p:cNvPr id="28675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72DEAA-923A-4837-AD61-FED9270866A4}" type="slidenum">
              <a:rPr lang="en-US" smtClean="0">
                <a:cs typeface="Arial" charset="0"/>
              </a:rPr>
              <a:pPr/>
              <a:t>9</a:t>
            </a:fld>
            <a:endParaRPr 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91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4664075"/>
            <a:ext cx="9150350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-3175" y="4953000"/>
            <a:ext cx="9147175" cy="1911350"/>
            <a:chOff x="-3765" y="4832896"/>
            <a:chExt cx="9147765" cy="2032192"/>
          </a:xfrm>
        </p:grpSpPr>
        <p:sp>
          <p:nvSpPr>
            <p:cNvPr id="6" name="Freeform 5"/>
            <p:cNvSpPr>
              <a:spLocks/>
            </p:cNvSpPr>
            <p:nvPr/>
          </p:nvSpPr>
          <p:spPr bwMode="auto">
            <a:xfrm>
              <a:off x="1687032" y="4832896"/>
              <a:ext cx="7456968" cy="51817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35926" y="5135025"/>
              <a:ext cx="9108074" cy="838869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>
              <a:extLst/>
            </a:lstStyle>
            <a:p>
              <a:pPr eaLnBrk="0" hangingPunct="0"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>
              <a:extLst/>
            </a:lstStyle>
            <a:p>
              <a:pPr algn="ctr">
                <a:defRPr/>
              </a:pPr>
              <a:endParaRPr lang="en-US"/>
            </a:p>
          </p:txBody>
        </p:sp>
        <p:cxnSp>
          <p:nvCxnSpPr>
            <p:cNvPr id="10" name="Straight Connector 9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anchor="b"/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11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7836B91-A17B-42AE-9D46-4FA1DC4E1E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BA5F61-B493-4A1E-A235-FA79AE2ECC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727DD-ABF5-4E2B-8FAC-4AA1184C85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>
          <a:xfrm>
            <a:off x="8077200" y="6324600"/>
            <a:ext cx="631825" cy="365125"/>
          </a:xfrm>
        </p:spPr>
        <p:txBody>
          <a:bodyPr/>
          <a:lstStyle>
            <a:lvl1pPr>
              <a:defRPr sz="2000"/>
            </a:lvl1pPr>
          </a:lstStyle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hevron 3"/>
          <p:cNvSpPr/>
          <p:nvPr/>
        </p:nvSpPr>
        <p:spPr>
          <a:xfrm>
            <a:off x="3636963" y="3005138"/>
            <a:ext cx="182562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Chevron 4"/>
          <p:cNvSpPr/>
          <p:nvPr/>
        </p:nvSpPr>
        <p:spPr>
          <a:xfrm>
            <a:off x="3449638" y="3005138"/>
            <a:ext cx="18415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anchor="b"/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4C8B952A-8A6E-4298-8730-D11ACDD593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A1EDB3C1-ED74-4CDD-8981-AB2B0A1AFD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C27A878-1F41-4470-BA4D-9233BE4B2D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98F41C6-2DEE-437B-8C64-700050B520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132A8E-FB09-433A-8DD4-FC4B2E7DB1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340D3E3-87A9-4C4A-9E70-86ECFF57CC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4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6" name="Freeform 5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7" name="Right Triangle 6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Chevron 8"/>
          <p:cNvSpPr/>
          <p:nvPr/>
        </p:nvSpPr>
        <p:spPr>
          <a:xfrm>
            <a:off x="8664575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0" name="Chevron 9"/>
          <p:cNvSpPr/>
          <p:nvPr/>
        </p:nvSpPr>
        <p:spPr>
          <a:xfrm>
            <a:off x="8477250" y="4987925"/>
            <a:ext cx="182563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tIns="0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FFB3D0A8-5485-4342-95EF-6512F82D63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500063" y="5945188"/>
            <a:ext cx="4940300" cy="9207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75" y="5938838"/>
            <a:ext cx="3690938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 eaLnBrk="0" hangingPunct="0">
              <a:defRPr/>
            </a:pPr>
            <a:endParaRPr lang="en-US">
              <a:cs typeface="+mn-cs"/>
            </a:endParaRPr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481138"/>
            <a:ext cx="8229600" cy="4525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825" y="6408738"/>
            <a:ext cx="1919288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79913" y="6408738"/>
            <a:ext cx="2351087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113" y="6408738"/>
            <a:ext cx="366712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  <a:cs typeface="+mn-cs"/>
              </a:defRPr>
            </a:lvl1pPr>
            <a:extLst/>
          </a:lstStyle>
          <a:p>
            <a:pPr>
              <a:defRPr/>
            </a:pPr>
            <a:fld id="{4EC61DE9-B07D-43DF-9B96-D6659CACFD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88" r:id="rId2"/>
    <p:sldLayoutId id="2147483690" r:id="rId3"/>
    <p:sldLayoutId id="2147483691" r:id="rId4"/>
    <p:sldLayoutId id="2147483692" r:id="rId5"/>
    <p:sldLayoutId id="2147483693" r:id="rId6"/>
    <p:sldLayoutId id="2147483687" r:id="rId7"/>
    <p:sldLayoutId id="2147483694" r:id="rId8"/>
    <p:sldLayoutId id="2147483695" r:id="rId9"/>
    <p:sldLayoutId id="2147483686" r:id="rId10"/>
    <p:sldLayoutId id="2147483685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100" b="1">
          <a:solidFill>
            <a:schemeClr val="tx2"/>
          </a:solidFill>
          <a:latin typeface="Lucida Sans Unicode" pitchFamily="34" charset="0"/>
        </a:defRPr>
      </a:lvl9pPr>
      <a:extLst/>
    </p:titleStyle>
    <p:bodyStyle>
      <a:lvl1pPr marL="365125" indent="-255588" algn="l" rtl="0" eaLnBrk="0" fontAlgn="base" hangingPunct="0">
        <a:spcBef>
          <a:spcPts val="400"/>
        </a:spcBef>
        <a:spcAft>
          <a:spcPct val="0"/>
        </a:spcAft>
        <a:buClr>
          <a:schemeClr val="accent1"/>
        </a:buClr>
        <a:buSzPct val="68000"/>
        <a:buFont typeface="Wingdings 3" pitchFamily="18" charset="2"/>
        <a:buChar char="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0713" indent="-228600" algn="l" rtl="0" eaLnBrk="0" fontAlgn="base" hangingPunct="0">
        <a:spcBef>
          <a:spcPts val="325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8838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SzPct val="100000"/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5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133600"/>
            <a:ext cx="6019800" cy="762000"/>
          </a:xfrm>
        </p:spPr>
        <p:txBody>
          <a:bodyPr/>
          <a:lstStyle/>
          <a:p>
            <a:pPr marR="0" algn="ctr" eaLnBrk="1" hangingPunct="1"/>
            <a:r>
              <a:rPr lang="en-US" sz="3200" dirty="0" smtClean="0">
                <a:latin typeface="Arial" charset="0"/>
                <a:cs typeface="Arial" charset="0"/>
              </a:rPr>
              <a:t>Galatians 5:7- 12</a:t>
            </a:r>
          </a:p>
        </p:txBody>
      </p:sp>
      <p:sp>
        <p:nvSpPr>
          <p:cNvPr id="15362" name="Text Box 4"/>
          <p:cNvSpPr txBox="1">
            <a:spLocks noChangeArrowheads="1"/>
          </p:cNvSpPr>
          <p:nvPr/>
        </p:nvSpPr>
        <p:spPr bwMode="auto">
          <a:xfrm>
            <a:off x="304800" y="5486400"/>
            <a:ext cx="39624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/>
          </a:p>
        </p:txBody>
      </p:sp>
      <p:sp>
        <p:nvSpPr>
          <p:cNvPr id="15363" name="Text Box 5"/>
          <p:cNvSpPr txBox="1">
            <a:spLocks noChangeArrowheads="1"/>
          </p:cNvSpPr>
          <p:nvPr/>
        </p:nvSpPr>
        <p:spPr bwMode="auto">
          <a:xfrm>
            <a:off x="2095500" y="3495298"/>
            <a:ext cx="495300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sz="2000" dirty="0"/>
              <a:t>Presented by Bob DeWaay</a:t>
            </a:r>
          </a:p>
          <a:p>
            <a:pPr algn="ctr" eaLnBrk="0" hangingPunct="0">
              <a:spcBef>
                <a:spcPct val="50000"/>
              </a:spcBef>
            </a:pPr>
            <a:r>
              <a:rPr lang="en-US" sz="2000" dirty="0" smtClean="0"/>
              <a:t>February 9, 2014</a:t>
            </a:r>
            <a:endParaRPr lang="en-US" sz="2000" dirty="0"/>
          </a:p>
        </p:txBody>
      </p:sp>
      <p:sp>
        <p:nvSpPr>
          <p:cNvPr id="15364" name="Text Box 6"/>
          <p:cNvSpPr txBox="1">
            <a:spLocks noChangeArrowheads="1"/>
          </p:cNvSpPr>
          <p:nvPr/>
        </p:nvSpPr>
        <p:spPr bwMode="auto">
          <a:xfrm>
            <a:off x="723900" y="754559"/>
            <a:ext cx="769620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4400" b="1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Cut In on by False Teachers</a:t>
            </a:r>
            <a:endParaRPr lang="en-US" sz="4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10600" cy="39624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1Corinthians 1:23, 24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sz="2800" u="sng" dirty="0" smtClean="0">
                <a:latin typeface="Arial" charset="0"/>
              </a:rPr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dirty="0" smtClean="0">
              <a:latin typeface="Arial" charset="0"/>
              <a:cs typeface="Arial" charset="0"/>
            </a:endParaRPr>
          </a:p>
          <a:p>
            <a:pPr marL="639763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but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we preach Christ crucified</a:t>
            </a:r>
            <a:r>
              <a:rPr lang="en-US" sz="2800" dirty="0" smtClean="0">
                <a:latin typeface="Arial" charset="0"/>
                <a:cs typeface="Arial" charset="0"/>
              </a:rPr>
              <a:t>, to Jews a stumbling block and to Gentiles foolishness, but to </a:t>
            </a:r>
            <a:r>
              <a:rPr lang="en-US" sz="2800" dirty="0" smtClean="0">
                <a:solidFill>
                  <a:srgbClr val="008000"/>
                </a:solidFill>
                <a:latin typeface="Arial" charset="0"/>
                <a:cs typeface="Arial" charset="0"/>
              </a:rPr>
              <a:t>those who are the called</a:t>
            </a:r>
            <a:r>
              <a:rPr lang="en-US" sz="2800" dirty="0" smtClean="0">
                <a:latin typeface="Arial" charset="0"/>
                <a:cs typeface="Arial" charset="0"/>
              </a:rPr>
              <a:t>, both Jews and Greeks,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Christ the power of God </a:t>
            </a:r>
            <a:r>
              <a:rPr lang="en-US" sz="2800" dirty="0" smtClean="0">
                <a:latin typeface="Arial" charset="0"/>
                <a:cs typeface="Arial" charset="0"/>
              </a:rPr>
              <a:t>and the wisdom of God.</a:t>
            </a:r>
          </a:p>
          <a:p>
            <a:pPr marL="639763"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279112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Any </a:t>
            </a:r>
            <a:r>
              <a:rPr lang="en-US" sz="3200" dirty="0" err="1" smtClean="0">
                <a:solidFill>
                  <a:srgbClr val="3333CC"/>
                </a:solidFill>
              </a:rPr>
              <a:t>Crossless</a:t>
            </a:r>
            <a:r>
              <a:rPr lang="en-US" sz="3200" dirty="0" smtClean="0">
                <a:solidFill>
                  <a:srgbClr val="3333CC"/>
                </a:solidFill>
              </a:rPr>
              <a:t> Christianity </a:t>
            </a:r>
            <a:r>
              <a:rPr lang="en-US" sz="3200" dirty="0" smtClean="0">
                <a:solidFill>
                  <a:srgbClr val="3333CC"/>
                </a:solidFill>
              </a:rPr>
              <a:t>Is </a:t>
            </a:r>
            <a:r>
              <a:rPr lang="en-US" sz="3200" dirty="0" smtClean="0">
                <a:solidFill>
                  <a:srgbClr val="3333CC"/>
                </a:solidFill>
              </a:rPr>
              <a:t>Invalid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19200"/>
            <a:ext cx="8610600" cy="28956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Acts 20:28</a:t>
            </a:r>
            <a:r>
              <a:rPr lang="en-US" sz="2800" dirty="0" smtClean="0">
                <a:latin typeface="Arial" charset="0"/>
                <a:cs typeface="Arial" charset="0"/>
              </a:rPr>
              <a:t> (NASB)</a:t>
            </a:r>
            <a:r>
              <a:rPr lang="en-US" sz="2800" u="sng" dirty="0" smtClean="0">
                <a:latin typeface="Arial" charset="0"/>
              </a:rPr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dirty="0" smtClean="0">
              <a:latin typeface="Arial" charset="0"/>
              <a:cs typeface="Arial" charset="0"/>
            </a:endParaRPr>
          </a:p>
          <a:p>
            <a:pPr marL="639763">
              <a:buNone/>
            </a:pPr>
            <a:r>
              <a:rPr lang="en-US" sz="2800" dirty="0" smtClean="0">
                <a:latin typeface="Arial" charset="0"/>
                <a:cs typeface="Arial" charset="0"/>
              </a:rPr>
              <a:t>	“Be on guard for yourselves and for all the flock, among which the Holy Spirit has made you overseers, to shepherd the church of God </a:t>
            </a:r>
            <a:r>
              <a:rPr lang="en-US" sz="2800" dirty="0" smtClean="0">
                <a:solidFill>
                  <a:srgbClr val="C00000"/>
                </a:solidFill>
                <a:latin typeface="Arial" charset="0"/>
                <a:cs typeface="Arial" charset="0"/>
              </a:rPr>
              <a:t>which He purchased with His own blood</a:t>
            </a:r>
            <a:r>
              <a:rPr lang="en-US" sz="2800" dirty="0" smtClean="0">
                <a:latin typeface="Arial" charset="0"/>
                <a:cs typeface="Arial" charset="0"/>
              </a:rPr>
              <a:t>.”</a:t>
            </a:r>
          </a:p>
          <a:p>
            <a:pPr marL="639763">
              <a:buNone/>
            </a:pPr>
            <a:endParaRPr lang="en-US" sz="2800" dirty="0" smtClean="0">
              <a:latin typeface="Arial" charset="0"/>
              <a:cs typeface="Arial" charset="0"/>
            </a:endParaRP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279112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Guard the Flock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3313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An Athletic Metaphor of a Race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6106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5:7</a:t>
            </a:r>
            <a:r>
              <a:rPr lang="en-US" sz="2800" dirty="0" smtClean="0"/>
              <a:t> </a:t>
            </a:r>
            <a:r>
              <a:rPr lang="en-US" sz="2800" dirty="0"/>
              <a:t>(</a:t>
            </a:r>
            <a:r>
              <a:rPr lang="en-US" sz="2800" dirty="0" smtClean="0"/>
              <a:t>NIV)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You were running a good race. </a:t>
            </a:r>
            <a:r>
              <a:rPr lang="en-US" sz="2800" dirty="0" smtClean="0">
                <a:solidFill>
                  <a:srgbClr val="C00000"/>
                </a:solidFill>
              </a:rPr>
              <a:t>Who cut in on you </a:t>
            </a:r>
            <a:r>
              <a:rPr lang="en-US" sz="2800" dirty="0" smtClean="0"/>
              <a:t>and kept you from obeying the truth?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152400" y="3048000"/>
            <a:ext cx="891540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truth of the gospel had already been preached by Paul and believed, the false teachers came later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“cut” idea ties several points together: </a:t>
            </a:r>
            <a:r>
              <a:rPr lang="en-US" sz="2800" dirty="0" smtClean="0">
                <a:solidFill>
                  <a:srgbClr val="008000"/>
                </a:solidFill>
              </a:rPr>
              <a:t>cut in on, circumcised and emasculated</a:t>
            </a:r>
            <a:r>
              <a:rPr lang="en-US" sz="2800" dirty="0" smtClean="0"/>
              <a:t>.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“The truth” is the gospel and it calls for obedience</a:t>
            </a:r>
            <a:r>
              <a:rPr lang="en-US" sz="2800" dirty="0"/>
              <a:t> </a:t>
            </a:r>
            <a:r>
              <a:rPr lang="en-US" sz="2800" dirty="0" smtClean="0"/>
              <a:t>(Romans 1:5)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33130"/>
            <a:ext cx="8839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Works Righteousness is not from God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143000"/>
            <a:ext cx="8610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5:8</a:t>
            </a:r>
            <a:r>
              <a:rPr lang="en-US" sz="2800" dirty="0" smtClean="0"/>
              <a:t> (NIV)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>
                <a:solidFill>
                  <a:srgbClr val="C00000"/>
                </a:solidFill>
              </a:rPr>
              <a:t>That kind of persuasion </a:t>
            </a:r>
            <a:r>
              <a:rPr lang="en-US" sz="2800" dirty="0" smtClean="0"/>
              <a:t>does not come from the one who calls you.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2971800"/>
            <a:ext cx="8686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“That kind” (NASB = “this) is literally “</a:t>
            </a:r>
            <a:r>
              <a:rPr lang="en-US" sz="2800" dirty="0" smtClean="0">
                <a:solidFill>
                  <a:srgbClr val="008000"/>
                </a:solidFill>
              </a:rPr>
              <a:t>the persuasion</a:t>
            </a:r>
            <a:r>
              <a:rPr lang="en-US" sz="2800" dirty="0" smtClean="0"/>
              <a:t>”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They had come to faith because of the internal (effectual) call of God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“</a:t>
            </a:r>
            <a:r>
              <a:rPr lang="en-US" sz="2800" dirty="0" smtClean="0">
                <a:solidFill>
                  <a:srgbClr val="3333CC"/>
                </a:solidFill>
              </a:rPr>
              <a:t>Contrived persuasiveness</a:t>
            </a:r>
            <a:r>
              <a:rPr lang="en-US" sz="2800" dirty="0" smtClean="0"/>
              <a:t>” is another way to translate this. 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33130"/>
            <a:ext cx="8839200" cy="118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False Teaching infects the Whole Person and the Whole </a:t>
            </a:r>
            <a:r>
              <a:rPr lang="en-US" sz="3600" dirty="0" smtClean="0">
                <a:solidFill>
                  <a:srgbClr val="3333CC"/>
                </a:solidFill>
              </a:rPr>
              <a:t>Congregation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524000"/>
            <a:ext cx="86106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5:9</a:t>
            </a:r>
            <a:r>
              <a:rPr lang="en-US" sz="2800" dirty="0" smtClean="0"/>
              <a:t> (NIV)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“A little yeast works through the whole batch of dough.”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810000"/>
            <a:ext cx="8686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This is an aphorism or wise saying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Tolerating false teaching is NOT a Christian virtue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33130"/>
            <a:ext cx="8839200" cy="118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Paul does not Give Up on Them Because He Trusts in the Lord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371600"/>
            <a:ext cx="861060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5:10</a:t>
            </a:r>
            <a:r>
              <a:rPr lang="en-US" sz="2800" dirty="0" smtClean="0"/>
              <a:t> (NIV)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I am confident in the Lord that you will take no other view. The one who is throwing you into confusion </a:t>
            </a:r>
            <a:r>
              <a:rPr lang="en-US" sz="2800" dirty="0" smtClean="0">
                <a:solidFill>
                  <a:srgbClr val="C00000"/>
                </a:solidFill>
              </a:rPr>
              <a:t>will pay the penalty</a:t>
            </a:r>
            <a:r>
              <a:rPr lang="en-US" sz="2800" dirty="0" smtClean="0"/>
              <a:t>, whoever he may be.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733800"/>
            <a:ext cx="8686800" cy="2286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situation is very bad but Paul had seen them converted by grace through the gospel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God completes His work of salvation for His own and judgment on those who attack them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This is </a:t>
            </a:r>
            <a:r>
              <a:rPr lang="en-US" sz="2800" dirty="0" smtClean="0">
                <a:solidFill>
                  <a:srgbClr val="C00000"/>
                </a:solidFill>
              </a:rPr>
              <a:t>eschatological judgment</a:t>
            </a:r>
            <a:endParaRPr lang="en-US" sz="2800" dirty="0">
              <a:solidFill>
                <a:srgbClr val="C00000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33130"/>
            <a:ext cx="8839200" cy="118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The Cross Loses its Offense When Law-works are Added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295400"/>
            <a:ext cx="8610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5:11</a:t>
            </a:r>
            <a:r>
              <a:rPr lang="en-US" sz="2800" dirty="0" smtClean="0"/>
              <a:t> (NIV)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Brothers, if I am still preaching circumcision, why am I still being persecuted? In that case </a:t>
            </a:r>
            <a:r>
              <a:rPr lang="en-US" sz="2800" dirty="0" smtClean="0">
                <a:solidFill>
                  <a:srgbClr val="C00000"/>
                </a:solidFill>
              </a:rPr>
              <a:t>the offense of the cross </a:t>
            </a:r>
            <a:r>
              <a:rPr lang="en-US" sz="2800" dirty="0" smtClean="0"/>
              <a:t>has been abolished.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810000"/>
            <a:ext cx="8686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 preaching of the cross is antithetical to requiring circumcision and other law-works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A </a:t>
            </a:r>
            <a:r>
              <a:rPr lang="en-US" sz="2800" dirty="0" err="1" smtClean="0"/>
              <a:t>crossless</a:t>
            </a:r>
            <a:r>
              <a:rPr lang="en-US" sz="2800" dirty="0" smtClean="0"/>
              <a:t> Christianity might be popular, but has no power to save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152400" y="33130"/>
            <a:ext cx="8839200" cy="11860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3600" dirty="0" smtClean="0">
                <a:solidFill>
                  <a:srgbClr val="3333CC"/>
                </a:solidFill>
              </a:rPr>
              <a:t>Paul’s Imprecation</a:t>
            </a:r>
            <a:endParaRPr lang="en-US" sz="3600" dirty="0">
              <a:solidFill>
                <a:srgbClr val="3333CC"/>
              </a:solidFill>
            </a:endParaRPr>
          </a:p>
        </p:txBody>
      </p:sp>
      <p:sp>
        <p:nvSpPr>
          <p:cNvPr id="21506" name="Rectangle 3"/>
          <p:cNvSpPr txBox="1">
            <a:spLocks noChangeArrowheads="1"/>
          </p:cNvSpPr>
          <p:nvPr/>
        </p:nvSpPr>
        <p:spPr bwMode="auto">
          <a:xfrm>
            <a:off x="304800" y="1524000"/>
            <a:ext cx="8610600" cy="198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b="1" u="sng" dirty="0"/>
              <a:t>Galatians </a:t>
            </a:r>
            <a:r>
              <a:rPr lang="en-US" sz="2800" b="1" u="sng" dirty="0" smtClean="0"/>
              <a:t>5:12</a:t>
            </a:r>
            <a:r>
              <a:rPr lang="en-US" sz="2800" dirty="0" smtClean="0"/>
              <a:t> (NIV)</a:t>
            </a:r>
            <a:endParaRPr lang="en-US" sz="2800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1400" dirty="0"/>
              <a:t>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  <a:r>
              <a:rPr lang="en-US" sz="2800" dirty="0" smtClean="0"/>
              <a:t>As for those agitators, I wish they would go the whole way and emasculate themselves! </a:t>
            </a:r>
          </a:p>
          <a:p>
            <a:pPr marL="365125" indent="-255588">
              <a:buClr>
                <a:schemeClr val="accent1"/>
              </a:buClr>
              <a:buSzPct val="68000"/>
            </a:pPr>
            <a:endParaRPr lang="en-US" dirty="0"/>
          </a:p>
          <a:p>
            <a:pPr marL="365125" indent="-255588">
              <a:buClr>
                <a:schemeClr val="accent1"/>
              </a:buClr>
              <a:buSzPct val="68000"/>
            </a:pPr>
            <a:r>
              <a:rPr lang="en-US" sz="2800" dirty="0"/>
              <a:t>	</a:t>
            </a:r>
          </a:p>
        </p:txBody>
      </p:sp>
      <p:sp>
        <p:nvSpPr>
          <p:cNvPr id="21507" name="Rectangle 3"/>
          <p:cNvSpPr txBox="1">
            <a:spLocks noChangeArrowheads="1"/>
          </p:cNvSpPr>
          <p:nvPr/>
        </p:nvSpPr>
        <p:spPr bwMode="auto">
          <a:xfrm>
            <a:off x="228600" y="3657600"/>
            <a:ext cx="8686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Their doctrine was nothing more than paganism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Paul’s opinion of them was strident and harsh</a:t>
            </a:r>
          </a:p>
          <a:p>
            <a:pPr marL="365125" indent="-255588">
              <a:buClr>
                <a:schemeClr val="accent1"/>
              </a:buClr>
              <a:buSzPct val="68000"/>
              <a:buFont typeface="Wingdings" pitchFamily="2" charset="2"/>
              <a:buChar char="Ø"/>
            </a:pPr>
            <a:r>
              <a:rPr lang="en-US" sz="2800" dirty="0" smtClean="0"/>
              <a:t>Peter uttered an imprecation (Acts 8:20)</a:t>
            </a:r>
            <a:endParaRPr lang="en-US" sz="2800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524000"/>
            <a:ext cx="7924800" cy="3657600"/>
          </a:xfrm>
        </p:spPr>
        <p:txBody>
          <a:bodyPr/>
          <a:lstStyle/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Leaven comes in the form of works-righteousness in one form or another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We must avoid a </a:t>
            </a:r>
            <a:r>
              <a:rPr lang="en-US" sz="2800" dirty="0" err="1" smtClean="0">
                <a:latin typeface="Arial" charset="0"/>
                <a:cs typeface="Arial" charset="0"/>
              </a:rPr>
              <a:t>crossless</a:t>
            </a:r>
            <a:r>
              <a:rPr lang="en-US" sz="2800" dirty="0" smtClean="0">
                <a:latin typeface="Arial" charset="0"/>
                <a:cs typeface="Arial" charset="0"/>
              </a:rPr>
              <a:t> Christianity</a:t>
            </a:r>
          </a:p>
          <a:p>
            <a:pPr eaLnBrk="1" hangingPunct="1">
              <a:spcBef>
                <a:spcPts val="600"/>
              </a:spcBef>
              <a:spcAft>
                <a:spcPts val="1200"/>
              </a:spcAft>
              <a:buFont typeface="Wingdings" pitchFamily="2" charset="2"/>
              <a:buChar char="Ø"/>
            </a:pPr>
            <a:r>
              <a:rPr lang="en-US" sz="2800" dirty="0" smtClean="0">
                <a:latin typeface="Arial" charset="0"/>
                <a:cs typeface="Arial" charset="0"/>
              </a:rPr>
              <a:t>We must guard the flock from false teachers</a:t>
            </a:r>
          </a:p>
        </p:txBody>
      </p:sp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52400"/>
            <a:ext cx="8229600" cy="762001"/>
          </a:xfrm>
        </p:spPr>
        <p:txBody>
          <a:bodyPr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3600" b="0" dirty="0" smtClean="0">
                <a:solidFill>
                  <a:srgbClr val="3333CC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Implications and Applications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066800"/>
            <a:ext cx="8610600" cy="4648200"/>
          </a:xfrm>
        </p:spPr>
        <p:txBody>
          <a:bodyPr/>
          <a:lstStyle/>
          <a:p>
            <a:pPr marL="639763" eaLnBrk="1" hangingPunct="1">
              <a:buFont typeface="Wingdings 3" pitchFamily="18" charset="2"/>
              <a:buNone/>
            </a:pPr>
            <a:r>
              <a:rPr lang="en-US" sz="2800" b="1" u="sng" dirty="0" smtClean="0">
                <a:latin typeface="Arial" charset="0"/>
                <a:cs typeface="Arial" charset="0"/>
              </a:rPr>
              <a:t>Romans 11:6</a:t>
            </a:r>
            <a:r>
              <a:rPr lang="en-US" sz="2800" dirty="0" smtClean="0">
                <a:latin typeface="Arial" charset="0"/>
                <a:cs typeface="Arial" charset="0"/>
              </a:rPr>
              <a:t> (HCSB)</a:t>
            </a:r>
            <a:r>
              <a:rPr lang="en-US" sz="2800" u="sng" dirty="0" smtClean="0">
                <a:latin typeface="Arial" charset="0"/>
              </a:rPr>
              <a:t> </a:t>
            </a:r>
          </a:p>
          <a:p>
            <a:pPr marL="639763" eaLnBrk="1" hangingPunct="1">
              <a:buFont typeface="Wingdings 3" pitchFamily="18" charset="2"/>
              <a:buNone/>
            </a:pPr>
            <a:endParaRPr lang="en-US" sz="1200" dirty="0" smtClean="0">
              <a:latin typeface="Arial" charset="0"/>
              <a:cs typeface="Arial" charset="0"/>
            </a:endParaRPr>
          </a:p>
          <a:p>
            <a:pPr>
              <a:buNone/>
            </a:pPr>
            <a:r>
              <a:rPr lang="en-US" sz="2800" baseline="30000" dirty="0" smtClean="0"/>
              <a:t>	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Now if by grace,  then it is not by works; otherwise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grace ceases to be grace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>
              <a:buNone/>
            </a:pPr>
            <a:endParaRPr lang="en-US" sz="10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US" sz="2800" b="1" u="sng" dirty="0" smtClean="0">
                <a:latin typeface="Arial" pitchFamily="34" charset="0"/>
                <a:cs typeface="Arial" pitchFamily="34" charset="0"/>
              </a:rPr>
              <a:t>Romans 4:4, 5 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(NASB) </a:t>
            </a:r>
          </a:p>
          <a:p>
            <a:pPr>
              <a:buNone/>
            </a:pPr>
            <a:r>
              <a:rPr lang="en-US" sz="2800" dirty="0" smtClean="0">
                <a:latin typeface="Arial" pitchFamily="34" charset="0"/>
                <a:cs typeface="Arial" pitchFamily="34" charset="0"/>
              </a:rPr>
              <a:t>	Now to </a:t>
            </a:r>
            <a:r>
              <a:rPr lang="en-US" sz="28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the one who works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, his wage is not credited as a favor, but as what is due. But to the </a:t>
            </a:r>
            <a:r>
              <a:rPr lang="en-US" sz="2800" dirty="0" smtClean="0">
                <a:solidFill>
                  <a:srgbClr val="008000"/>
                </a:solidFill>
                <a:latin typeface="Arial" pitchFamily="34" charset="0"/>
                <a:cs typeface="Arial" pitchFamily="34" charset="0"/>
              </a:rPr>
              <a:t>one who does not work, but believes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in Him who justifies the ungodly, his faith is credited as righteousness,</a:t>
            </a:r>
          </a:p>
          <a:p>
            <a:pPr>
              <a:buNone/>
            </a:pPr>
            <a:endParaRPr lang="en-US" sz="2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7650" name="Rectangle 4"/>
          <p:cNvSpPr>
            <a:spLocks noChangeArrowheads="1"/>
          </p:cNvSpPr>
          <p:nvPr/>
        </p:nvSpPr>
        <p:spPr bwMode="auto">
          <a:xfrm>
            <a:off x="304800" y="0"/>
            <a:ext cx="8610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en-US" sz="3400">
              <a:solidFill>
                <a:srgbClr val="3333CC"/>
              </a:solidFill>
            </a:endParaRPr>
          </a:p>
        </p:txBody>
      </p:sp>
      <p:sp>
        <p:nvSpPr>
          <p:cNvPr id="27651" name="Rectangle 6"/>
          <p:cNvSpPr>
            <a:spLocks noChangeArrowheads="1"/>
          </p:cNvSpPr>
          <p:nvPr/>
        </p:nvSpPr>
        <p:spPr bwMode="auto">
          <a:xfrm>
            <a:off x="114300" y="279112"/>
            <a:ext cx="8915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buClr>
                <a:schemeClr val="accent1"/>
              </a:buClr>
              <a:buSzPct val="68000"/>
              <a:buFont typeface="Wingdings" pitchFamily="2" charset="2"/>
              <a:buNone/>
            </a:pPr>
            <a:r>
              <a:rPr lang="en-US" sz="3200" dirty="0" smtClean="0">
                <a:solidFill>
                  <a:srgbClr val="3333CC"/>
                </a:solidFill>
              </a:rPr>
              <a:t>The Leaven of Works Righteousness</a:t>
            </a:r>
            <a:endParaRPr lang="en-US" sz="3200" dirty="0">
              <a:solidFill>
                <a:srgbClr val="3333CC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27B9A6-7B5F-4A1C-AF38-AC2A3BCF40EB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2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3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ppt/theme/themeOverride4.xml><?xml version="1.0" encoding="utf-8"?>
<a:themeOverride xmlns:a="http://schemas.openxmlformats.org/drawingml/2006/main">
  <a:clrScheme name="Concourse">
    <a:dk1>
      <a:sysClr val="windowText" lastClr="000000"/>
    </a:dk1>
    <a:lt1>
      <a:sysClr val="window" lastClr="FFFFFF"/>
    </a:lt1>
    <a:dk2>
      <a:srgbClr val="464646"/>
    </a:dk2>
    <a:lt2>
      <a:srgbClr val="DEF5FA"/>
    </a:lt2>
    <a:accent1>
      <a:srgbClr val="2DA2BF"/>
    </a:accent1>
    <a:accent2>
      <a:srgbClr val="DA1F28"/>
    </a:accent2>
    <a:accent3>
      <a:srgbClr val="EB641B"/>
    </a:accent3>
    <a:accent4>
      <a:srgbClr val="39639D"/>
    </a:accent4>
    <a:accent5>
      <a:srgbClr val="474B78"/>
    </a:accent5>
    <a:accent6>
      <a:srgbClr val="7D3C4A"/>
    </a:accent6>
    <a:hlink>
      <a:srgbClr val="FF8119"/>
    </a:hlink>
    <a:folHlink>
      <a:srgbClr val="44B9E8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24305</TotalTime>
  <Words>522</Words>
  <Application>Microsoft Office PowerPoint</Application>
  <PresentationFormat>On-screen Show (4:3)</PresentationFormat>
  <Paragraphs>98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Lucida Sans Unicode</vt:lpstr>
      <vt:lpstr>Verdana</vt:lpstr>
      <vt:lpstr>Wingdings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Implications and Applications</vt:lpstr>
      <vt:lpstr>PowerPoint Presentation</vt:lpstr>
      <vt:lpstr>PowerPoint Presentation</vt:lpstr>
      <vt:lpstr>PowerPoint Presentation</vt:lpstr>
    </vt:vector>
  </TitlesOfParts>
  <Company> 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Resurrection</dc:title>
  <dc:creator>jentoft</dc:creator>
  <cp:lastModifiedBy>Christy</cp:lastModifiedBy>
  <cp:revision>1854</cp:revision>
  <cp:lastPrinted>2014-02-06T23:20:57Z</cp:lastPrinted>
  <dcterms:created xsi:type="dcterms:W3CDTF">2004-04-07T22:52:17Z</dcterms:created>
  <dcterms:modified xsi:type="dcterms:W3CDTF">2014-02-06T23:22:05Z</dcterms:modified>
</cp:coreProperties>
</file>