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748" autoAdjust="0"/>
  </p:normalViewPr>
  <p:slideViewPr>
    <p:cSldViewPr>
      <p:cViewPr varScale="1">
        <p:scale>
          <a:sx n="59" d="100"/>
          <a:sy n="59" d="100"/>
        </p:scale>
        <p:origin x="1632" y="78"/>
      </p:cViewPr>
      <p:guideLst>
        <p:guide orient="horz" pos="48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4" d="100"/>
          <a:sy n="54" d="100"/>
        </p:scale>
        <p:origin x="282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1"/>
          <p:cNvSpPr>
            <a:spLocks noGrp="1"/>
          </p:cNvSpPr>
          <p:nvPr>
            <p:ph type="hdr" sz="quarter"/>
          </p:nvPr>
        </p:nvSpPr>
        <p:spPr>
          <a:xfrm>
            <a:off x="533400" y="307024"/>
            <a:ext cx="3529020" cy="485240"/>
          </a:xfrm>
          <a:prstGeom prst="rect">
            <a:avLst/>
          </a:prstGeom>
        </p:spPr>
        <p:txBody>
          <a:bodyPr vert="horz" lIns="97454" tIns="48728" rIns="97454" bIns="48728" rtlCol="0"/>
          <a:lstStyle>
            <a:lvl1pPr algn="l">
              <a:defRPr sz="1300"/>
            </a:lvl1pPr>
          </a:lstStyle>
          <a:p>
            <a:r>
              <a:rPr lang="en-US" sz="1400" dirty="0">
                <a:cs typeface="Arial" panose="020B0604020202020204" pitchFamily="34" charset="0"/>
              </a:rPr>
              <a:t>Mark 11: </a:t>
            </a:r>
            <a:r>
              <a:rPr lang="en-US" sz="1400" dirty="0" smtClean="0">
                <a:cs typeface="Arial" panose="020B0604020202020204" pitchFamily="34" charset="0"/>
              </a:rPr>
              <a:t>21-25</a:t>
            </a:r>
            <a:endParaRPr lang="en-US" sz="1400" dirty="0" smtClean="0">
              <a:cs typeface="Arial" panose="020B0604020202020204" pitchFamily="34" charset="0"/>
            </a:endParaRPr>
          </a:p>
          <a:p>
            <a:r>
              <a:rPr lang="en-US" sz="1400" dirty="0">
                <a:cs typeface="Arial" panose="020B0604020202020204" pitchFamily="34" charset="0"/>
              </a:rPr>
              <a:t>What Is the Object of Your </a:t>
            </a:r>
            <a:r>
              <a:rPr lang="en-US" sz="1400" dirty="0" smtClean="0">
                <a:cs typeface="Arial" panose="020B0604020202020204" pitchFamily="34" charset="0"/>
              </a:rPr>
              <a:t>Faith?</a:t>
            </a:r>
            <a:endParaRPr lang="en-US" sz="1400" dirty="0">
              <a:cs typeface="Arial" panose="020B0604020202020204" pitchFamily="34" charset="0"/>
            </a:endParaRPr>
          </a:p>
        </p:txBody>
      </p:sp>
      <p:sp>
        <p:nvSpPr>
          <p:cNvPr id="7" name="Date Placeholder 2"/>
          <p:cNvSpPr>
            <a:spLocks noGrp="1"/>
          </p:cNvSpPr>
          <p:nvPr>
            <p:ph type="dt" sz="quarter" idx="1"/>
          </p:nvPr>
        </p:nvSpPr>
        <p:spPr>
          <a:xfrm>
            <a:off x="3154574" y="307024"/>
            <a:ext cx="3200739" cy="485240"/>
          </a:xfrm>
          <a:prstGeom prst="rect">
            <a:avLst/>
          </a:prstGeom>
        </p:spPr>
        <p:txBody>
          <a:bodyPr vert="horz" lIns="97454" tIns="48728" rIns="97454" bIns="48728" rtlCol="0"/>
          <a:lstStyle>
            <a:lvl1pPr algn="r">
              <a:defRPr sz="1300"/>
            </a:lvl1pPr>
          </a:lstStyle>
          <a:p>
            <a:r>
              <a:rPr lang="en-US" sz="1400" dirty="0" smtClean="0"/>
              <a:t>03/23/2014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by Eric Douma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154574" y="8366363"/>
            <a:ext cx="3231515" cy="485239"/>
          </a:xfrm>
          <a:prstGeom prst="rect">
            <a:avLst/>
          </a:prstGeom>
        </p:spPr>
        <p:txBody>
          <a:bodyPr vert="horz" lIns="97454" tIns="48728" rIns="97454" bIns="48728" rtlCol="0" anchor="b"/>
          <a:lstStyle>
            <a:lvl1pPr algn="r">
              <a:defRPr sz="1300"/>
            </a:lvl1pPr>
          </a:lstStyle>
          <a:p>
            <a:pPr algn="l">
              <a:tabLst>
                <a:tab pos="3209925" algn="r"/>
              </a:tabLst>
            </a:pPr>
            <a:r>
              <a:rPr lang="en-US" sz="1400" dirty="0" smtClean="0"/>
              <a:t>www.gospelofgracefellowship.org	</a:t>
            </a:r>
            <a:fld id="{0BBBAE45-9901-4674-9676-D21FB25714E7}" type="slidenum">
              <a:rPr lang="en-US" sz="1400" smtClean="0"/>
              <a:pPr algn="l">
                <a:tabLst>
                  <a:tab pos="3209925" algn="r"/>
                </a:tabLst>
              </a:pPr>
              <a:t>‹#›</a:t>
            </a:fld>
            <a:endParaRPr lang="en-US" sz="1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36" y="8327796"/>
            <a:ext cx="2449094" cy="729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5412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27B81C-DA2E-47C9-8752-4ED6EE3AF7D7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B352FC-1D43-4C2A-AB75-05B205446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311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B352FC-1D43-4C2A-AB75-05B20544670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2937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B352FC-1D43-4C2A-AB75-05B20544670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7773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B352FC-1D43-4C2A-AB75-05B20544670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0764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B352FC-1D43-4C2A-AB75-05B20544670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9911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B352FC-1D43-4C2A-AB75-05B20544670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512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B352FC-1D43-4C2A-AB75-05B20544670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510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B352FC-1D43-4C2A-AB75-05B20544670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1611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B352FC-1D43-4C2A-AB75-05B20544670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4956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B352FC-1D43-4C2A-AB75-05B20544670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107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6F8CF90-3045-4215-85D1-B6DE7AB592DE}" type="datetime1">
              <a:rPr lang="en-US" smtClean="0"/>
              <a:t>3/20/2014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B15AA77-8D23-4AEC-B2CB-011D72318D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626837-23FF-4A63-B35A-376CEA0CC127}" type="datetime1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5AA77-8D23-4AEC-B2CB-011D72318D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B4DBFE-D862-49BA-A9B0-E3A58FA9189D}" type="datetime1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5AA77-8D23-4AEC-B2CB-011D72318D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6BB578-359F-4936-85C6-18E0847CDFBA}" type="datetime1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407944"/>
            <a:ext cx="554832" cy="365125"/>
          </a:xfrm>
        </p:spPr>
        <p:txBody>
          <a:bodyPr/>
          <a:lstStyle>
            <a:lvl1pPr>
              <a:defRPr sz="2000"/>
            </a:lvl1pPr>
            <a:extLst/>
          </a:lstStyle>
          <a:p>
            <a:fld id="{7B15AA77-8D23-4AEC-B2CB-011D72318D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0957E4-683F-4A23-9E91-9FB5443B17F2}" type="datetime1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5AA77-8D23-4AEC-B2CB-011D72318D2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7AA70D-B47D-4BBD-8AEC-03AE809306E6}" type="datetime1">
              <a:rPr lang="en-US" smtClean="0"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5AA77-8D23-4AEC-B2CB-011D72318D2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998B2C-51D1-4812-AC0C-8D25A1D37769}" type="datetime1">
              <a:rPr lang="en-US" smtClean="0"/>
              <a:t>3/20/2014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5AA77-8D23-4AEC-B2CB-011D72318D2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7A9661-549A-4521-82EF-31B2CA3DD0CC}" type="datetime1">
              <a:rPr lang="en-US" smtClean="0"/>
              <a:t>3/20/2014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5AA77-8D23-4AEC-B2CB-011D72318D2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3B3874-0BE5-40F3-8EEF-0E047BCF6ECC}" type="datetime1">
              <a:rPr lang="en-US" smtClean="0"/>
              <a:t>3/20/2014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5AA77-8D23-4AEC-B2CB-011D72318D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4B3BEFC-78B6-4EDD-AAA8-B4AFD09378E1}" type="datetime1">
              <a:rPr lang="en-US" smtClean="0"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5AA77-8D23-4AEC-B2CB-011D72318D2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47E83B8-E9DA-4A93-B672-A68DA337EE8F}" type="datetime1">
              <a:rPr lang="en-US" smtClean="0"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B15AA77-8D23-4AEC-B2CB-011D72318D2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B29261-7B03-4B72-A766-7B85D2543E34}" type="datetime1">
              <a:rPr lang="en-US" smtClean="0"/>
              <a:t>3/20/2014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B15AA77-8D23-4AEC-B2CB-011D72318D2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57450" y="740229"/>
            <a:ext cx="4229100" cy="830997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Mark 11:21-25</a:t>
            </a:r>
            <a:endParaRPr lang="en-US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6350" y="1905000"/>
            <a:ext cx="6591300" cy="584775"/>
          </a:xfrm>
        </p:spPr>
        <p:txBody>
          <a:bodyPr>
            <a:spAutoFit/>
          </a:bodyPr>
          <a:lstStyle/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Is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Object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Your Faith?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0" y="4038600"/>
            <a:ext cx="3387811" cy="1199704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2000" dirty="0" smtClean="0"/>
              <a:t>Presented by Eric Douma</a:t>
            </a:r>
          </a:p>
          <a:p>
            <a:r>
              <a:rPr lang="en-US" sz="2000" dirty="0" smtClean="0"/>
              <a:t>March 23, 2014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7284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5016691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Matthew 6:7-13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“And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when you are praying, do not use meaningless repetition as the Gentiles do, for they suppose that they will be heard for their many words.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So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do not be like them; for your Father knows what you need before you ask Him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Pray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then, in this way: ‘Our Father who is in heaven, Hallowed be Your name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‘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kingdom come. Your will be done, On earth as it is in heaven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‘Give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us this day our daily bread.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‘And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forgive us our debts, as we also have forgiven our debtors.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‘And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do not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lead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us into temptation, but deliver us from evil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.’”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52400"/>
            <a:ext cx="8915400" cy="9144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God 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Sovereignly Acts Through Prayer </a:t>
            </a:r>
            <a:endParaRPr lang="en-US" sz="3200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889171" y="3581400"/>
            <a:ext cx="2645229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81000" y="4027714"/>
            <a:ext cx="9144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4419601" y="5257800"/>
            <a:ext cx="1469570" cy="53340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AA77-8D23-4AEC-B2CB-011D72318D2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892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15954"/>
            <a:ext cx="8839200" cy="4940491"/>
          </a:xfrm>
        </p:spPr>
        <p:txBody>
          <a:bodyPr/>
          <a:lstStyle/>
          <a:p>
            <a:pPr marL="109728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A. Fig Tree: Found with no fruit                 (11:12-14)</a:t>
            </a:r>
          </a:p>
          <a:p>
            <a:pPr marL="109728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Temple: Israel has no fruit           (11:15-19)</a:t>
            </a:r>
          </a:p>
          <a:p>
            <a:pPr marL="109728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A. Fig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Tree: Found withered from root up  (11:20-21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09728" indent="0">
              <a:buNone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11:21-22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Being reminded, Peter said to Him, “Rabbi, look, the fig tree which You cursed has withered.”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Jesus answered saying to them, “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faith in God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" y="228600"/>
            <a:ext cx="8991600" cy="792162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Interpretive Key: God’s Promises Aren’t Dead</a:t>
            </a:r>
            <a:endParaRPr lang="en-US" sz="32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05000" y="4267200"/>
            <a:ext cx="3461657" cy="457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AA77-8D23-4AEC-B2CB-011D72318D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240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079309"/>
            <a:ext cx="8991600" cy="50166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11:23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“Truly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 say to you, whoever says to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mountain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‘Be taken up and cast into the sea,’ and does not doubt in his heart, but believes that what he says is going to happen, it will be granted him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Zechariah 4:6-7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Then he said to me, “This is the word of the LORD to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Zerubbabel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saying, ‘Not by might nor by power, but by My Spirit,’ says the LORD of hosts.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What are you,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great mountain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? Before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Zerubbabel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you will become a plain; and he will bring forth the top stone with shouts of “Grace, grace to it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!’”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God’s Eschatological Plans Will Succeed</a:t>
            </a:r>
            <a:endParaRPr lang="en-US" sz="32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AA77-8D23-4AEC-B2CB-011D72318D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94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003109"/>
            <a:ext cx="8839200" cy="5245291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“mountain” represents obstacles to God’s promises: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Isaiah 40:4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“Let every valley be lifted up,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 mountain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and hill be made low;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let the rough ground become a plain,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rugged terrain a broad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valley… </a:t>
            </a: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1 Corinthians 13:2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If I have the gift of prophecy, and know all mysteries and all knowledge; and if I have all faith, so as to remove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mountains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but do not have love, I am nothing.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28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28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241109"/>
            <a:ext cx="8763000" cy="7620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Understanding the </a:t>
            </a:r>
            <a:r>
              <a:rPr lang="en-US" sz="32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“Mountain” Metaphor</a:t>
            </a:r>
            <a:endParaRPr lang="en-US" sz="32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81400" y="2362200"/>
            <a:ext cx="1752600" cy="457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514600" y="5029200"/>
            <a:ext cx="1295400" cy="457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AA77-8D23-4AEC-B2CB-011D72318D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103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49404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11:25-26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Therefore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 say to you, all things for which you pray and ask, believe that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have received them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and they will be granted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you. Whenever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you stand praying, forgive, if you have anything against anyone, so that your Father who is in heaven will also forgive you your transgressions.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/>
              <a:t>“When </a:t>
            </a:r>
            <a:r>
              <a:rPr lang="en-US" sz="2800" dirty="0"/>
              <a:t>prayer is the source of faith’s power and the means of its strength, God’s sovereignty is its only </a:t>
            </a:r>
            <a:r>
              <a:rPr lang="en-US" sz="2800" dirty="0" smtClean="0"/>
              <a:t>restriction.”</a:t>
            </a:r>
          </a:p>
          <a:p>
            <a:pPr marL="393192" lvl="1" indent="0">
              <a:buNone/>
            </a:pPr>
            <a:r>
              <a:rPr lang="en-US" dirty="0" smtClean="0"/>
              <a:t>Lane</a:t>
            </a:r>
            <a:r>
              <a:rPr lang="en-US" dirty="0"/>
              <a:t>, W. L. </a:t>
            </a:r>
            <a:r>
              <a:rPr lang="en-US" i="1" dirty="0" smtClean="0"/>
              <a:t>The </a:t>
            </a:r>
            <a:r>
              <a:rPr lang="en-US" i="1" dirty="0"/>
              <a:t>Gospel of Mark </a:t>
            </a:r>
            <a:r>
              <a:rPr lang="en-US" dirty="0"/>
              <a:t>(p. </a:t>
            </a:r>
            <a:r>
              <a:rPr lang="en-US" dirty="0" smtClean="0"/>
              <a:t>410)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304800"/>
            <a:ext cx="8839200" cy="6858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Jesus Teaches Them About </a:t>
            </a:r>
            <a:r>
              <a:rPr lang="en-US" sz="28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8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Power </a:t>
            </a:r>
            <a:r>
              <a:rPr lang="en-US" sz="28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8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Prayer</a:t>
            </a:r>
            <a:endParaRPr lang="en-US" sz="28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AA77-8D23-4AEC-B2CB-011D72318D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715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1690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1. We must understand that the Word of Faith teachers have both a false object for their faith and a set of false promises that they attribute to God.</a:t>
            </a:r>
          </a:p>
          <a:p>
            <a:pPr marL="109728" indent="0">
              <a:buNone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2. We must understand that God and His actual promises are the only valid objects for saving faith.</a:t>
            </a: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3. We must understand that God uses the prayers of His people to carry out His redemptive plan.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14767"/>
            <a:ext cx="8229600" cy="7921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Applications</a:t>
            </a:r>
            <a:endParaRPr lang="en-US" sz="3200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AA77-8D23-4AEC-B2CB-011D72318D2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073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838200"/>
            <a:ext cx="8991600" cy="5638800"/>
          </a:xfrm>
        </p:spPr>
        <p:txBody>
          <a:bodyPr>
            <a:noAutofit/>
          </a:bodyPr>
          <a:lstStyle/>
          <a:p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Falsely claims humans are God incarnate just as Christ is: </a:t>
            </a:r>
          </a:p>
          <a:p>
            <a:pPr marL="109728" indent="0">
              <a:buNone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“When I read in the Bible where He says, ‘I am,’ I just smile and say, ‘Yes, </a:t>
            </a:r>
            <a:r>
              <a:rPr lang="en-US" sz="2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am too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’” (Copeland).</a:t>
            </a:r>
          </a:p>
          <a:p>
            <a:pPr marL="109728" indent="0"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Has a false object of faith: Faith as a force.</a:t>
            </a:r>
          </a:p>
          <a:p>
            <a:pPr marL="109728" indent="0">
              <a:buNone/>
            </a:pPr>
            <a:r>
              <a:rPr lang="en-US" sz="2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11:22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And Jesus answered saying to them, “</a:t>
            </a:r>
            <a:r>
              <a:rPr lang="en-US" sz="2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the 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faith </a:t>
            </a:r>
            <a:r>
              <a:rPr lang="en-US" sz="2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God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” (W.O.F. false translation).</a:t>
            </a:r>
          </a:p>
          <a:p>
            <a:endParaRPr lang="en-U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Has false promises: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“I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tell people all the time, ‘If you are not satisfied with what you have in life, then 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what you are saying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. You have created what you have in your life with your own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words” (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Hagin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28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91884"/>
            <a:ext cx="822960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 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Word 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 Faith Heresy</a:t>
            </a:r>
            <a:endParaRPr lang="en-US" sz="3200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AA77-8D23-4AEC-B2CB-011D72318D2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166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990600"/>
            <a:ext cx="8991600" cy="5410200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Mark 11:21-22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Being reminded, Peter said to Him, “Rabbi, look, the fig tree which You cursed has withered.” And Jesus answered saying to them, “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faith in God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09728" indent="0">
              <a:buNone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09728" indent="0">
              <a:buNone/>
            </a:pP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John 4:21-23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Jesus said to her, “Woman, believe Me,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hour is coming when neither in this mountain nor in Jerusalem will you worship the Father.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You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worship what you do not know; we worship what we know, for salvation is from the Jews.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But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 hour is coming, and now is, when the true worshipers will worship the Father in spirit and truth; for such people the Father seeks to be His worshipers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.”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321129"/>
            <a:ext cx="8763000" cy="685800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Valid Object of Faith: God 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32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His Promises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AA77-8D23-4AEC-B2CB-011D72318D2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526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0166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John </a:t>
            </a: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14:1-2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“Do not let your heart be troubled;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believe in God, believe also in Me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My Father’s house are many dwelling places; if it were not so, I would have told you; for I go to prepare a place for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you.”</a:t>
            </a: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2 Corinthians 1:20 ESV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the promises of God find their Yes in him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That is why it is through him that we utter our Amen to God for his glory.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198438"/>
            <a:ext cx="8839200" cy="868362"/>
          </a:xfrm>
        </p:spPr>
        <p:txBody>
          <a:bodyPr>
            <a:noAutofit/>
          </a:bodyPr>
          <a:lstStyle/>
          <a:p>
            <a:pPr algn="ctr"/>
            <a:r>
              <a:rPr lang="en-US" sz="29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Valid Object of Faith: God </a:t>
            </a:r>
            <a:r>
              <a:rPr lang="en-US" sz="29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9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His Promises</a:t>
            </a:r>
            <a:endParaRPr lang="en-US" sz="2900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886200" y="2133600"/>
            <a:ext cx="2590800" cy="45720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AA77-8D23-4AEC-B2CB-011D72318D2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680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647</TotalTime>
  <Words>1015</Words>
  <Application>Microsoft Office PowerPoint</Application>
  <PresentationFormat>On-screen Show (4:3)</PresentationFormat>
  <Paragraphs>66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Mark 11:21-25</vt:lpstr>
      <vt:lpstr>Interpretive Key: God’s Promises Aren’t Dead</vt:lpstr>
      <vt:lpstr>God’s Eschatological Plans Will Succeed</vt:lpstr>
      <vt:lpstr>Understanding the “Mountain” Metaphor</vt:lpstr>
      <vt:lpstr>Jesus Teaches Them About the Power of Prayer</vt:lpstr>
      <vt:lpstr>Applications</vt:lpstr>
      <vt:lpstr>1.  Word of Faith Heresy</vt:lpstr>
      <vt:lpstr>2. Valid Object of Faith: God and His Promises</vt:lpstr>
      <vt:lpstr>2. Valid Object of Faith: God and His Promises</vt:lpstr>
      <vt:lpstr>3. God Sovereignly Acts Through Prayer 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 11:21-25</dc:title>
  <dc:creator>Eric</dc:creator>
  <cp:lastModifiedBy>Christy</cp:lastModifiedBy>
  <cp:revision>75</cp:revision>
  <dcterms:created xsi:type="dcterms:W3CDTF">2014-03-17T20:34:47Z</dcterms:created>
  <dcterms:modified xsi:type="dcterms:W3CDTF">2014-03-20T16:34:17Z</dcterms:modified>
</cp:coreProperties>
</file>