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48" autoAdjust="0"/>
  </p:normalViewPr>
  <p:slideViewPr>
    <p:cSldViewPr>
      <p:cViewPr varScale="1">
        <p:scale>
          <a:sx n="59" d="100"/>
          <a:sy n="59" d="100"/>
        </p:scale>
        <p:origin x="1632" y="78"/>
      </p:cViewPr>
      <p:guideLst>
        <p:guide orient="horz" pos="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1" d="100"/>
          <a:sy n="51" d="100"/>
        </p:scale>
        <p:origin x="28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68960" y="322375"/>
            <a:ext cx="3764288" cy="509502"/>
          </a:xfrm>
          <a:prstGeom prst="rect">
            <a:avLst/>
          </a:prstGeom>
        </p:spPr>
        <p:txBody>
          <a:bodyPr vert="horz" lIns="103019" tIns="51510" rIns="103019" bIns="51510" rtlCol="0"/>
          <a:lstStyle>
            <a:lvl1pPr algn="l">
              <a:defRPr sz="1400"/>
            </a:lvl1pPr>
          </a:lstStyle>
          <a:p>
            <a:r>
              <a:rPr lang="en-US" sz="1500" b="1" dirty="0">
                <a:cs typeface="Arial" panose="020B0604020202020204" pitchFamily="34" charset="0"/>
              </a:rPr>
              <a:t>Christ’s Resurrection</a:t>
            </a:r>
          </a:p>
          <a:p>
            <a:r>
              <a:rPr lang="en-US" sz="1500" b="1" dirty="0">
                <a:cs typeface="Arial" panose="020B0604020202020204" pitchFamily="34" charset="0"/>
              </a:rPr>
              <a:t>The Basis of </a:t>
            </a:r>
            <a:r>
              <a:rPr lang="en-US" sz="1500" b="1" dirty="0" smtClean="0">
                <a:cs typeface="Arial" panose="020B0604020202020204" pitchFamily="34" charset="0"/>
              </a:rPr>
              <a:t>Our </a:t>
            </a:r>
            <a:r>
              <a:rPr lang="en-US" sz="1500" b="1" dirty="0">
                <a:cs typeface="Arial" panose="020B0604020202020204" pitchFamily="34" charset="0"/>
              </a:rPr>
              <a:t>Assured Hope</a:t>
            </a:r>
            <a:endParaRPr lang="en-US" sz="1500" dirty="0">
              <a:cs typeface="Arial" panose="020B0604020202020204" pitchFamily="34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364879" y="322375"/>
            <a:ext cx="3414122" cy="509502"/>
          </a:xfrm>
          <a:prstGeom prst="rect">
            <a:avLst/>
          </a:prstGeom>
        </p:spPr>
        <p:txBody>
          <a:bodyPr vert="horz" lIns="103019" tIns="51510" rIns="103019" bIns="51510" rtlCol="0"/>
          <a:lstStyle>
            <a:lvl1pPr algn="r">
              <a:defRPr sz="1400"/>
            </a:lvl1pPr>
          </a:lstStyle>
          <a:p>
            <a:r>
              <a:rPr lang="en-US" sz="1500" dirty="0"/>
              <a:t>04/20/2014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by Eric Douma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364880" y="8784682"/>
            <a:ext cx="3446949" cy="509501"/>
          </a:xfrm>
          <a:prstGeom prst="rect">
            <a:avLst/>
          </a:prstGeom>
        </p:spPr>
        <p:txBody>
          <a:bodyPr vert="horz" lIns="103019" tIns="51510" rIns="103019" bIns="51510" rtlCol="0" anchor="b"/>
          <a:lstStyle>
            <a:lvl1pPr algn="r">
              <a:defRPr sz="1400"/>
            </a:lvl1pPr>
          </a:lstStyle>
          <a:p>
            <a:pPr algn="l">
              <a:tabLst>
                <a:tab pos="3393212" algn="r"/>
              </a:tabLst>
            </a:pPr>
            <a:r>
              <a:rPr lang="en-US" sz="1500" dirty="0"/>
              <a:t>www.gospelofgracefellowship.org	</a:t>
            </a:r>
            <a:fld id="{0BBBAE45-9901-4674-9676-D21FB25714E7}" type="slidenum">
              <a:rPr lang="en-US" sz="1500"/>
              <a:pPr algn="l">
                <a:tabLst>
                  <a:tab pos="3393212" algn="r"/>
                </a:tabLst>
              </a:pPr>
              <a:t>‹#›</a:t>
            </a:fld>
            <a:endParaRPr lang="en-US" sz="15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78" y="8744186"/>
            <a:ext cx="2612367" cy="76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97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462D5EC-CDC5-45DD-AA0A-920C97AAA55E}" type="datetimeFigureOut">
              <a:rPr lang="en-US" smtClean="0"/>
              <a:t>4/18/2014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183C486-EA0F-4FA2-BCF4-6CEF25D3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51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28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02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48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79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2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0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67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01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46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8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01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63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3C486-EA0F-4FA2-BCF4-6CEF25D3DA8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1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81003E-8097-430C-8DAB-C6F039A59F3C}" type="datetime1">
              <a:rPr lang="en-US" smtClean="0"/>
              <a:t>4/18/2014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890A8D-6093-44E2-B1F3-A64B1C1C0D0C}" type="datetime1">
              <a:rPr lang="en-US" smtClean="0"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5E0D5-A627-4241-B866-28D31DD8DE19}" type="datetime1">
              <a:rPr lang="en-US" smtClean="0"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077421-74DD-4DCB-AFD5-48C4AF8ACD9F}" type="datetime1">
              <a:rPr lang="en-US" smtClean="0"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40475"/>
            <a:ext cx="670560" cy="365125"/>
          </a:xfrm>
        </p:spPr>
        <p:txBody>
          <a:bodyPr/>
          <a:lstStyle>
            <a:lvl1pPr>
              <a:defRPr sz="1800"/>
            </a:lvl1pPr>
            <a:extLst/>
          </a:lstStyle>
          <a:p>
            <a:fld id="{D667D021-58E1-41C8-8770-0B8DBA1CE1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49B8F-7CD3-4FFA-8E03-95786D1A073C}" type="datetime1">
              <a:rPr lang="en-US" smtClean="0"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32DA1-5DC6-4833-A2A3-FA88A5F1574D}" type="datetime1">
              <a:rPr lang="en-US" smtClean="0"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3B40E-91A8-432B-957A-D170D1B2BC58}" type="datetime1">
              <a:rPr lang="en-US" smtClean="0"/>
              <a:t>4/18/2014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64F2-59A2-43C8-8627-1151F451C0CE}" type="datetime1">
              <a:rPr lang="en-US" smtClean="0"/>
              <a:t>4/18/2014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B1FD9-97FD-4C55-ADE9-5072F1EF4481}" type="datetime1">
              <a:rPr lang="en-US" smtClean="0"/>
              <a:t>4/18/2014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E60FE4-9EAE-4000-A309-F5474B612453}" type="datetime1">
              <a:rPr lang="en-US" smtClean="0"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9EC5E9-A682-4E15-AF9C-94771448B887}" type="datetime1">
              <a:rPr lang="en-US" smtClean="0"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2BC736-5D89-4F6E-87DA-448844F08194}" type="datetime1">
              <a:rPr lang="en-US" smtClean="0"/>
              <a:t>4/18/2014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67D021-58E1-41C8-8770-0B8DBA1CE1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8001000" cy="8391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Christ’s Resurrection</a:t>
            </a:r>
            <a:endParaRPr lang="en-US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81200"/>
            <a:ext cx="6019800" cy="11997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Basis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ur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Assured Hope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410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Unlikely converts:</a:t>
            </a:r>
          </a:p>
          <a:p>
            <a:pPr marL="109728" indent="0">
              <a:buNone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7:3-5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Therefore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His brothers said to Him, “Leave here and go into Judea, so that Your disciples also may see Your works which You are doing.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no one does anything in secret when he himself seeks to be known publicly. If You do these things, show Yourself to the world.”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even His brothers were believing in Him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Ananus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 assembled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Sanhedrim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judges, and brought before them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brother of Jesus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who was called Christ, whose name was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and some others; and when he had formed an accusation against them as breakers of the law, he delivered them to be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stoned” (Josephus,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Antiquities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/>
              <a:t> </a:t>
            </a:r>
            <a:r>
              <a:rPr lang="en-US" sz="2000" dirty="0"/>
              <a:t>XX, IX,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639762"/>
          </a:xfrm>
        </p:spPr>
        <p:txBody>
          <a:bodyPr anchor="t">
            <a:noAutofit/>
          </a:bodyPr>
          <a:lstStyle/>
          <a:p>
            <a:pPr algn="ctr"/>
            <a:r>
              <a:rPr lang="en-US" sz="29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Overwhelming Evidence That Jesus Was Raised 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55509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Proof that Jesus is Lord and Judge:</a:t>
            </a:r>
          </a:p>
          <a:p>
            <a:pPr marL="109728" indent="0">
              <a:buNone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Acts 17:30-31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Therefore having overlooked the times of ignorance, God is now declaring to men that all people everywhere should repent,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has fixed a day in which He will judge the world in righteousness through a Man whom He has appointed,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furnished proof to all men by raising Him from the dead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" y="152400"/>
            <a:ext cx="8305800" cy="762000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Significance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Resurrection 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3048000"/>
            <a:ext cx="2209800" cy="381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8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55509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 raised for our justification:</a:t>
            </a:r>
          </a:p>
          <a:p>
            <a:pPr marL="109728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4:25 NET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was given over because of our transgressions and was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raised for the sake of our justification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5:10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if while we were enemies we were reconciled to God through the death of His Son, much more, having been reconciled,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shall be saved by His life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90500"/>
            <a:ext cx="8382000" cy="914400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Significance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Resurrection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3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31709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Jesus’ resurrection is the grounds for our hope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15:13-14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there is no resurrection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the dead, not even Christ has been raised;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Christ has not been raised, then our preaching is vain,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faith also is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15:20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now Christ has been raised from the dead,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fruits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those who are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asleep.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900" y="201386"/>
            <a:ext cx="8458200" cy="762000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Significance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Resurrection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9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102" y="160337"/>
            <a:ext cx="8229600" cy="762000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Significance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Resurrection </a:t>
            </a:r>
            <a:endParaRPr lang="en-US" sz="3200" dirty="0"/>
          </a:p>
        </p:txBody>
      </p:sp>
      <p:sp>
        <p:nvSpPr>
          <p:cNvPr id="15" name="AutoShape 24" descr="data:image/jpeg;base64,/9j/4AAQSkZJRgABAQAAAQABAAD/2wCEAAkGBxQTEhUUExQWFhUXGCEbGBgYGR4dIBwYHBwaHBsYHB4aHyggHx8lHB4cIjEiJikrLi4uHR8zOD8tNygtLisBCgoKDg0NFBAQFywcHBwsLCwsLCwsLCwsLCwsLCwsLCwsLCwsLCwsLCwsLCwsLCwsLCwsLCwsLCwsLCwsLCwsLP/AABEIALQBGAMBIgACEQEDEQH/xAAbAAACAgMBAAAAAAAAAAAAAAAFBgAEAgMHAf/EAD0QAAIBAgUCBAQEBAYBBAMAAAECEQMhAAQSMUEFUQYiYXETMoGRQqGx8CNSwdEHFBVi4fGSFjNygiRTov/EABcBAQEBAQAAAAAAAAAAAAAAAAABAgP/xAAaEQEBAQADAQAAAAAAAAAAAAAAARECEjEh/9oADAMBAAIRAxEAPwBGo0A76UotqAvYkah7R98WlqClc8m8C4vf25xrzGfIZxqJgcRebG8Ha2xwKzXUGQwVFzHEk2E2uccGxqpmtbhQCw3EDYWnc/1xb+PThkDLAmSSoEgi1xIHr6W2wHygrmYIAJtB3GxAA80jzDSOZwayHQ6KA66qbksBuJvoMkAW4Pr9Shwz7O/wlA0AEkxsQLtImYFh74u5LpjO4AbVEtzAHBBJ5Ji2CSZjLKsKdakQASFAiCNQWJsfxTiJ4nooPLRAUC+n7RJsbkYDAdMZphWJ4A8ogGLsx9O2LvT8s9MQQKY7SpB99JnfcSJ/LA1/GVATpFSONon02G2MU8aUi8MtSebgflv3++KC2ZQsWLM0j/cYAt+FAtvc/fFinUICqNekAEELBtsIabe5wBzPj6ggU0qQ1GdQqRMiOxMehIv98aG8a5hwzqUHlOykxPHcNa1uJGBpxGrRNVVAQyrO0EHYmTsQTx7YunOU1Wa1YAfhAMALtxdoJF/UY5Znc5VzAUtUIYBt5kOu4OwBiTN44wCzFeqyB6jsyMdz5jqg2N7TH9cVNdczvi3L0mE6tJEqdhEgQAbnvfgYFZ3/ABJHmFOmvESYmeNombR6Y5SuYad5m/GNvwC4ZgwCreCZPH5nf74uGukU/wDEVNIDUgb/AClttuNiPfHg8btWNlMcIrAggGbtxxsPTscc1ytIm9lG0k/v7jB/KdRKUGCUw7TMwDoE2PMzGx+k3xKa6HR6uXQaTTDGPm2H0kz+hjjFjJE1aSCoxYkiZmdIm8xAnHKsrnWqD4ctDcCeB8sEgb/aTOH/ACeYK01RkIYg6QXDAQBHzEDfa8zeDGIpk/0ym6oNyrEiSQbAniP3bBJVC1BTVdTaNQHaZvtt/wB9sKeQyuYamBqWjSJBdBEsD+EkTpU8sLmTGDOXzApA00KFi3mlCAIIn6AwObjjFF1mQHzqEJMSASR9gb+vtjx6NFmvBPeCYnm+0xvz9MUcx1Exp1fEJMkAXAjfYLc7DnFJM7RVblyQJ0qdieZ5HEE89sAcq1qMaVaBvZSJ78b48qikQVYBpFtyQeJEdsCVrGpTLZefIBK6jzyD3jjG/KU6ZovUqM1Mrv5gBt673I/LAWFy+XRQpUG0bGB31WjbucBOr9OWqENIqRSBOiCbgdtoFrCZgYwOROZqzTFTRp2JhSLea1pE25v7YP8ATuhBNIcGWET5gZAncfKLb2xALynSqlNFUPQUapCaWEsbBZMkCT8u3GKea6VmXd/iFQR8vzQIINgBf5h9vTBnqub/AMmuqpSU1agsslogTudyNyBEYrZTOgrqrMS5K6mBBVC2ohQQTstyBx7nAKFTJ0yxT4peTBKhhMaSFE239O+JXQKoDEBS+q62Zo0qJiAoH4bAyZwf6TkgPi5llGmqTCkmTqYzBj7RexPIwC68KhqKKdZQqvKR80iDJAm4J/In3gqjq6LUNRayq8gD4YiIgQukQBYWB49sedRzakE16ta4mGLS43tLAQPS843ZDoifC1s+gMGOsOoaAQJMCLmAIIMk9xq39I6Wh1SdYCzNQkgISJVZ+97n0mcVAJRl2TyNUUcgzDTubbRYXBmRiJ0lHtTU73bcX2+3EeuDo8LhlepSI+Yt8IQYMwovJAg6jxb3wW8IZF3MEAMRGvSu/m1NeNRJJvHr+HAJGYoMoFJ6LKCZdidMrfTIYRa3PEeuJh96nWpAmk1QvWAGoqWvERqJJAIjk7fbEwMLfQehiu0E2VbmO5sNxv8A0wyv4cy6qrVKS1HBCy8m5/2SEF+cCKfUTSpwpKkjUNIBJ/lgbAARuV5icD6Hih1OolGquBqYIToERpGqxad47YKbzkqak61RGUEACAZEDTaRN7T6+uAHVc9kFJRwSR5YERcgntIm522xSzucjLgs7KsmRpkPtuPl2sLd5N8UPDXhwZtvj1/LlwSqCdJqsPwgDZRFyO0DmEQa6fkaGYBFGmGUcwyi8WkgrMX7+mCyeHcqxAKMxAgwWAMfh7n7YOo606QpU0AUfhQgAeg/ZM4rU8qGJJniIbi0zF9v6YKx6f0rKKQtPKoGAN2WSNju0gY9z9PSGAo0YJ3KDaCeVI42wXbNKikKsAWv6+vOMKVIBJA3Pm2i+8j1/wCMUDOmZLLVQaT0aeuNUomgAyIgJAEeo++A+Y8JUtRejDMOCdLW2+WFI2jUoFt8MrZZlckciCw3PNpsZ23GNFA1TVYkBgFiY77zwJ3H7kEbN9O+E2gpEGY5/KQR6iRsMCamWp1rXUC8R2+x+/bHSuor8VSdCimsB3BIKwRHvE3B47YR+tZAp5qSqWI1HuVn8Inf/n1xBQynhX4hIBeQLmVG0bd/bmMEKfgQ3i1jJ1bi9tt/T2wP6T4hqUzKyLw0fW3b935ww0OusSH82pp2EDvFsNRjlP8AD0ndtrAAiR/43nBE+GMrSQKqa3LDVuRNwYEgHsASPfFrJ9QquplgOLCDFjBJ2M4ujKKSmoD5oBgdrm98FVz0WktJV0w5EEXEkcbcYp5VKUBGYagdkTWNXq0ifbbBXqnRCyaFLjUbweB3ngzPb7YwyHhj4BVtU3EgmQADJ+nP98MFemp2p/D1zJLDSe4sB6bTa20YJPlXMQq3gE+h33WYi25xWz3QhUf4gMNUuw5IBMXHp2m2KOd6C2nQr1AtragY9SORJ29MARzOWKeZUT2kiSfy/L0wKzPlLAZdE1Dzk9pkkagO/Bucaa/h+simawcLdVFp76y2w5i++B3Vvi5dRUqaKoBIMTKqxBAuLaieew5AwDdkFV6YVHUqBIApgDtI2g+o/pjZRpgllZZC2iLEf/b5pt3FsIFOoHAgKFOmFk2J3B0mZ9TaCO4wxZXrAUEMmhRCamZrsReDcnsQASPzwDH0fNslc6yq0/x+Y2CgCbfaNvtgj1KuKwmizgjZQSskbCRaJ3M8Y5x1TrLgKulVUkHzgtb+fQYBAj1NvabOc8QVRUVFroqAnUxUgmIU6IDAwZ+WRK4ug11LJ516JRq1Oo1QEOWEfDBjVDpJawAgL3nYTXy3SqOVpLVNQOqySTKoOABG9554a3GMKHVCtXQlUOWA0zBeDdtQsJPCxby+uBfVsu+YqtSqPVHmOhPLpCyFGqCBe58vc4gDeIetVa4N9CX0rLi3BtYiwjff2wv9KDO7IZaRMQ0Ei3BBmJI9h64a+reD1WkxRzUYDzH5QNJ2IvO+3EYC9AyzGrUSYMXgTYC0WJmT9JwRbzVLzBJ0so0lSdIDLwT/APIHeLkYuf60G0rUYgACdIsseZipAA1N8sEkLHMCKSIdNRWP8RWAYlrgFSpXzAt80TEiw9Ma+r6QqqogEEgAACNR5k6oi5ngdsBfyfV6Tn+IjMQY8s3WZgk3mZPG284P5vr9f4iUwUVT5HVEAJWN7ne2mO5wmZPyFAkmDJKmb/zR6G++HDO06oO6hhTeq1VxqqmBxEQNYMEhbiYjcKPhPKKzE1IQsXJkkEknZfUG03ED3GPMEuitrWnTOpI0m5ksFi4kQL3IOwxMFLua65RSTSpAtwXuTwB9iPQeuAFTOM9UsulbE6bAeuke9sUf8wZIBkG17bfpjypJK+UlhsAORsI3OCHHw7kPi2q6whiSQLzwpm0/0w2qxHlTyU1GlAPl0rPpEY1dM6OuWpLTJ1VCJqki5cgTBiIG1sbC6qNIj0gbD0wVjnK7KbifpFv3zi90uGGkwoAmAAB9f3/XAqlLGRNo37/Uxe/3wZyuSZRO3tJPG8GcARqZBRBgiOwFh3M3+3pjXXzAXb5eZn8pGKFLONqKRewJJ+w2vzjcKVzJG+1/64ozzfUTpgSI5YSBF/3OKWXZx52OokyRsPsCT/0cXc1VUIZtI39drR/XAMpGqSC5iQbwDPa3fEBPI53WWCpPBIMCPfnc94OFXxBlWYvLQcuPJC6QCdJEMR57kmLbrwTgold6alVaXJJ0SSRJ5iwHO49Mb26SQrVK1SZgspAZV/CIJt9+SduA5j1SkKiGqoCk2qoOG7+xjnsRxJz8P5prATb6eu5wxdV6caVSRqakVKsFQzp34mY+YGfwxa+FOuHoVdIgw1vUG4j0O4+mCOk9CqqsFpYztt6HyqCb9yMM2UzWXLS2kMoLGYkCB80m319Mc66Fn2chKqH6wPQRF8MubWmuXOqaYM83IuxGoiBIBN/vhFXOreMaarqpaSoMSSb7wAPeTP7FAeKHjWVJ1RGr3tABtx+zhAzNArUO5EkAkx9QMNHS8uzZd1qKsSPNawg7RvJj7xgL2e8VMHIeFb+YAC1t57X+2Pa/ihlpiojywbggyIMECbXi8c4Uj09qrlQSCLGx8w7ENBi0R3P315lCujVRK+Yglo3kAi1/0wQzN17MZkAqNKgwSRYkiRqt+sTaNwMUOqZupWU03NKdUkGzSAfMSwBBjiPtg10xlXLsxqAkqICkwTMLq0nUQTGxG574p+Lem/HQZkAtVMfF0gkcAWv5hbYmwng4BdyGbFLdabhXkEpIIAIKmBJ+/fD3W8KM8utSmlEorJMAK5IPkKgHTebHnmMc6ynSa1ZhTVWAnzAQY2mb+3Ix0Lo+TenSNOvX1UwgVBAWAI3IaYEAXue+2AG+KfDIR0IcFZKyzEsSL+Y+swL7RtGPeg9JX4jTBYDSsODAJ23jf1wVq0QaKUy3ymQ4c7Gb+bUdoEHecXnrALpRAoWxdmudViLrBM7xEyRbBQ+nktLh6SmdwdwbwSD2vFj2w0/6JSUh20sx+Utfa5VRqm1zA7fXC6WamVBUtYg6JYm5JGw02JMepxrfOV6lGqppvS+EdSqqDWREwRvJ3gXJAwBrqWXWrSMQqJfeBAmWOkHb3g4REyUVqsLpU0mUkLtKmTDWnTJm3fHROk12ehTNWkB5RqXT5tRnywe259SbYVfE7KoqLSAupMgNBvpInYgAGf8AnChXzeUCBkMEmFvaBM3J4ssXsMUs9DGR8qiAREHTaw2MH8sEK6B6vlYOViFUKSTAmJ/CGgDe1sCs5UqBTScfDCGNGmCD7kSQ0Dk/KDiIpnN1KZBE2+UiNSmOB/fB3N+LKz0wlU/hMnQAXIuCdAtO0C39Fc09TRT1GO/7thq6Z0sZimDZSDBZhF/cjv2nfFBjJdbApU21oxUAFVuwsAQY80RN4Nzj3FPovhhxUQrHJIf0/wDjB355xMFI2bcMwOq0Wk7D1gb4ZPAfSmrZqm/4KcuYMSVHlEDjVp+xwF6n0Y05Z2gk+XcSO4th9/wbyLLTzFY7My00nc6QWb6eZft6YrJtTK2K+t5IIJ9f32wPzlGCBY25HPGLvVcytNS8ywFl3k7Kt+ZO2BaF9INQy34tpv8ASBAxGmpdW8gXsO/rYRgx0/PSCHW449tiMClrAid4nn8xfFfMVRSO3zcX94EbnfAHKrXm099ub+mw+mBtar57yJNgI3jkn+mPcqzsJZSqm9+bTb99saGq7QAZO5O3f+npgNuZzRpoWIAAG25P1NzjV08l0+IynUbhYgj1Av8Ae+IDrYaQJmAfb5je/wDzgqSQY5An6d7+2+AoJmCsxMA7ep9+cX3dXRpUkxBIPpvc3PP0xRzAPeB6/wBO+LuXrhVFwW3sQTNrR/f/AIwCp1Tpz/FHwg5CCFDHQRH8scnaZ7c4V/EFANTJE66DBWvPkaShJ9DI9o7YfPERqkA6lgkFpEACDMECdt7CwPfCRlaoq1KtOR/FplbSPMIZTfgebbvglEPC/UEgbgnc7X98FOuUzVZYJYKNWkkDmxniPvhD6FnSjwxIA79+0fvbDP0nKoyFx5pa5I+X0JJH3mf0wvwjDN5OiSTrNIrvfULG/PN9sNPQKaHLJobyxcAeUn3X0/pgLmXo3+KQHQaSS2kj/atoNr3I34wPHi2hTsEZhH82qG9FY6f36YA/SqJRYtKXJ3a5HczbuLx9L4C1fFxSVpxYnSWvA4MDc/s4WereKK1eQDpXiAJg8T2wFap3ONTimn3p/UKbPqeprqkTqI+U8AWAAvvP/NZ+poHaAW2GqQQdJnykGR3tPHthRo5lRYgkE3429caatWTaYmw/v64dTTaM09NiaX8N/UCSIkzIAA29T64up4rdgFqUkYdwTuPxQfLMwe2EPXaBbGbVpABLH3NsOppvreJHosxVtTGSxP4gREeUWt2NiOcVqPiWqHR/iHy7JqEbRBAgkRO5wrir+eNozO3lH7/f5YvU10Cl1R2ytQp5RUIFQglSTO+8RxBO31m5k+o1MlljqqVGaqf4ZkFQ0+ciTqLyd2EY53S6kREwQODf+lsNIzmXeiJWTuArNAYJC+UzvJHl35nSMZsxdEcz4tCqirrLA+ZpO3qO5Hb+mMR1wlKjWEkIqhjteVAJN9r9/TCq1NpCkMtyPc2ttxee8/e1lMwy07TZiBBI3B/lOICtFUVIZDr1f+5LAoBYgF7ElbgQDYTNsAc7UqKCvmIaD5t5vvfe/vglT6foiorB9JktbTJFgAwkkHVM+ncTilNmB0KSJ+bfjYafTvgBOQoVNQYcXHGOl+EMsq0QaikPrEFRExfSxtY7c3M4TEp6SptBMQTdeLjf19RGGvpmdrD4dNWApQNXmBXUGkkkxuZO/KgSTOBDaXpIuoIysVBICs6k3lCSFMWAJNtj7TA3Kr8e+tQirJhVBZbgkliQQJiD/bExVclzfVgzSREDSJJPlAiLiP3zjqvgatp6ZSZFkszmTx52W+/8vHpji9RZYiCSTa0b+g/THXfCVRUyFOjMsjtwbgsxBIO1jttbmcWyRmCrVTvUAkelgRO0fv7Y05zMMZIAZdt4i+0c3OPc2xCj0vJ/L0GAtAsxnjaeAJ3Nok7fScZaF8sDp2Prx+nGMny+uoBpBIQmRfSDFhxJtjYioVCOYINjuZ7ydp7YsVKiKhuVJ/E0am9wJIH/ABbAB/iAMVLHTG07RzJFsYJTCGfmH+3kRadP6R/bHtaGbXoBHFz95O//ABjL4b6iYGgcHmOxi8TiAh02vqeSIGmyiDAk9ovOCnxZVuRPlkQR6CNwCePXAihlgqqZBLgmRyCYAH7/AEOL6VdIMLJ2Efh9I7/pGKKWZWTsB27D1uIx5QaQyquq8XFuOTFzGwvixm0MDSDI5F/3c9sUf849N9wp0ws3JkQSBx74DDNEsIKioVghSYGokROobgEn68zhLOUZMwtQkBQwXfdtMHbm/rNzzh8pVNy4BBF/z+3OEnxLUmvIiARAvvqEfkMAl9UWK9Uf72+0nDH4czdQUzt8MT5je5vMN5SR9MLnVHmvUP8AuOLdDqICMlzzfv39PpjV8jMXerdVU/KQx9pt2uLWA/c4X3JNz+X9MeO8nsMZ06Zmw+pH6TjUmI9FIQJmTxjCvRKxI3w1eFuifEDE2PBP/V8CPElQGoVAtTJXaLgwfzxJfq4DYmJiY2ymJiYmAmJiYmAmCPSJdvhyADtqMAd/ywOw3f4e9C+PUeqdqWnSNpcyRfsACfqMTl4sb86NDpcQgBYlj5muLDaZBvtjTk1FXUXLLDayBBEwLkk3/wC74tdWpouYam7Ez8xAYaWOq0RAuBta+Lng3pqFNTFtXxBss+UAbg3ADT5ogQd+OTSPklakjGGOqWgmCCIWQNjI/wD654H1qM/xNLKGbi0TexMam3txzxhk8YLVQKqofhx8QvqDK4sA3lJhTEwd4n0C4+WZyIaCw+UamAEXBAGrcQAQe+1zB70PKq7BXAbsNQF+JO8HbffthgyrmfgVUfSnyWC3UACbiRIG5I35x5Qy5pMCUCswDB1lhJ+ZSBt6jiTjB6YaoRXrlwfMdSg+YSO4BEzYAjv3FBqvWaqscE+WoFlQu2mWAuTyoE974mBXUerfBDqCqqYHmeDZQNULMW4BI7GTiYKVKfTBqY1WYQQwEGTtMGwHH3BwYymfNHUIOgtIPAABXa9hvbaJ4wWoViFsDFgpEbyLta8TgD1shF8sszkgE8d59JP27TiIZ8zVOkAi3K87i8xcb37Riu+c0mxhjtY7cm5vtGA2VzwMSfKRItMEQdJkTtNsXWqzsxggAnaB2n64KMg03pgh1+IZAM+X6xJHG5nbFuhklVdR87WPmE2JgwCeN9pwsZFz8QAcd7SARv3/AH74Z8vScg6wWOi6gTp0k88EW45jicAOqV/MYMhYBEc/lsDAAt9MWkqkxJgcXtB3PIGB/VV1OCCdU2AIAi2wPtt68Y35LLMVLf8AuAt5abEABQLz73sNvU2wB6pVGqFgFr3G+/K7bSTH9BjE1GXy1EKAqCrEXg73NpEbeuMadFAiIH0tUEA7SYOwa+kXIH9Me9Rpud2+I4CqJEGd+IAmJ+84oiVgigglxsCRcmeY9f1xUqprOokEdjyR/KCb33GNiVnYgIhYj5wROxEqBYfnNu18aa9daTldF9piYkcWjAUuq5j4VNRTRixMKDIE7kgDsOJwjdVzTNUJN/NJMzcTz6DDP1vPDUS9QTsqi+naZYcnHPeo5vWx3Ekm3rthJtSqReWJPJ/XGTxjVjZTpE+gx1rC90rpTVjqEaQcNnT+iCoyhvKDuewAkwO+KvQlVgum0CYkXi3f1wYfqNgFUahxv6wD3+uOVutyGdKVMP8ADTyAAeUAGBE3N+COO2ORdXSalaLzVbfe7Eje/wCWHj/NOiuzyDoESTImxuDub4Vuu5hHqHQAFsAPU3YiPWBhKUs4mMqguffGOOzCYmJiYCYmJiYCY61/g+yjKZgn5jUtYmwQTMA22xyXHSvAihMixkBnqMRuZUBVg9ryJjYgc4zy8Weq/XnL1GKCaj7MRpMWA5j5fpjd4ZqCj8JyEJR2UkydxJUiZM6iNjv9MVuoNVV1dYuxC21wBzYfnva3GNfT8rUqIxhmYVGIMnsupu3Gw9fTHNowZp1p1KiOiOqqBMh4ZgDIYrcgEgAi1u2MfDzokwSLXlfmECfK3ljcf9Tja2VD1WfzH5jUcg3YmSGuNz2i0d8DTmHJYUvN2FUqQGNoCydXbvt7YiifV+uy7K1XRT3AaBtYMoGxtyO+/FHphJIFIllIkkkLLEDUxjzxMkb8T3wOynQarOWq6ZPAiJA40/oMGkRDK6mcpfSHMBR5SxIjmI83BtsDQOz/AF2stWabG5gmqkkjeAakmJ2NhMG2Jgf17NGofhU0CoPOCBLN6k7xHf0OJggj1DriKNQUEniB23iePr/dbr5k1ZJDCASQNo9JNu/0OPauaDFSV0rG+q7GQSff6f3xv+ISpknSxMgmABDTAi0kEfTAUcjmoJEmGNgD+Ud7frhv6CTUXVYaZHFottgb0bornWyCrTJQCJ0zsRIBJ0yAb+h9MG/D/h7MIWGgaSwhhAtFwZg9hgRaOVSnFV1hdixFr89wMGBp1Iq6SrELvMKdPmNrDa/rHMYxqZCo6Gm6rBMEagfX8JMXteMZVslUpooWmwt5SCLXMEeYXnmeMFUupZVKdRoYwPJNrnUJjt8u8eo9bnSkY05ZYvCKoYQAAQDqOkah3vEYFZ1311GqLUSCSzhWCMzEksjGwGoxNpjbFjJ9QKioQju0DQSJEgCxfbeJk8fcDGXziQHqqy6bAzIuQJnk3G21+2LtGmGgyADcR5pEyCPT9fpgV02kXCPULBqQjzDSlwJ0rIPlWFDn6bYLKuhDHlB5MgybRIMrFuIA/KjXk6cahTF22YgcHcggRuTImfTfATxH1NgXUaWJ0nVyIWCDA2BFo3tvglmtasVUlg7WOqTtwLG5jmDHGE3x/wBSSl/CVlZratKhQAOI3J+uIFPr2clrlS21vc/a84XK2+N1XMEmeePT1xVx04zGKzRcb6N7XxrpUyecEspk2KsxHlXcge8b98TlSNvTcxDRAN9j/TfBrPZxEChNxYnkE/aDgK1P4brAIcXmxv8AMD/4xbBDJUXq1gzQDq3IHzTM3sTM74xWmzNh6gRVFjxqufU3/f54E5qmQxB77CLfbDf8TSmldJMxqFz7AbTf9MLGeQIwUEOSCSRf79rXjAAK8ajHfGvFjOkFrDgYr46zxhMTExMUTExMTATHT8kVo5TKogl2pfE2/nMy1ptNvYEd8cxVSSANztjsPinKqpWkNKrTRVAECdIAubmREbffGOfjXEs0s6EDE1mF9LU4ktO9j5R2v/zjpeU6fTp0gpMEyHPmBY99gdMT6AT7455kekOSzllRRcrPzAG148w3tP04w81QjENZ2Lamu0xwWBMc9++MNM+q9PT4Z0VFpUjDEi0i5gHdTvGFxQhZvg/JwskSBEyAJJ7HaTOM/EPiD4eqnTI1nmJgDt5rW/X2wpZrrBH45Y2JuqaYH1JniePXANXWc4aICIsGCWOsAJwJsCb8WJG/qPodSpsppU1JZgJqKIJIMsbAQv8AUj2wmJXvaSN2mwJ9rc4JPnWcwmpEIjSDv7n+mCCOZA1n4e7QPsB27YmM8osbWbaeANtvbExFVcl0oAOtVBrcBUqOSAjE77jiZ1bYa/DHSsvSkgCu1/M2xsR5QSRbeTe/HN7qPRqDIpqV6dP4pHyjzVHkQ2ljYASJIAE32jGOQ0UKqUl1MjbXWYJkwLQZ7jFRZpZzMVb0/h0qSm4qAlmhpLC8AepIwTFdiIjaW8vO4BmSYn9PpjS9UKAS3mAJVNgPLZtydQJO/wCeAvVeuKKZdzJEf+2dgLC9yD3sPfBV7qHUlUKtVoNQgIF+Zu9jaJgE9sbT1+ii/wANGZoLQwuQn4pA3/47jHPejZs1K71yGaq0pT1HypIBNQzsAIHM6jODNbqGiowQlmUBdTQQ0BizhfUxG1u1pBn/ANbRVD1Yphr+UcXiTydrC9x3wvdQ8ZqhK015jeBtY2wv5qsxplHYwACL2BgEKqg83ufX6h6ijTH/AJd+MEGF8XMH1FAwJBdT+Ig7+hHHa2Oh9H6hls2F/iK7ETom6g8RaSJIvtOOOfDuWJA4nfi//ftjzKoQ8pU0MBuCVIG0zEX98U08+OPEaZcvRy5IqaiWMgxMbR+4O3J5nmMwzmWMnDH03pVA1f8A8qoSm+oEkna86TsNxbHQej+Cunn8LteJqOVJ3jSFIBBPYH33xZZE9cXAxlGOwZ3wjkmqNTo5c6kjWdTQOYJYwCeI+sYF5r/D0sICimYMkuSPSBpJxex1c7y5A9cXsvVKMCFtIMGYPocFa3gLOL8qI4BglWiJ2kMAbxa2NdTwjnVW9EkTurofqAGn8sSirm6ZZtWmNrRAj0IONTuxgB45IBtfeY/TbBjpvTMyQA9KroB5B9juRb8sZf6G8PCFSAYZhEATM8C0R629cZVTo5orTUH8JktrMkXgAidPAwFzdUEyJki9xbvtjZUrFViDcEDt/wA/TEy3SKzglUY+wJj7DGpEUsxNiecacG//AEvmyJFCoR3CMf6YyPg/OQSaDiN/K39saliYBYmC3/p+sNwB7z/bHr+HqovaO5kf0xe0MCMTFr/T6hfQqM7EwAgLSewgYb+jf4c1TpqZt0o0juusGow/2gAqPdjbDYmEcCbDHSeqdQ1vSd1Oo0kNQBT8+gSI7hp+2DNHJ5SiKgoqqJaGVpPl31OQb6rQPX6jM5mGCAj4bA/LNS4HBlkEXBNyBeO2OfK63JjDo9Zq1ZEamAiqSxC+ZlF9JiIBaPoDvi3nevJT1aUbVckgxv3jTN+CCLDGno3W0FCu1NCazMEQAfhiZmZABNxHC+uFTP5x2Yh3PZgsTzIgQDiDbWzWslyFJbg7n1jYCPpgdm82HYC1hwAB+X9vrjVmMwpGlA3uSNvYWGLvSumlrhTa7HsJ/TBF7L9NlQ0Fibi8AARJjntgjRyEXifyxbyOXZvaI24wSpZUd8RpSyuW2nnjHuCSqNgL4mATsl1pdU1VZKeqaa2YablUJgeUEi4jbbDFTrmNaESQYIgG4nSR2G49hhHq0iDJUKOADO288ycMPS+opCpVIDQB9eCDsCYi5ja3OKg3meuP8ItpGsgguWMbLaDz+eF7qBd9IdWRGIgSPPzMXN2/p9LHXKlP4JKsNZf5A0SPxN3HEcG/bA/qHiUGgqlGWorhrmflEAhjfb+mEB6rX+FNJKSlXYS2nSAtmtJudQIEDTgd1PLmmsIoE/M0SZO6knmB6c74p0OooayuWLqEBgz81pnvFu+2NYpNWY6nJ5sDZeB7nnAEem0CKB1qTzJ9rDb2tgR1NACI2O3P7OD1GqQIsVg2nkcTzttvbADqtbezG/rbviAU1WDJvb8zcme/GNS1vNMCII80kXG9ucZVfMYx7laTEmFn6TA5P2xtF3Il5Ty/EnyheZOw7nf92x0HwlkmpEfGZVIaQkMSTpMq+kEKAxG+8RIk4U+mt8Kp8fbQpKWmTpIm20bz6DBrwzmddKtmH11TqgpTIBVfmsBAuYkwducZV0ihmURIqrLgSwAAMm/rxYGfU4pZWuKiGSgaTEQY7KB3HJjvjnGW67WJravMY06asUtCzADKoBftEjY94xrz/iXSoy6UsuQD81MvoJ76WE/p3tOKa6VmQpBIqvUUGCALmBAi4sfe298asx05nWz6TBM9ie4bttt9McipZ+qNSgsp/lpyAR63Bj78c4ttnKpAKrU1iQxUtadwDc27fpiGuk6SsqTCLOpmkKItckenrPGNbZYPLipQqFCIX4gu224BvPJFvyxzLNZ7MkaFaoVYiQQSJG0ar9+25GLS5dgFqN52vKeWJjedgPbtgaeqGSLPLn4ZSYBJO/r5QVPNuQTGMkcgsFIcixmAvB06d5ji98KfSOoVkrBqiaFZYnUFWRdYFgefLImffHlPOZhSTSbTDSzCCzNaTuZBJB35HGCuk5ai1mqKPicabqLbEW9zPr7EN4r8RnLrpWor1CRC01uVkiCCTFubbeuFqhRrVhFWrWN+Xfc3sptf6xHaYE5/MUqdRf8ALhqtbVB+JLAkjTpWYLEmwMYI6kPh1NJgkimmo1ASZi7MpspLHeJNgYi2dNlfSqAHQZOwtcsfKYAkgfTnA7w7QaoGAeWCXF77fUKSQBvthwyvThpMlNI5tB4NthyIxYoJl8wi1CHpsRpB1whaC+mABfvzMfTAupQU0yK1JUMtoRiDCzbYncKTEWEA98M3UWpIPMrNcRGw+8cdp7YAZnrlGgAwRZZgAzad+J7gT3GAXmpFqZllIkEXYyQSwGn1PPqLjA1qtRVctTlVW+vba5Nz2BibRbkFn/ztOuzKSpf+cEELqkk2j8rXwA8ThFoVtypCqY3EMupvltOwE3viAP0CnGSeorL8SqWZgbSoJWO55Nu8d8L9bIlqjLAgb9th63N/zw7dHyq18s5EhEYKHqAsCIlmkAAccgDa8XHV+n6X0qNR3DDUB3I2G5na19zhamAI6YaUMykK0RAiR6d9uMMfQ80tKlUpmArjfv7mIseN/fGeYzaml8CrUJqAyoI80yAVLGeRM9hxOPVpF2CaVCJGoh9LHVdbGCe5t+uIC1bOKAh1MxYeY9oO88iP7Yr0s1J8oYx3gW9SdsWOodA+CqMC0gDUGNySTfeBP6CcVkzUQpjfZSCN7X5wVZTLamnTYd+974mLlC5N9trxItJv98TACOseH0yqyG1uxKybAki5G5IAMd99uRg6IagYwATuhYWA4v2+/vhpfLLUPw6asarqYqfFkU1WAZO8gseL73MHFWhC02cqXJM00RFAqXIUAAsVNw3mkw0nFAM+F6Nw1UaVUFvxGeQsHiN/XFp/DFEKBTpKx5kksRxHkP2X9MTOfEDaqop0lkRTEESI/lFzt/YYs9R8cLSjSvnHBNhIKkgaRMzIH1tggGfDtSmylVViL6fNc/Qdxt6exxup9JafN8OnKncmFa4jbj+0YxfxW1Y6NFMCZ1EM573LWj2jgYt5FNQGppm8mD3+kTwSOe04g1t08nSVqU7CCxJEGDsGgQTyf+MBetBZILhzP4NvqZw253KJ8OBpmbsZgQDJIv72tYYScxSgSCLki3Mc+22BQ+hAqibD19O+Gfp/VKSzqpIbgaDsQRYm0Qbz74VajwwODPTqALmwgm31+2LQ/wCVy2RrhQ9BUDf/AKywF9tivEcR6nAF+i0FWqaLOsVD5LkaUJTmxJ3m8W9cXujOq7KpvJEWBsLGZ/7xWr0afwT/ABSpDuRpkCS11+57/fEUq5zq7KrUxRTedceb0IYHf6d8B5ezA6TJjSbz+v5nDDTyEk6j+fv63xby/SU0Dhv5t74uphaoVaqeY+ZuA3m7yTJxuHUqmqafxVJ3lyfpJG3oZwf6p0f+El5YsOImSbHFLL5cDeI2t+n3w1MDs11jNmF+JVgGRDW9IgCBHG2N/RcxV+IDVFaognVpGszePmO04IUcqbEiCfLH9OcFtQpUXBJBg6WVhBnh15XvHmsRi6uAZ6Nms2xqU0MC8EgQuwiTFr+2LeT6dnVb+GS5TuVeB9CYkYY0zgML/EkmG8liO0Am2qbfpvg906hSZWMTuCSsCZnvf7nEMImZqdQMqFQsbE6BMH3/AK41eGui/DPxaxcVVPkAVzAj5vKO0n2jvh4rJpqwWZlOyqsACBby2n6Y1VixeUqFVFyGDzFrALYkTtzG2GmPE6qMur1Er6JlU1q+iY2jc7zO2+0zhg6F1WiUSmc2teoVOrQyBASdlSnBHuYj9FTO1GjTVFQjWFOsAiQrFRBMHzCYPGM6uXzSXFKg2pYDPClARAEIAY9QV3+uEUy+KcsatJgrxIt5iSTtJIaYA/CMAKmQyNM66tRZj8VwNPYCI9rDCp1jpGYq+QvRd1N0UDyAyZkySfryBfAer4UqIIcMvMEH9MX4g3meuZUVd3K90AQAeg1sT/8AbAvrXWvi03Flp6hpQbmDIJmT2n9zoy3RZBVZ9YFx7+npgxQ6bSy+qrWpmNDKsyJqMkA3iN5FsQMGQ6itLI5UfDJY0xDTKy0zqAYXkk3Ha42CvUpzqqLTZQW06idRHr3k3IPFt98MHTspT/yyVNBBVdKGWTUAfm+WDb+WCRGNQ6itKizVKDqxYKtSVaoSbg90FuCZjAB6dF6aswpopMkydTA92JkXjvye+N2QJespdgUWTLDVxYWN2nYDuNpxpzOaNQycw6psYU+Yi+wFz33wwZfpOTLKj5vWmkMzszIEJ3kaQC14AnvPYgW6bkkr061XM13akbQFAkBpXk3tsBbnfCr/AJ2majfDBC7KGI2gXkKLn9k4teLMnSpU6b0K5qIxI8zq1xPmWLBYHHdfbAXo+UepBpr8QliIm8i5O0QBG5+9sA10GCoGuR7x9O3098TGWV8M5hlAdkUW9Z2OlVETyL+uPcRTT4myNalSepRMsUOpghWCB8xIERbYn+2Oa9O6jmaKFqRFzL2DNJ2YEjy2t64dB4jrQR8QOCCukiN1PlIiZnadpB9xuVy93ZabfEEssMIXvIKlexkgm1u+LQlnqABJCNP+7TudyYHficD6mWJGszBMTptO8bb3w8UOlU+SpeRZjIIAlrR9NwRq9Me9W6WlRhOlYkaaYZZgDzQSVi0TA735iFPJZYqRupDXW9xBJNjvbj/jBOn1JQwNxG/c94HHG+LVfw5qESRHCFXMEW8x0zB3MWxWXw3UpgxVvO2g7ge94vtOA1ZrqTNTKhd9+LTPmN5Hp7YX61TB+t0OtLaStwTLeW3JIMwIxry3hxzBhagJgbkGN/5bGRc/TFCy1MtcbDBPpeZiPOafqFEfpJw5jw7QQDUyrYeWGBvYgiwPpFjjE9Pp0ippsSNNvMLo0bA3XtO33uMD8tCowp1qYm8AsSfUg7fbG/oeYpmjDOCCzWMwLyGXn7n7YL5arSADKiIfLqJBn0cEyRJk2OwBvvjXncvl3fU6O5N2IUDcH+XSYtMXmfriKp12ps94J5IJ7b7CMZ0qCLEfv7YxPTqUQtGolyAO7QYvHbzQDz6Y9yfTfKfiBqbA3U3jhVvcEnff6YCn4jrAUhp+bWvp+ICP1wPejUkagA3uTv8ASN8N3iDoOXGgBqykkHSUJAJjbVBM+k740dQ8I5iATUWDtqIBHaRMzBmwwCkyEOJYSCPnmxGyze32wQr5lWoMKxEx5WMWkcjc35jlsX874SqU6bMK6loMpp+0NdbyN4wtdSyNZ6a000VF3leJ8o1E2HYTGCOlDLgkukLIvEj62iT6+k48OYOlhN5kEEwNvsD9Tv3wBy/VfKhrMKalQNJJ8zcEPtpi+1xgl/rFEjSHDSJIW4A9Y4GKoirEW/h2JIFydtwZsf8Avvgb1Gm4g06N1mDIWJIkDSAdphpMduMD811SmJUb7zpDzcSu8iR3tvONy5+iyLNeoB8pAhQAdhESI/m7g8YChlMxmRnKI0U0S6sFIZSSpvby6gB6nnB/qHUmgqSREAtM7c7RYDm1/uudb6uq6VoPJR1M3YRaRvc9yfXBuqwdfnWoomRb7i8ent+QDcpn9BYqe51KC5km7fLAb0kD649XxIg1KQTeGNS7nuAEDQOJnn1wMzGcpljJA07Spie3ymMZjO0kCwsi5s3oATIP07yLRJiAlSzrvqYUtAAsCdvp3iPz2wv+Jc3VZAp0BQ4lRdgY5O/0JwTXxBSAIZWliRO4AtczLG3qfa+BHXqi6aQSHJYyQ2onaAAANI4jSLj2xUdG6f4ny4VRRqUjoohdNVtILkAeVW/lgzETqAxqy2dbPuaTUqIpr+IllKqLawpU2vYkrz2nHOKl5BpnVsQREG3se8jGsKFtTZ6cr5tDMJMnfTxEW98NHSychRqaGpVMwIMuvlUASPKFcTcDbv64DdRWm1Oq65avSoEeWoRdoAAW52J1XAMQPon5avW16w9TUFjV/t4UW2wYzPizPimKRqDQAAAUCkLxdCP2MAJppNRbnUR8rXGk7rPtMmBecOfT+qZXLkJ/lxJABekdek3B8lW0iLyO2Fzp9Stolh5TtCiT7SfQYJv15qMRl6ZaANRU6oEQryTaBBHNvfED9W8U5anQFRCWAsKZhG0iJIUAgjtttO2JjnfWvE4roaaUjTpsIIWBflhHHp+uJi6GHNUQJaJOwPbyg2ja+K2UJajTqSQzgEwbAjkYmJgonk8gp3LeW4vyI3Gx9sZV1OoLqaFgi97gub7729vWDj3EwE6fltcHUy6joIWANMxtHoD2/LBPMdKpTTGjdGJOppMdzM8YmJigD/lFV6KD5XWTYCDLC2kC1ue5xTWoajFCSq2EIxFiQDzN/wB7CJiYg9pgMlViJ0OFAMkEaAZIO5n93OCVKkPgN6aLwPxASDI2uY7Y8xMBQz9f4SOQAT8NmvO6qCIgiLnjHmWzjswQnjXq/FOloEngRYDExMQUxmj/AJmLTpY6rz3i5iLRtghQzhCuYBgyN+FmLEf3xMTAXMvmWBlWKkjzQT5rAX+hO0Yq1hVqVCXzFU6RYfwx+KOEk2xMTFFN8uF1PJYg/jOoEmxJBtMdoAxTzuVVaSKoCq7eYKALqLGwFwST9cTEwGwZQK/wwTBYXm40ibcXiDbbaDfHmbydMBSEALuSTfgnufTnExMQM9NU/wAuFNNGBVWMruZZdxfZRthwyvRcu1FP4KDUgJgegO5nExMbiVyc5GmatkCAubLYb/f/ALwE6jl1UkLKi+xImJ3xMTGFUTklC7n6n0xRo0Za5O+2PMTFRvzuVC6YLX4n1wy+F+j0qma0upYfCLCSbGdx2OJiYC1RZQtYtTRyJEuCSYJAJIIvi903TT/zFRUXVTU6SxZuNX4mPIiNo98TEwUJ6Vl/jVDqYgHSCECoDrUMZCqJv37Yy6bk0qmoHEhH0LJNhLAe8fbExMQV+qIKNRlQDTCkggbxMzv9vrOKtGagqsWI8nxIBtqkCO8AE4mJghnpZKktGmfhqxNMOSw3M8xFsTExMVX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6" descr="data:image/jpeg;base64,/9j/4AAQSkZJRgABAQAAAQABAAD/2wCEAAkGBxQTEhUUExQWFhUXGCEbGBgYGR4dIBwYHBwaHBsYHB4aHyggHx8lHB4cIjEiJikrLi4uHR8zOD8tNygtLisBCgoKDg0NFBAQFywcHBwsLCwsLCwsLCwsLCwsLCwsLCwsLCwsLCwsLCwsLCwsLCwsLCwsLCwsLCwsLCwsLCwsLP/AABEIALQBGAMBIgACEQEDEQH/xAAbAAACAgMBAAAAAAAAAAAAAAAFBgAEAgMHAf/EAD0QAAIBAgUCBAQEBAYBBAMAAAECEQMhAAQSMUEFUQYiYXETMoGRQqGx8CNSwdEHFBVi4fGSFjNygiRTov/EABcBAQEBAQAAAAAAAAAAAAAAAAABAgP/xAAaEQEBAQADAQAAAAAAAAAAAAAAARECEjEh/9oADAMBAAIRAxEAPwBGo0A76UotqAvYkah7R98WlqClc8m8C4vf25xrzGfIZxqJgcRebG8Ha2xwKzXUGQwVFzHEk2E2uccGxqpmtbhQCw3EDYWnc/1xb+PThkDLAmSSoEgi1xIHr6W2wHygrmYIAJtB3GxAA80jzDSOZwayHQ6KA66qbksBuJvoMkAW4Pr9Shwz7O/wlA0AEkxsQLtImYFh74u5LpjO4AbVEtzAHBBJ5Ji2CSZjLKsKdakQASFAiCNQWJsfxTiJ4nooPLRAUC+n7RJsbkYDAdMZphWJ4A8ogGLsx9O2LvT8s9MQQKY7SpB99JnfcSJ/LA1/GVATpFSONon02G2MU8aUi8MtSebgflv3++KC2ZQsWLM0j/cYAt+FAtvc/fFinUICqNekAEELBtsIabe5wBzPj6ggU0qQ1GdQqRMiOxMehIv98aG8a5hwzqUHlOykxPHcNa1uJGBpxGrRNVVAQyrO0EHYmTsQTx7YunOU1Wa1YAfhAMALtxdoJF/UY5Znc5VzAUtUIYBt5kOu4OwBiTN44wCzFeqyB6jsyMdz5jqg2N7TH9cVNdczvi3L0mE6tJEqdhEgQAbnvfgYFZ3/ABJHmFOmvESYmeNombR6Y5SuYad5m/GNvwC4ZgwCreCZPH5nf74uGukU/wDEVNIDUgb/AClttuNiPfHg8btWNlMcIrAggGbtxxsPTscc1ytIm9lG0k/v7jB/KdRKUGCUw7TMwDoE2PMzGx+k3xKa6HR6uXQaTTDGPm2H0kz+hjjFjJE1aSCoxYkiZmdIm8xAnHKsrnWqD4ctDcCeB8sEgb/aTOH/ACeYK01RkIYg6QXDAQBHzEDfa8zeDGIpk/0ym6oNyrEiSQbAniP3bBJVC1BTVdTaNQHaZvtt/wB9sKeQyuYamBqWjSJBdBEsD+EkTpU8sLmTGDOXzApA00KFi3mlCAIIn6AwObjjFF1mQHzqEJMSASR9gb+vtjx6NFmvBPeCYnm+0xvz9MUcx1Exp1fEJMkAXAjfYLc7DnFJM7RVblyQJ0qdieZ5HEE89sAcq1qMaVaBvZSJ78b48qikQVYBpFtyQeJEdsCVrGpTLZefIBK6jzyD3jjG/KU6ZovUqM1Mrv5gBt673I/LAWFy+XRQpUG0bGB31WjbucBOr9OWqENIqRSBOiCbgdtoFrCZgYwOROZqzTFTRp2JhSLea1pE25v7YP8ATuhBNIcGWET5gZAncfKLb2xALynSqlNFUPQUapCaWEsbBZMkCT8u3GKea6VmXd/iFQR8vzQIINgBf5h9vTBnqub/AMmuqpSU1agsslogTudyNyBEYrZTOgrqrMS5K6mBBVC2ohQQTstyBx7nAKFTJ0yxT4peTBKhhMaSFE239O+JXQKoDEBS+q62Zo0qJiAoH4bAyZwf6TkgPi5llGmqTCkmTqYzBj7RexPIwC68KhqKKdZQqvKR80iDJAm4J/In3gqjq6LUNRayq8gD4YiIgQukQBYWB49sedRzakE16ta4mGLS43tLAQPS843ZDoifC1s+gMGOsOoaAQJMCLmAIIMk9xq39I6Wh1SdYCzNQkgISJVZ+97n0mcVAJRl2TyNUUcgzDTubbRYXBmRiJ0lHtTU73bcX2+3EeuDo8LhlepSI+Yt8IQYMwovJAg6jxb3wW8IZF3MEAMRGvSu/m1NeNRJJvHr+HAJGYoMoFJ6LKCZdidMrfTIYRa3PEeuJh96nWpAmk1QvWAGoqWvERqJJAIjk7fbEwMLfQehiu0E2VbmO5sNxv8A0wyv4cy6qrVKS1HBCy8m5/2SEF+cCKfUTSpwpKkjUNIBJ/lgbAARuV5icD6Hih1OolGquBqYIToERpGqxad47YKbzkqak61RGUEACAZEDTaRN7T6+uAHVc9kFJRwSR5YERcgntIm522xSzucjLgs7KsmRpkPtuPl2sLd5N8UPDXhwZtvj1/LlwSqCdJqsPwgDZRFyO0DmEQa6fkaGYBFGmGUcwyi8WkgrMX7+mCyeHcqxAKMxAgwWAMfh7n7YOo606QpU0AUfhQgAeg/ZM4rU8qGJJniIbi0zF9v6YKx6f0rKKQtPKoGAN2WSNju0gY9z9PSGAo0YJ3KDaCeVI42wXbNKikKsAWv6+vOMKVIBJA3Pm2i+8j1/wCMUDOmZLLVQaT0aeuNUomgAyIgJAEeo++A+Y8JUtRejDMOCdLW2+WFI2jUoFt8MrZZlckciCw3PNpsZ23GNFA1TVYkBgFiY77zwJ3H7kEbN9O+E2gpEGY5/KQR6iRsMCamWp1rXUC8R2+x+/bHSuor8VSdCimsB3BIKwRHvE3B47YR+tZAp5qSqWI1HuVn8Inf/n1xBQynhX4hIBeQLmVG0bd/bmMEKfgQ3i1jJ1bi9tt/T2wP6T4hqUzKyLw0fW3b935ww0OusSH82pp2EDvFsNRjlP8AD0ndtrAAiR/43nBE+GMrSQKqa3LDVuRNwYEgHsASPfFrJ9QquplgOLCDFjBJ2M4ujKKSmoD5oBgdrm98FVz0WktJV0w5EEXEkcbcYp5VKUBGYagdkTWNXq0ifbbBXqnRCyaFLjUbweB3ngzPb7YwyHhj4BVtU3EgmQADJ+nP98MFemp2p/D1zJLDSe4sB6bTa20YJPlXMQq3gE+h33WYi25xWz3QhUf4gMNUuw5IBMXHp2m2KOd6C2nQr1AtragY9SORJ29MARzOWKeZUT2kiSfy/L0wKzPlLAZdE1Dzk9pkkagO/Bucaa/h+simawcLdVFp76y2w5i++B3Vvi5dRUqaKoBIMTKqxBAuLaieew5AwDdkFV6YVHUqBIApgDtI2g+o/pjZRpgllZZC2iLEf/b5pt3FsIFOoHAgKFOmFk2J3B0mZ9TaCO4wxZXrAUEMmhRCamZrsReDcnsQASPzwDH0fNslc6yq0/x+Y2CgCbfaNvtgj1KuKwmizgjZQSskbCRaJ3M8Y5x1TrLgKulVUkHzgtb+fQYBAj1NvabOc8QVRUVFroqAnUxUgmIU6IDAwZ+WRK4ug11LJ516JRq1Oo1QEOWEfDBjVDpJawAgL3nYTXy3SqOVpLVNQOqySTKoOABG9554a3GMKHVCtXQlUOWA0zBeDdtQsJPCxby+uBfVsu+YqtSqPVHmOhPLpCyFGqCBe58vc4gDeIetVa4N9CX0rLi3BtYiwjff2wv9KDO7IZaRMQ0Ei3BBmJI9h64a+reD1WkxRzUYDzH5QNJ2IvO+3EYC9AyzGrUSYMXgTYC0WJmT9JwRbzVLzBJ0so0lSdIDLwT/APIHeLkYuf60G0rUYgACdIsseZipAA1N8sEkLHMCKSIdNRWP8RWAYlrgFSpXzAt80TEiw9Ma+r6QqqogEEgAACNR5k6oi5ngdsBfyfV6Tn+IjMQY8s3WZgk3mZPG284P5vr9f4iUwUVT5HVEAJWN7ne2mO5wmZPyFAkmDJKmb/zR6G++HDO06oO6hhTeq1VxqqmBxEQNYMEhbiYjcKPhPKKzE1IQsXJkkEknZfUG03ED3GPMEuitrWnTOpI0m5ksFi4kQL3IOwxMFLua65RSTSpAtwXuTwB9iPQeuAFTOM9UsulbE6bAeuke9sUf8wZIBkG17bfpjypJK+UlhsAORsI3OCHHw7kPi2q6whiSQLzwpm0/0w2qxHlTyU1GlAPl0rPpEY1dM6OuWpLTJ1VCJqki5cgTBiIG1sbC6qNIj0gbD0wVjnK7KbifpFv3zi90uGGkwoAmAAB9f3/XAqlLGRNo37/Uxe/3wZyuSZRO3tJPG8GcARqZBRBgiOwFh3M3+3pjXXzAXb5eZn8pGKFLONqKRewJJ+w2vzjcKVzJG+1/64ozzfUTpgSI5YSBF/3OKWXZx52OokyRsPsCT/0cXc1VUIZtI39drR/XAMpGqSC5iQbwDPa3fEBPI53WWCpPBIMCPfnc94OFXxBlWYvLQcuPJC6QCdJEMR57kmLbrwTgold6alVaXJJ0SSRJ5iwHO49Mb26SQrVK1SZgspAZV/CIJt9+SduA5j1SkKiGqoCk2qoOG7+xjnsRxJz8P5prATb6eu5wxdV6caVSRqakVKsFQzp34mY+YGfwxa+FOuHoVdIgw1vUG4j0O4+mCOk9CqqsFpYztt6HyqCb9yMM2UzWXLS2kMoLGYkCB80m319Mc66Fn2chKqH6wPQRF8MubWmuXOqaYM83IuxGoiBIBN/vhFXOreMaarqpaSoMSSb7wAPeTP7FAeKHjWVJ1RGr3tABtx+zhAzNArUO5EkAkx9QMNHS8uzZd1qKsSPNawg7RvJj7xgL2e8VMHIeFb+YAC1t57X+2Pa/ihlpiojywbggyIMECbXi8c4Uj09qrlQSCLGx8w7ENBi0R3P315lCujVRK+Yglo3kAi1/0wQzN17MZkAqNKgwSRYkiRqt+sTaNwMUOqZupWU03NKdUkGzSAfMSwBBjiPtg10xlXLsxqAkqICkwTMLq0nUQTGxG574p+Lem/HQZkAtVMfF0gkcAWv5hbYmwng4BdyGbFLdabhXkEpIIAIKmBJ+/fD3W8KM8utSmlEorJMAK5IPkKgHTebHnmMc6ynSa1ZhTVWAnzAQY2mb+3Ix0Lo+TenSNOvX1UwgVBAWAI3IaYEAXue+2AG+KfDIR0IcFZKyzEsSL+Y+swL7RtGPeg9JX4jTBYDSsODAJ23jf1wVq0QaKUy3ymQ4c7Gb+bUdoEHecXnrALpRAoWxdmudViLrBM7xEyRbBQ+nktLh6SmdwdwbwSD2vFj2w0/6JSUh20sx+Utfa5VRqm1zA7fXC6WamVBUtYg6JYm5JGw02JMepxrfOV6lGqppvS+EdSqqDWREwRvJ3gXJAwBrqWXWrSMQqJfeBAmWOkHb3g4REyUVqsLpU0mUkLtKmTDWnTJm3fHROk12ehTNWkB5RqXT5tRnywe259SbYVfE7KoqLSAupMgNBvpInYgAGf8AnChXzeUCBkMEmFvaBM3J4ssXsMUs9DGR8qiAREHTaw2MH8sEK6B6vlYOViFUKSTAmJ/CGgDe1sCs5UqBTScfDCGNGmCD7kSQ0Dk/KDiIpnN1KZBE2+UiNSmOB/fB3N+LKz0wlU/hMnQAXIuCdAtO0C39Fc09TRT1GO/7thq6Z0sZimDZSDBZhF/cjv2nfFBjJdbApU21oxUAFVuwsAQY80RN4Nzj3FPovhhxUQrHJIf0/wDjB355xMFI2bcMwOq0Wk7D1gb4ZPAfSmrZqm/4KcuYMSVHlEDjVp+xwF6n0Y05Z2gk+XcSO4th9/wbyLLTzFY7My00nc6QWb6eZft6YrJtTK2K+t5IIJ9f32wPzlGCBY25HPGLvVcytNS8ywFl3k7Kt+ZO2BaF9INQy34tpv8ASBAxGmpdW8gXsO/rYRgx0/PSCHW449tiMClrAid4nn8xfFfMVRSO3zcX94EbnfAHKrXm099ub+mw+mBtar57yJNgI3jkn+mPcqzsJZSqm9+bTb99saGq7QAZO5O3f+npgNuZzRpoWIAAG25P1NzjV08l0+IynUbhYgj1Av8Ae+IDrYaQJmAfb5je/wDzgqSQY5An6d7+2+AoJmCsxMA7ep9+cX3dXRpUkxBIPpvc3PP0xRzAPeB6/wBO+LuXrhVFwW3sQTNrR/f/AIwCp1Tpz/FHwg5CCFDHQRH8scnaZ7c4V/EFANTJE66DBWvPkaShJ9DI9o7YfPERqkA6lgkFpEACDMECdt7CwPfCRlaoq1KtOR/FplbSPMIZTfgebbvglEPC/UEgbgnc7X98FOuUzVZYJYKNWkkDmxniPvhD6FnSjwxIA79+0fvbDP0nKoyFx5pa5I+X0JJH3mf0wvwjDN5OiSTrNIrvfULG/PN9sNPQKaHLJobyxcAeUn3X0/pgLmXo3+KQHQaSS2kj/atoNr3I34wPHi2hTsEZhH82qG9FY6f36YA/SqJRYtKXJ3a5HczbuLx9L4C1fFxSVpxYnSWvA4MDc/s4WereKK1eQDpXiAJg8T2wFap3ONTimn3p/UKbPqeprqkTqI+U8AWAAvvP/NZ+poHaAW2GqQQdJnykGR3tPHthRo5lRYgkE3429caatWTaYmw/v64dTTaM09NiaX8N/UCSIkzIAA29T64up4rdgFqUkYdwTuPxQfLMwe2EPXaBbGbVpABLH3NsOppvreJHosxVtTGSxP4gREeUWt2NiOcVqPiWqHR/iHy7JqEbRBAgkRO5wrir+eNozO3lH7/f5YvU10Cl1R2ytQp5RUIFQglSTO+8RxBO31m5k+o1MlljqqVGaqf4ZkFQ0+ciTqLyd2EY53S6kREwQODf+lsNIzmXeiJWTuArNAYJC+UzvJHl35nSMZsxdEcz4tCqirrLA+ZpO3qO5Hb+mMR1wlKjWEkIqhjteVAJN9r9/TCq1NpCkMtyPc2ttxee8/e1lMwy07TZiBBI3B/lOICtFUVIZDr1f+5LAoBYgF7ElbgQDYTNsAc7UqKCvmIaD5t5vvfe/vglT6foiorB9JktbTJFgAwkkHVM+ncTilNmB0KSJ+bfjYafTvgBOQoVNQYcXHGOl+EMsq0QaikPrEFRExfSxtY7c3M4TEp6SptBMQTdeLjf19RGGvpmdrD4dNWApQNXmBXUGkkkxuZO/KgSTOBDaXpIuoIysVBICs6k3lCSFMWAJNtj7TA3Kr8e+tQirJhVBZbgkliQQJiD/bExVclzfVgzSREDSJJPlAiLiP3zjqvgatp6ZSZFkszmTx52W+/8vHpji9RZYiCSTa0b+g/THXfCVRUyFOjMsjtwbgsxBIO1jttbmcWyRmCrVTvUAkelgRO0fv7Y05zMMZIAZdt4i+0c3OPc2xCj0vJ/L0GAtAsxnjaeAJ3Nok7fScZaF8sDp2Prx+nGMny+uoBpBIQmRfSDFhxJtjYioVCOYINjuZ7ydp7YsVKiKhuVJ/E0am9wJIH/ABbAB/iAMVLHTG07RzJFsYJTCGfmH+3kRadP6R/bHtaGbXoBHFz95O//ABjL4b6iYGgcHmOxi8TiAh02vqeSIGmyiDAk9ovOCnxZVuRPlkQR6CNwCePXAihlgqqZBLgmRyCYAH7/AEOL6VdIMLJ2Efh9I7/pGKKWZWTsB27D1uIx5QaQyquq8XFuOTFzGwvixm0MDSDI5F/3c9sUf849N9wp0ws3JkQSBx74DDNEsIKioVghSYGokROobgEn68zhLOUZMwtQkBQwXfdtMHbm/rNzzh8pVNy4BBF/z+3OEnxLUmvIiARAvvqEfkMAl9UWK9Uf72+0nDH4czdQUzt8MT5je5vMN5SR9MLnVHmvUP8AuOLdDqICMlzzfv39PpjV8jMXerdVU/KQx9pt2uLWA/c4X3JNz+X9MeO8nsMZ06Zmw+pH6TjUmI9FIQJmTxjCvRKxI3w1eFuifEDE2PBP/V8CPElQGoVAtTJXaLgwfzxJfq4DYmJiY2ymJiYmAmJiYmAmCPSJdvhyADtqMAd/ywOw3f4e9C+PUeqdqWnSNpcyRfsACfqMTl4sb86NDpcQgBYlj5muLDaZBvtjTk1FXUXLLDayBBEwLkk3/wC74tdWpouYam7Ez8xAYaWOq0RAuBta+Lng3pqFNTFtXxBss+UAbg3ADT5ogQd+OTSPklakjGGOqWgmCCIWQNjI/wD654H1qM/xNLKGbi0TexMam3txzxhk8YLVQKqofhx8QvqDK4sA3lJhTEwd4n0C4+WZyIaCw+UamAEXBAGrcQAQe+1zB70PKq7BXAbsNQF+JO8HbffthgyrmfgVUfSnyWC3UACbiRIG5I35x5Qy5pMCUCswDB1lhJ+ZSBt6jiTjB6YaoRXrlwfMdSg+YSO4BEzYAjv3FBqvWaqscE+WoFlQu2mWAuTyoE974mBXUerfBDqCqqYHmeDZQNULMW4BI7GTiYKVKfTBqY1WYQQwEGTtMGwHH3BwYymfNHUIOgtIPAABXa9hvbaJ4wWoViFsDFgpEbyLta8TgD1shF8sszkgE8d59JP27TiIZ8zVOkAi3K87i8xcb37Riu+c0mxhjtY7cm5vtGA2VzwMSfKRItMEQdJkTtNsXWqzsxggAnaB2n64KMg03pgh1+IZAM+X6xJHG5nbFuhklVdR87WPmE2JgwCeN9pwsZFz8QAcd7SARv3/AH74Z8vScg6wWOi6gTp0k88EW45jicAOqV/MYMhYBEc/lsDAAt9MWkqkxJgcXtB3PIGB/VV1OCCdU2AIAi2wPtt68Y35LLMVLf8AuAt5abEABQLz73sNvU2wB6pVGqFgFr3G+/K7bSTH9BjE1GXy1EKAqCrEXg73NpEbeuMadFAiIH0tUEA7SYOwa+kXIH9Me9Rpud2+I4CqJEGd+IAmJ+84oiVgigglxsCRcmeY9f1xUqprOokEdjyR/KCb33GNiVnYgIhYj5wROxEqBYfnNu18aa9daTldF9piYkcWjAUuq5j4VNRTRixMKDIE7kgDsOJwjdVzTNUJN/NJMzcTz6DDP1vPDUS9QTsqi+naZYcnHPeo5vWx3Ekm3rthJtSqReWJPJ/XGTxjVjZTpE+gx1rC90rpTVjqEaQcNnT+iCoyhvKDuewAkwO+KvQlVgum0CYkXi3f1wYfqNgFUahxv6wD3+uOVutyGdKVMP8ADTyAAeUAGBE3N+COO2ORdXSalaLzVbfe7Eje/wCWHj/NOiuzyDoESTImxuDub4Vuu5hHqHQAFsAPU3YiPWBhKUs4mMqguffGOOzCYmJiYCYmJiYCY61/g+yjKZgn5jUtYmwQTMA22xyXHSvAihMixkBnqMRuZUBVg9ryJjYgc4zy8Weq/XnL1GKCaj7MRpMWA5j5fpjd4ZqCj8JyEJR2UkydxJUiZM6iNjv9MVuoNVV1dYuxC21wBzYfnva3GNfT8rUqIxhmYVGIMnsupu3Gw9fTHNowZp1p1KiOiOqqBMh4ZgDIYrcgEgAi1u2MfDzokwSLXlfmECfK3ljcf9Tja2VD1WfzH5jUcg3YmSGuNz2i0d8DTmHJYUvN2FUqQGNoCydXbvt7YiifV+uy7K1XRT3AaBtYMoGxtyO+/FHphJIFIllIkkkLLEDUxjzxMkb8T3wOynQarOWq6ZPAiJA40/oMGkRDK6mcpfSHMBR5SxIjmI83BtsDQOz/AF2stWabG5gmqkkjeAakmJ2NhMG2Jgf17NGofhU0CoPOCBLN6k7xHf0OJggj1DriKNQUEniB23iePr/dbr5k1ZJDCASQNo9JNu/0OPauaDFSV0rG+q7GQSff6f3xv+ISpknSxMgmABDTAi0kEfTAUcjmoJEmGNgD+Ud7frhv6CTUXVYaZHFottgb0bornWyCrTJQCJ0zsRIBJ0yAb+h9MG/D/h7MIWGgaSwhhAtFwZg9hgRaOVSnFV1hdixFr89wMGBp1Iq6SrELvMKdPmNrDa/rHMYxqZCo6Gm6rBMEagfX8JMXteMZVslUpooWmwt5SCLXMEeYXnmeMFUupZVKdRoYwPJNrnUJjt8u8eo9bnSkY05ZYvCKoYQAAQDqOkah3vEYFZ1311GqLUSCSzhWCMzEksjGwGoxNpjbFjJ9QKioQju0DQSJEgCxfbeJk8fcDGXziQHqqy6bAzIuQJnk3G21+2LtGmGgyADcR5pEyCPT9fpgV02kXCPULBqQjzDSlwJ0rIPlWFDn6bYLKuhDHlB5MgybRIMrFuIA/KjXk6cahTF22YgcHcggRuTImfTfATxH1NgXUaWJ0nVyIWCDA2BFo3tvglmtasVUlg7WOqTtwLG5jmDHGE3x/wBSSl/CVlZratKhQAOI3J+uIFPr2clrlS21vc/a84XK2+N1XMEmeePT1xVx04zGKzRcb6N7XxrpUyecEspk2KsxHlXcge8b98TlSNvTcxDRAN9j/TfBrPZxEChNxYnkE/aDgK1P4brAIcXmxv8AMD/4xbBDJUXq1gzQDq3IHzTM3sTM74xWmzNh6gRVFjxqufU3/f54E5qmQxB77CLfbDf8TSmldJMxqFz7AbTf9MLGeQIwUEOSCSRf79rXjAAK8ajHfGvFjOkFrDgYr46zxhMTExMUTExMTATHT8kVo5TKogl2pfE2/nMy1ptNvYEd8cxVSSANztjsPinKqpWkNKrTRVAECdIAubmREbffGOfjXEs0s6EDE1mF9LU4ktO9j5R2v/zjpeU6fTp0gpMEyHPmBY99gdMT6AT7455kekOSzllRRcrPzAG148w3tP04w81QjENZ2Lamu0xwWBMc9++MNM+q9PT4Z0VFpUjDEi0i5gHdTvGFxQhZvg/JwskSBEyAJJ7HaTOM/EPiD4eqnTI1nmJgDt5rW/X2wpZrrBH45Y2JuqaYH1JniePXANXWc4aICIsGCWOsAJwJsCb8WJG/qPodSpsppU1JZgJqKIJIMsbAQv8AUj2wmJXvaSN2mwJ9rc4JPnWcwmpEIjSDv7n+mCCOZA1n4e7QPsB27YmM8osbWbaeANtvbExFVcl0oAOtVBrcBUqOSAjE77jiZ1bYa/DHSsvSkgCu1/M2xsR5QSRbeTe/HN7qPRqDIpqV6dP4pHyjzVHkQ2ljYASJIAE32jGOQ0UKqUl1MjbXWYJkwLQZ7jFRZpZzMVb0/h0qSm4qAlmhpLC8AepIwTFdiIjaW8vO4BmSYn9PpjS9UKAS3mAJVNgPLZtydQJO/wCeAvVeuKKZdzJEf+2dgLC9yD3sPfBV7qHUlUKtVoNQgIF+Zu9jaJgE9sbT1+ii/wANGZoLQwuQn4pA3/47jHPejZs1K71yGaq0pT1HypIBNQzsAIHM6jODNbqGiowQlmUBdTQQ0BizhfUxG1u1pBn/ANbRVD1Yphr+UcXiTydrC9x3wvdQ8ZqhK015jeBtY2wv5qsxplHYwACL2BgEKqg83ufX6h6ijTH/AJd+MEGF8XMH1FAwJBdT+Ig7+hHHa2Oh9H6hls2F/iK7ETom6g8RaSJIvtOOOfDuWJA4nfi//ftjzKoQ8pU0MBuCVIG0zEX98U08+OPEaZcvRy5IqaiWMgxMbR+4O3J5nmMwzmWMnDH03pVA1f8A8qoSm+oEkna86TsNxbHQej+Cunn8LteJqOVJ3jSFIBBPYH33xZZE9cXAxlGOwZ3wjkmqNTo5c6kjWdTQOYJYwCeI+sYF5r/D0sICimYMkuSPSBpJxex1c7y5A9cXsvVKMCFtIMGYPocFa3gLOL8qI4BglWiJ2kMAbxa2NdTwjnVW9EkTurofqAGn8sSirm6ZZtWmNrRAj0IONTuxgB45IBtfeY/TbBjpvTMyQA9KroB5B9juRb8sZf6G8PCFSAYZhEATM8C0R629cZVTo5orTUH8JktrMkXgAidPAwFzdUEyJki9xbvtjZUrFViDcEDt/wA/TEy3SKzglUY+wJj7DGpEUsxNiecacG//AEvmyJFCoR3CMf6YyPg/OQSaDiN/K39saliYBYmC3/p+sNwB7z/bHr+HqovaO5kf0xe0MCMTFr/T6hfQqM7EwAgLSewgYb+jf4c1TpqZt0o0juusGow/2gAqPdjbDYmEcCbDHSeqdQ1vSd1Oo0kNQBT8+gSI7hp+2DNHJ5SiKgoqqJaGVpPl31OQb6rQPX6jM5mGCAj4bA/LNS4HBlkEXBNyBeO2OfK63JjDo9Zq1ZEamAiqSxC+ZlF9JiIBaPoDvi3nevJT1aUbVckgxv3jTN+CCLDGno3W0FCu1NCazMEQAfhiZmZABNxHC+uFTP5x2Yh3PZgsTzIgQDiDbWzWslyFJbg7n1jYCPpgdm82HYC1hwAB+X9vrjVmMwpGlA3uSNvYWGLvSumlrhTa7HsJ/TBF7L9NlQ0Fibi8AARJjntgjRyEXifyxbyOXZvaI24wSpZUd8RpSyuW2nnjHuCSqNgL4mATsl1pdU1VZKeqaa2YablUJgeUEi4jbbDFTrmNaESQYIgG4nSR2G49hhHq0iDJUKOADO288ycMPS+opCpVIDQB9eCDsCYi5ja3OKg3meuP8ItpGsgguWMbLaDz+eF7qBd9IdWRGIgSPPzMXN2/p9LHXKlP4JKsNZf5A0SPxN3HEcG/bA/qHiUGgqlGWorhrmflEAhjfb+mEB6rX+FNJKSlXYS2nSAtmtJudQIEDTgd1PLmmsIoE/M0SZO6knmB6c74p0OooayuWLqEBgz81pnvFu+2NYpNWY6nJ5sDZeB7nnAEem0CKB1qTzJ9rDb2tgR1NACI2O3P7OD1GqQIsVg2nkcTzttvbADqtbezG/rbviAU1WDJvb8zcme/GNS1vNMCII80kXG9ucZVfMYx7laTEmFn6TA5P2xtF3Il5Ty/EnyheZOw7nf92x0HwlkmpEfGZVIaQkMSTpMq+kEKAxG+8RIk4U+mt8Kp8fbQpKWmTpIm20bz6DBrwzmddKtmH11TqgpTIBVfmsBAuYkwducZV0ihmURIqrLgSwAAMm/rxYGfU4pZWuKiGSgaTEQY7KB3HJjvjnGW67WJravMY06asUtCzADKoBftEjY94xrz/iXSoy6UsuQD81MvoJ76WE/p3tOKa6VmQpBIqvUUGCALmBAi4sfe298asx05nWz6TBM9ie4bttt9McipZ+qNSgsp/lpyAR63Bj78c4ttnKpAKrU1iQxUtadwDc27fpiGuk6SsqTCLOpmkKItckenrPGNbZYPLipQqFCIX4gu224BvPJFvyxzLNZ7MkaFaoVYiQQSJG0ar9+25GLS5dgFqN52vKeWJjedgPbtgaeqGSLPLn4ZSYBJO/r5QVPNuQTGMkcgsFIcixmAvB06d5ji98KfSOoVkrBqiaFZYnUFWRdYFgefLImffHlPOZhSTSbTDSzCCzNaTuZBJB35HGCuk5ai1mqKPicabqLbEW9zPr7EN4r8RnLrpWor1CRC01uVkiCCTFubbeuFqhRrVhFWrWN+Xfc3sptf6xHaYE5/MUqdRf8ALhqtbVB+JLAkjTpWYLEmwMYI6kPh1NJgkimmo1ASZi7MpspLHeJNgYi2dNlfSqAHQZOwtcsfKYAkgfTnA7w7QaoGAeWCXF77fUKSQBvthwyvThpMlNI5tB4NthyIxYoJl8wi1CHpsRpB1whaC+mABfvzMfTAupQU0yK1JUMtoRiDCzbYncKTEWEA98M3UWpIPMrNcRGw+8cdp7YAZnrlGgAwRZZgAzad+J7gT3GAXmpFqZllIkEXYyQSwGn1PPqLjA1qtRVctTlVW+vba5Nz2BibRbkFn/ztOuzKSpf+cEELqkk2j8rXwA8ThFoVtypCqY3EMupvltOwE3viAP0CnGSeorL8SqWZgbSoJWO55Nu8d8L9bIlqjLAgb9th63N/zw7dHyq18s5EhEYKHqAsCIlmkAAccgDa8XHV+n6X0qNR3DDUB3I2G5na19zhamAI6YaUMykK0RAiR6d9uMMfQ80tKlUpmArjfv7mIseN/fGeYzaml8CrUJqAyoI80yAVLGeRM9hxOPVpF2CaVCJGoh9LHVdbGCe5t+uIC1bOKAh1MxYeY9oO88iP7Yr0s1J8oYx3gW9SdsWOodA+CqMC0gDUGNySTfeBP6CcVkzUQpjfZSCN7X5wVZTLamnTYd+974mLlC5N9trxItJv98TACOseH0yqyG1uxKybAki5G5IAMd99uRg6IagYwATuhYWA4v2+/vhpfLLUPw6asarqYqfFkU1WAZO8gseL73MHFWhC02cqXJM00RFAqXIUAAsVNw3mkw0nFAM+F6Nw1UaVUFvxGeQsHiN/XFp/DFEKBTpKx5kksRxHkP2X9MTOfEDaqop0lkRTEESI/lFzt/YYs9R8cLSjSvnHBNhIKkgaRMzIH1tggGfDtSmylVViL6fNc/Qdxt6exxup9JafN8OnKncmFa4jbj+0YxfxW1Y6NFMCZ1EM573LWj2jgYt5FNQGppm8mD3+kTwSOe04g1t08nSVqU7CCxJEGDsGgQTyf+MBetBZILhzP4NvqZw253KJ8OBpmbsZgQDJIv72tYYScxSgSCLki3Mc+22BQ+hAqibD19O+Gfp/VKSzqpIbgaDsQRYm0Qbz74VajwwODPTqALmwgm31+2LQ/wCVy2RrhQ9BUDf/AKywF9tivEcR6nAF+i0FWqaLOsVD5LkaUJTmxJ3m8W9cXujOq7KpvJEWBsLGZ/7xWr0afwT/ABSpDuRpkCS11+57/fEUq5zq7KrUxRTedceb0IYHf6d8B5ezA6TJjSbz+v5nDDTyEk6j+fv63xby/SU0Dhv5t74uphaoVaqeY+ZuA3m7yTJxuHUqmqafxVJ3lyfpJG3oZwf6p0f+El5YsOImSbHFLL5cDeI2t+n3w1MDs11jNmF+JVgGRDW9IgCBHG2N/RcxV+IDVFaognVpGszePmO04IUcqbEiCfLH9OcFtQpUXBJBg6WVhBnh15XvHmsRi6uAZ6Nms2xqU0MC8EgQuwiTFr+2LeT6dnVb+GS5TuVeB9CYkYY0zgML/EkmG8liO0Am2qbfpvg906hSZWMTuCSsCZnvf7nEMImZqdQMqFQsbE6BMH3/AK41eGui/DPxaxcVVPkAVzAj5vKO0n2jvh4rJpqwWZlOyqsACBby2n6Y1VixeUqFVFyGDzFrALYkTtzG2GmPE6qMur1Er6JlU1q+iY2jc7zO2+0zhg6F1WiUSmc2teoVOrQyBASdlSnBHuYj9FTO1GjTVFQjWFOsAiQrFRBMHzCYPGM6uXzSXFKg2pYDPClARAEIAY9QV3+uEUy+KcsatJgrxIt5iSTtJIaYA/CMAKmQyNM66tRZj8VwNPYCI9rDCp1jpGYq+QvRd1N0UDyAyZkySfryBfAer4UqIIcMvMEH9MX4g3meuZUVd3K90AQAeg1sT/8AbAvrXWvi03Flp6hpQbmDIJmT2n9zoy3RZBVZ9YFx7+npgxQ6bSy+qrWpmNDKsyJqMkA3iN5FsQMGQ6itLI5UfDJY0xDTKy0zqAYXkk3Ha42CvUpzqqLTZQW06idRHr3k3IPFt98MHTspT/yyVNBBVdKGWTUAfm+WDb+WCRGNQ6itKizVKDqxYKtSVaoSbg90FuCZjAB6dF6aswpopMkydTA92JkXjvye+N2QJespdgUWTLDVxYWN2nYDuNpxpzOaNQycw6psYU+Yi+wFz33wwZfpOTLKj5vWmkMzszIEJ3kaQC14AnvPYgW6bkkr061XM13akbQFAkBpXk3tsBbnfCr/AJ2majfDBC7KGI2gXkKLn9k4teLMnSpU6b0K5qIxI8zq1xPmWLBYHHdfbAXo+UepBpr8QliIm8i5O0QBG5+9sA10GCoGuR7x9O3098TGWV8M5hlAdkUW9Z2OlVETyL+uPcRTT4myNalSepRMsUOpghWCB8xIERbYn+2Oa9O6jmaKFqRFzL2DNJ2YEjy2t64dB4jrQR8QOCCukiN1PlIiZnadpB9xuVy93ZabfEEssMIXvIKlexkgm1u+LQlnqABJCNP+7TudyYHficD6mWJGszBMTptO8bb3w8UOlU+SpeRZjIIAlrR9NwRq9Me9W6WlRhOlYkaaYZZgDzQSVi0TA735iFPJZYqRupDXW9xBJNjvbj/jBOn1JQwNxG/c94HHG+LVfw5qESRHCFXMEW8x0zB3MWxWXw3UpgxVvO2g7ge94vtOA1ZrqTNTKhd9+LTPmN5Hp7YX61TB+t0OtLaStwTLeW3JIMwIxry3hxzBhagJgbkGN/5bGRc/TFCy1MtcbDBPpeZiPOafqFEfpJw5jw7QQDUyrYeWGBvYgiwPpFjjE9Pp0ippsSNNvMLo0bA3XtO33uMD8tCowp1qYm8AsSfUg7fbG/oeYpmjDOCCzWMwLyGXn7n7YL5arSADKiIfLqJBn0cEyRJk2OwBvvjXncvl3fU6O5N2IUDcH+XSYtMXmfriKp12ps94J5IJ7b7CMZ0qCLEfv7YxPTqUQtGolyAO7QYvHbzQDz6Y9yfTfKfiBqbA3U3jhVvcEnff6YCn4jrAUhp+bWvp+ICP1wPejUkagA3uTv8ASN8N3iDoOXGgBqykkHSUJAJjbVBM+k740dQ8I5iATUWDtqIBHaRMzBmwwCkyEOJYSCPnmxGyze32wQr5lWoMKxEx5WMWkcjc35jlsX874SqU6bMK6loMpp+0NdbyN4wtdSyNZ6a000VF3leJ8o1E2HYTGCOlDLgkukLIvEj62iT6+k48OYOlhN5kEEwNvsD9Tv3wBy/VfKhrMKalQNJJ8zcEPtpi+1xgl/rFEjSHDSJIW4A9Y4GKoirEW/h2JIFydtwZsf8Avvgb1Gm4g06N1mDIWJIkDSAdphpMduMD811SmJUb7zpDzcSu8iR3tvONy5+iyLNeoB8pAhQAdhESI/m7g8YChlMxmRnKI0U0S6sFIZSSpvby6gB6nnB/qHUmgqSREAtM7c7RYDm1/uudb6uq6VoPJR1M3YRaRvc9yfXBuqwdfnWoomRb7i8ent+QDcpn9BYqe51KC5km7fLAb0kD649XxIg1KQTeGNS7nuAEDQOJnn1wMzGcpljJA07Spie3ymMZjO0kCwsi5s3oATIP07yLRJiAlSzrvqYUtAAsCdvp3iPz2wv+Jc3VZAp0BQ4lRdgY5O/0JwTXxBSAIZWliRO4AtczLG3qfa+BHXqi6aQSHJYyQ2onaAAANI4jSLj2xUdG6f4ny4VRRqUjoohdNVtILkAeVW/lgzETqAxqy2dbPuaTUqIpr+IllKqLawpU2vYkrz2nHOKl5BpnVsQREG3se8jGsKFtTZ6cr5tDMJMnfTxEW98NHSychRqaGpVMwIMuvlUASPKFcTcDbv64DdRWm1Oq65avSoEeWoRdoAAW52J1XAMQPon5avW16w9TUFjV/t4UW2wYzPizPimKRqDQAAAUCkLxdCP2MAJppNRbnUR8rXGk7rPtMmBecOfT+qZXLkJ/lxJABekdek3B8lW0iLyO2Fzp9Stolh5TtCiT7SfQYJv15qMRl6ZaANRU6oEQryTaBBHNvfED9W8U5anQFRCWAsKZhG0iJIUAgjtttO2JjnfWvE4roaaUjTpsIIWBflhHHp+uJi6GHNUQJaJOwPbyg2ja+K2UJajTqSQzgEwbAjkYmJgonk8gp3LeW4vyI3Gx9sZV1OoLqaFgi97gub7729vWDj3EwE6fltcHUy6joIWANMxtHoD2/LBPMdKpTTGjdGJOppMdzM8YmJigD/lFV6KD5XWTYCDLC2kC1ue5xTWoajFCSq2EIxFiQDzN/wB7CJiYg9pgMlViJ0OFAMkEaAZIO5n93OCVKkPgN6aLwPxASDI2uY7Y8xMBQz9f4SOQAT8NmvO6qCIgiLnjHmWzjswQnjXq/FOloEngRYDExMQUxmj/AJmLTpY6rz3i5iLRtghQzhCuYBgyN+FmLEf3xMTAXMvmWBlWKkjzQT5rAX+hO0Yq1hVqVCXzFU6RYfwx+KOEk2xMTFFN8uF1PJYg/jOoEmxJBtMdoAxTzuVVaSKoCq7eYKALqLGwFwST9cTEwGwZQK/wwTBYXm40ibcXiDbbaDfHmbydMBSEALuSTfgnufTnExMQM9NU/wAuFNNGBVWMruZZdxfZRthwyvRcu1FP4KDUgJgegO5nExMbiVyc5GmatkCAubLYb/f/ALwE6jl1UkLKi+xImJ3xMTGFUTklC7n6n0xRo0Za5O+2PMTFRvzuVC6YLX4n1wy+F+j0qma0upYfCLCSbGdx2OJiYC1RZQtYtTRyJEuCSYJAJIIvi903TT/zFRUXVTU6SxZuNX4mPIiNo98TEwUJ6Vl/jVDqYgHSCECoDrUMZCqJv37Yy6bk0qmoHEhH0LJNhLAe8fbExMQV+qIKNRlQDTCkggbxMzv9vrOKtGagqsWI8nxIBtqkCO8AE4mJghnpZKktGmfhqxNMOSw3M8xFsTExMVX/2Q=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32" name="Picture 108" descr="https://encrypted-tbn0.gstatic.com/images?q=tbn:ANd9GcTa5jeXakqQVINyG-FaPw_HUxuJt-s2EOFNIMTi0lMwP3i_gLb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906" y="2209800"/>
            <a:ext cx="5830860" cy="4412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6098" y="793559"/>
            <a:ext cx="9144000" cy="515004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15:54-55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this perishable will have put on the imperishable, and this mortal will have put on immortality, then will come about the saying that is written, </a:t>
            </a:r>
          </a:p>
        </p:txBody>
      </p:sp>
      <p:sp>
        <p:nvSpPr>
          <p:cNvPr id="1120" name="TextBox 1119"/>
          <p:cNvSpPr txBox="1"/>
          <p:nvPr/>
        </p:nvSpPr>
        <p:spPr>
          <a:xfrm>
            <a:off x="-16098" y="2556570"/>
            <a:ext cx="33740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“DEATH IS SWALLOWED UP in victory.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DEATH, WHERE IS YOUR VICTORY?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DEATH, WHERE IS YOUR STING?” </a:t>
            </a:r>
          </a:p>
        </p:txBody>
      </p:sp>
    </p:spTree>
    <p:extLst>
      <p:ext uri="{BB962C8B-B14F-4D97-AF65-F5344CB8AC3E}">
        <p14:creationId xmlns:p14="http://schemas.microsoft.com/office/powerpoint/2010/main" val="12630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Jesus’ resurrection was predicted in advance.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2288" indent="-41275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There’s overwhelming evidence that Jesus’ was raised from the dead.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The significance of Jesus being raised: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(1) Furnishes proof for all of Jesus’ claims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(2) Significant in our justification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(3) Basis of our assured hope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Goal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15:1-4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Now I make known to you, brethren, the gospel which I preached to you, which also you received, in which also you stand,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which also you are saved, if you hold fast the word which I preached to you, unless you believed in vain.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delivered to you as of first importance what I also received, that Christ died for our sins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the Scriptures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He was buried, and that He was raised on the third day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the Scriptures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Resurrection Predicted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4600" y="3788229"/>
            <a:ext cx="3657600" cy="47897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4648200"/>
            <a:ext cx="3581400" cy="47897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9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14400"/>
            <a:ext cx="8915400" cy="5257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Hosea 6:1-2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“Come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let us return to the LORD. For He has torn us, but He will heal us; He has wounded us, but He will bandage us.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revive us after two days;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will raise us up on the third day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That we may live before Him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Matthew 2:14-15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Joseph got up and took the Child and His mother while it was still night, and left for Egypt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remained there until the death of Herod. This was to fulfill what had been spoken by the Lord through the prophet: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Egypt I called My Son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" y="152400"/>
            <a:ext cx="8915400" cy="715962"/>
          </a:xfrm>
        </p:spPr>
        <p:txBody>
          <a:bodyPr anchor="t">
            <a:no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Resurrection Predicted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3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Matthew 12:40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just as Jonah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three days and three nights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 the belly of the great fish, so will the Son of Man be three days and three nights in the heart of the earth.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16:10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You will not abandon my soul to Sheol;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You allow Your Holy One to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undergo decay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15962"/>
          </a:xfrm>
        </p:spPr>
        <p:txBody>
          <a:bodyPr anchor="t">
            <a:no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Resurrection Predicted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705600" y="1905000"/>
            <a:ext cx="1600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" y="2362200"/>
            <a:ext cx="1752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1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307909"/>
            <a:ext cx="8915400" cy="5169091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Many eyewitnesses:</a:t>
            </a:r>
          </a:p>
          <a:p>
            <a:pPr marL="109728" indent="0">
              <a:buNone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15:4b-8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…He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was raised on the third day according to the Scriptures,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He appeared to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Cephas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then to the twelve.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He appeared to more than five hundred brethren at one time, most of whom remain until now, but some have fallen asleep;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appeared to James, then to all the apostles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of all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as to one untimely born,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appeared to me also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74171"/>
            <a:ext cx="8991600" cy="737733"/>
          </a:xfrm>
        </p:spPr>
        <p:txBody>
          <a:bodyPr anchor="t">
            <a:normAutofit/>
          </a:bodyPr>
          <a:lstStyle/>
          <a:p>
            <a:pPr algn="ctr"/>
            <a:r>
              <a:rPr lang="en-US" sz="29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Overwhelming Evidence </a:t>
            </a:r>
            <a:r>
              <a:rPr lang="en-US" sz="29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9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hat </a:t>
            </a:r>
            <a:r>
              <a:rPr lang="en-US" sz="29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Was Raised </a:t>
            </a:r>
            <a:endParaRPr lang="en-US" sz="29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3614866"/>
            <a:ext cx="7086600" cy="391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0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mpty tomb: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Acts 2:29-32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“Brethren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 may confidently say to you regarding the patriarch David that he both died and was buried, and his tomb is with us to this day.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so, because he was a prophet and knew that 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od had sworn to him with an oath to seat one of his descendants on his throne, 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looked ahead and spoke of the resurrection of the Christ,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was neither abandoned to hades, nor did his flesh suffer decay.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God raised up again, to which we are all witnesses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6957" y="152400"/>
            <a:ext cx="8839200" cy="881743"/>
          </a:xfrm>
        </p:spPr>
        <p:txBody>
          <a:bodyPr anchor="t">
            <a:noAutofit/>
          </a:bodyPr>
          <a:lstStyle/>
          <a:p>
            <a:pPr algn="ctr"/>
            <a:r>
              <a:rPr lang="en-US" sz="29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Overwhelming </a:t>
            </a:r>
            <a:r>
              <a:rPr lang="en-US" sz="29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 That Jesus Was Raised 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764971"/>
            <a:ext cx="5181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0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334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mpty tomb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on-biblical sources: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“…you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have sent chosen and ordained men throughout all the world to proclaim that a godless and lawless heresy had sprung from one Jesus, 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Galilæan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deceiver, whom we crucified,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his disciples stole him by night from the tomb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where he was laid when unfastened from the cross, and now deceive men by asserting that he has risen from the dead and ascended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heaven”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192" lvl="1" indent="0" algn="r">
              <a:buNone/>
            </a:pPr>
            <a:r>
              <a:rPr lang="en-US" dirty="0" smtClean="0"/>
              <a:t>Justin </a:t>
            </a:r>
            <a:r>
              <a:rPr lang="en-US" dirty="0"/>
              <a:t>Martyr. </a:t>
            </a:r>
            <a:r>
              <a:rPr lang="en-US" dirty="0" smtClean="0"/>
              <a:t>(1885</a:t>
            </a:r>
            <a:r>
              <a:rPr lang="en-US" dirty="0"/>
              <a:t>). </a:t>
            </a:r>
            <a:r>
              <a:rPr lang="en-US" i="1" dirty="0"/>
              <a:t>Dialogue of Justin with </a:t>
            </a:r>
            <a:r>
              <a:rPr lang="en-US" i="1" dirty="0" err="1"/>
              <a:t>Trypho</a:t>
            </a:r>
            <a:r>
              <a:rPr lang="en-US" i="1" dirty="0"/>
              <a:t>,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a </a:t>
            </a:r>
            <a:r>
              <a:rPr lang="en-US" i="1" dirty="0"/>
              <a:t>Jew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/>
              <a:t>Vol. 1, p. 253).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92162"/>
          </a:xfrm>
        </p:spPr>
        <p:txBody>
          <a:bodyPr anchor="t">
            <a:normAutofit/>
          </a:bodyPr>
          <a:lstStyle/>
          <a:p>
            <a:pPr algn="ctr"/>
            <a:r>
              <a:rPr lang="en-US" sz="29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Overwhelming Evidence That Jesus Was Raised 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6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079309"/>
            <a:ext cx="89916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Unlikely converts: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Philippians 3:4-7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although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myself might have confidence even in the flesh. If anyone else has a mind to put confidence in the flesh, I far more: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circumcised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eighth day, of the nation of Israel, of the tribe of Benjamin, a Hebrew of Hebrews; as to the Law,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Pharisee;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zeal, a persecutor of the church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as to the righteousness which is in the Law, found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blameless. 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whatever things were gain to me, those things I have counted as loss for the sake of Christ.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7843"/>
            <a:ext cx="8686800" cy="792162"/>
          </a:xfrm>
        </p:spPr>
        <p:txBody>
          <a:bodyPr anchor="t">
            <a:noAutofit/>
          </a:bodyPr>
          <a:lstStyle/>
          <a:p>
            <a:pPr algn="ctr"/>
            <a:r>
              <a:rPr lang="en-US" sz="29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Overwhelming Evidence That Jesus Was </a:t>
            </a:r>
            <a:r>
              <a:rPr lang="en-US" sz="29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Raised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D021-58E1-41C8-8770-0B8DBA1CE1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0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975</TotalTime>
  <Words>1164</Words>
  <Application>Microsoft Office PowerPoint</Application>
  <PresentationFormat>On-screen Show (4:3)</PresentationFormat>
  <Paragraphs>85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Christ’s Resurrection</vt:lpstr>
      <vt:lpstr>Our Goal this Morning</vt:lpstr>
      <vt:lpstr>Jesus’ Resurrection Predicted in Advance</vt:lpstr>
      <vt:lpstr>Jesus’ Resurrection Predicted in Advance</vt:lpstr>
      <vt:lpstr>Jesus’ Resurrection Predicted in Advance</vt:lpstr>
      <vt:lpstr>Overwhelming Evidence That Jesus Was Raised </vt:lpstr>
      <vt:lpstr>Overwhelming Evidence That Jesus Was Raised </vt:lpstr>
      <vt:lpstr>Overwhelming Evidence That Jesus Was Raised </vt:lpstr>
      <vt:lpstr>Overwhelming Evidence That Jesus Was Raised</vt:lpstr>
      <vt:lpstr>Overwhelming Evidence That Jesus Was Raised </vt:lpstr>
      <vt:lpstr>The Significance of Jesus’ Resurrection </vt:lpstr>
      <vt:lpstr>The Significance of Jesus’ Resurrection </vt:lpstr>
      <vt:lpstr>The Significance of Jesus’ Resurrection </vt:lpstr>
      <vt:lpstr>The Significance of Jesus’ Resurrection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Christ’s Resurrection</dc:title>
  <dc:creator>Eric</dc:creator>
  <cp:lastModifiedBy>Christy</cp:lastModifiedBy>
  <cp:revision>55</cp:revision>
  <cp:lastPrinted>2014-04-18T15:01:19Z</cp:lastPrinted>
  <dcterms:created xsi:type="dcterms:W3CDTF">2014-04-14T16:18:03Z</dcterms:created>
  <dcterms:modified xsi:type="dcterms:W3CDTF">2014-04-18T15:02:19Z</dcterms:modified>
</cp:coreProperties>
</file>