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2"/>
  </p:notesMasterIdLst>
  <p:handoutMasterIdLst>
    <p:handoutMasterId r:id="rId13"/>
  </p:handoutMasterIdLst>
  <p:sldIdLst>
    <p:sldId id="256" r:id="rId2"/>
    <p:sldId id="619" r:id="rId3"/>
    <p:sldId id="650" r:id="rId4"/>
    <p:sldId id="660" r:id="rId5"/>
    <p:sldId id="661" r:id="rId6"/>
    <p:sldId id="587" r:id="rId7"/>
    <p:sldId id="635" r:id="rId8"/>
    <p:sldId id="658" r:id="rId9"/>
    <p:sldId id="654" r:id="rId10"/>
    <p:sldId id="662"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333CC"/>
    <a:srgbClr val="0000FF"/>
    <a:srgbClr val="CC0000"/>
    <a:srgbClr val="FF3300"/>
    <a:srgbClr val="FFCC00"/>
    <a:srgbClr val="2E3303"/>
    <a:srgbClr val="003618"/>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79" autoAdjust="0"/>
    <p:restoredTop sz="73247" autoAdjust="0"/>
  </p:normalViewPr>
  <p:slideViewPr>
    <p:cSldViewPr>
      <p:cViewPr varScale="1">
        <p:scale>
          <a:sx n="51" d="100"/>
          <a:sy n="51" d="100"/>
        </p:scale>
        <p:origin x="1692" y="66"/>
      </p:cViewPr>
      <p:guideLst>
        <p:guide orient="horz" pos="38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1" d="100"/>
          <a:sy n="51" d="100"/>
        </p:scale>
        <p:origin x="281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6906" y="240514"/>
            <a:ext cx="3170138" cy="481028"/>
          </a:xfrm>
          <a:prstGeom prst="rect">
            <a:avLst/>
          </a:prstGeom>
        </p:spPr>
        <p:txBody>
          <a:bodyPr vert="horz" lIns="97192" tIns="48596" rIns="97192" bIns="48596" rtlCol="0"/>
          <a:lstStyle>
            <a:lvl1pPr algn="l" eaLnBrk="0" hangingPunct="0">
              <a:defRPr sz="1300">
                <a:cs typeface="+mn-cs"/>
              </a:defRPr>
            </a:lvl1pPr>
          </a:lstStyle>
          <a:p>
            <a:r>
              <a:rPr lang="en-US" sz="1400" dirty="0">
                <a:solidFill>
                  <a:schemeClr val="tx1">
                    <a:lumMod val="95000"/>
                    <a:lumOff val="5000"/>
                  </a:schemeClr>
                </a:solidFill>
                <a:cs typeface="Arial" charset="0"/>
              </a:rPr>
              <a:t>Bearing One Another’s Burdens</a:t>
            </a:r>
          </a:p>
          <a:p>
            <a:pPr marR="0" eaLnBrk="1" hangingPunct="1"/>
            <a:r>
              <a:rPr lang="en-US" sz="1400" dirty="0" smtClean="0">
                <a:solidFill>
                  <a:schemeClr val="tx1">
                    <a:lumMod val="95000"/>
                    <a:lumOff val="5000"/>
                  </a:schemeClr>
                </a:solidFill>
                <a:cs typeface="Arial" charset="0"/>
              </a:rPr>
              <a:t>Galatians 6:1-3</a:t>
            </a:r>
            <a:endParaRPr lang="en-US" sz="1400" dirty="0">
              <a:solidFill>
                <a:schemeClr val="tx1">
                  <a:lumMod val="95000"/>
                  <a:lumOff val="5000"/>
                </a:schemeClr>
              </a:solidFill>
              <a:cs typeface="Arial" charset="0"/>
            </a:endParaRPr>
          </a:p>
          <a:p>
            <a:pPr>
              <a:defRPr/>
            </a:pPr>
            <a:endParaRPr lang="en-US" dirty="0">
              <a:solidFill>
                <a:schemeClr val="tx1">
                  <a:lumMod val="95000"/>
                  <a:lumOff val="5000"/>
                </a:schemeClr>
              </a:solidFill>
            </a:endParaRPr>
          </a:p>
        </p:txBody>
      </p:sp>
      <p:sp>
        <p:nvSpPr>
          <p:cNvPr id="3" name="Date Placeholder 2"/>
          <p:cNvSpPr>
            <a:spLocks noGrp="1"/>
          </p:cNvSpPr>
          <p:nvPr>
            <p:ph type="dt" sz="quarter" idx="1"/>
          </p:nvPr>
        </p:nvSpPr>
        <p:spPr>
          <a:xfrm>
            <a:off x="3687045" y="240514"/>
            <a:ext cx="3170138" cy="481028"/>
          </a:xfrm>
          <a:prstGeom prst="rect">
            <a:avLst/>
          </a:prstGeom>
        </p:spPr>
        <p:txBody>
          <a:bodyPr vert="horz" lIns="97192" tIns="48596" rIns="97192" bIns="48596" rtlCol="0"/>
          <a:lstStyle>
            <a:lvl1pPr algn="r" eaLnBrk="0" hangingPunct="0">
              <a:defRPr sz="1300">
                <a:cs typeface="+mn-cs"/>
              </a:defRPr>
            </a:lvl1pPr>
          </a:lstStyle>
          <a:p>
            <a:pPr>
              <a:defRPr/>
            </a:pPr>
            <a:r>
              <a:rPr lang="en-US" sz="1400" dirty="0" smtClean="0"/>
              <a:t>04/27/14</a:t>
            </a:r>
            <a:endParaRPr lang="en-US" sz="1400" dirty="0" smtClean="0"/>
          </a:p>
          <a:p>
            <a:pPr>
              <a:defRPr/>
            </a:pPr>
            <a:r>
              <a:rPr lang="en-US" sz="1400" dirty="0"/>
              <a:t>b</a:t>
            </a:r>
            <a:r>
              <a:rPr lang="en-US" sz="1400" dirty="0" smtClean="0"/>
              <a:t>y </a:t>
            </a:r>
            <a:r>
              <a:rPr lang="en-US" sz="1400" dirty="0" smtClean="0"/>
              <a:t>Bob DeWaay</a:t>
            </a:r>
            <a:endParaRPr lang="en-US" sz="1400" dirty="0"/>
          </a:p>
        </p:txBody>
      </p:sp>
      <p:sp>
        <p:nvSpPr>
          <p:cNvPr id="5" name="Slide Number Placeholder 4"/>
          <p:cNvSpPr>
            <a:spLocks noGrp="1"/>
          </p:cNvSpPr>
          <p:nvPr>
            <p:ph type="sldNum" sz="quarter" idx="3"/>
          </p:nvPr>
        </p:nvSpPr>
        <p:spPr>
          <a:xfrm>
            <a:off x="3654329" y="9019400"/>
            <a:ext cx="3170138" cy="240514"/>
          </a:xfrm>
          <a:prstGeom prst="rect">
            <a:avLst/>
          </a:prstGeom>
        </p:spPr>
        <p:txBody>
          <a:bodyPr vert="horz" lIns="97192" tIns="48596" rIns="97192" bIns="48596" rtlCol="0" anchor="ctr"/>
          <a:lstStyle>
            <a:lvl1pPr algn="r" eaLnBrk="0" hangingPunct="0">
              <a:defRPr sz="1300">
                <a:cs typeface="+mn-cs"/>
              </a:defRPr>
            </a:lvl1pPr>
          </a:lstStyle>
          <a:p>
            <a:pPr>
              <a:defRPr/>
            </a:pPr>
            <a:fld id="{B57C4A8B-79AC-470D-968F-5E559B3FDF15}" type="slidenum">
              <a:rPr lang="en-US"/>
              <a:pPr>
                <a:defRPr/>
              </a:pPr>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6907" y="8841937"/>
            <a:ext cx="2355521" cy="606863"/>
          </a:xfrm>
          <a:prstGeom prst="rect">
            <a:avLst/>
          </a:prstGeom>
        </p:spPr>
      </p:pic>
      <p:sp>
        <p:nvSpPr>
          <p:cNvPr id="7" name="TextBox 6"/>
          <p:cNvSpPr txBox="1"/>
          <p:nvPr/>
        </p:nvSpPr>
        <p:spPr>
          <a:xfrm>
            <a:off x="3200400" y="9019401"/>
            <a:ext cx="2449260" cy="276999"/>
          </a:xfrm>
          <a:prstGeom prst="rect">
            <a:avLst/>
          </a:prstGeom>
          <a:noFill/>
        </p:spPr>
        <p:txBody>
          <a:bodyPr wrap="none" rtlCol="0">
            <a:spAutoFit/>
          </a:bodyPr>
          <a:lstStyle/>
          <a:p>
            <a:r>
              <a:rPr lang="en-US" sz="1200" dirty="0" smtClean="0"/>
              <a:t>www.gospelofgracefellowship.org</a:t>
            </a:r>
            <a:endParaRPr lang="en-US" sz="1200" dirty="0"/>
          </a:p>
        </p:txBody>
      </p:sp>
    </p:spTree>
    <p:extLst>
      <p:ext uri="{BB962C8B-B14F-4D97-AF65-F5344CB8AC3E}">
        <p14:creationId xmlns:p14="http://schemas.microsoft.com/office/powerpoint/2010/main" val="467431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1"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143427"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32829" y="4561576"/>
            <a:ext cx="5849543" cy="4320316"/>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1"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143427"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7E5DDAC1-4739-4C8E-9CEA-814F7EAD2386}" type="slidenum">
              <a:rPr lang="en-US"/>
              <a:pPr>
                <a:defRPr/>
              </a:pPr>
              <a:t>‹#›</a:t>
            </a:fld>
            <a:endParaRPr lang="en-US"/>
          </a:p>
        </p:txBody>
      </p:sp>
    </p:spTree>
    <p:extLst>
      <p:ext uri="{BB962C8B-B14F-4D97-AF65-F5344CB8AC3E}">
        <p14:creationId xmlns:p14="http://schemas.microsoft.com/office/powerpoint/2010/main" val="955267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BFA5BAC9-B5AE-47F7-A0B5-D30DD4944BFD}"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GAL 6:1 Brethren, even if anyone is caught in any trespass, you who are spiritual, restore such a one in a spirit of gentleness; each one looking to yourself, so that you too will not be tempted.</a:t>
            </a:r>
          </a:p>
          <a:p>
            <a:r>
              <a:rPr lang="en-US" dirty="0" smtClean="0"/>
              <a:t>GAL 6:2 Bear one another's burdens, and thereby fulfill the law of Christ.</a:t>
            </a:r>
          </a:p>
          <a:p>
            <a:r>
              <a:rPr lang="en-US" dirty="0" smtClean="0"/>
              <a:t>GAL 6:3 For if anyone thinks he is something when he is nothing, he deceives himself.</a:t>
            </a:r>
          </a:p>
          <a:p>
            <a:r>
              <a:rPr lang="en-US" dirty="0" smtClean="0"/>
              <a:t> NASB</a:t>
            </a:r>
          </a:p>
        </p:txBody>
      </p:sp>
    </p:spTree>
    <p:extLst>
      <p:ext uri="{BB962C8B-B14F-4D97-AF65-F5344CB8AC3E}">
        <p14:creationId xmlns:p14="http://schemas.microsoft.com/office/powerpoint/2010/main" val="3348379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10</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dirty="0" smtClean="0"/>
          </a:p>
        </p:txBody>
      </p:sp>
      <p:sp>
        <p:nvSpPr>
          <p:cNvPr id="26627" name="Slide Number Placeholder 3"/>
          <p:cNvSpPr>
            <a:spLocks noGrp="1"/>
          </p:cNvSpPr>
          <p:nvPr>
            <p:ph type="sldNum" sz="quarter" idx="5"/>
          </p:nvPr>
        </p:nvSpPr>
        <p:spPr>
          <a:noFill/>
        </p:spPr>
        <p:txBody>
          <a:bodyPr/>
          <a:lstStyle/>
          <a:p>
            <a:fld id="{F8092AE9-D19D-4CF8-A0F0-D44068A57943}" type="slidenum">
              <a:rPr lang="en-US" smtClean="0">
                <a:cs typeface="Arial" charset="0"/>
              </a:rPr>
              <a:pPr/>
              <a:t>6</a:t>
            </a:fld>
            <a:endParaRPr lang="en-US" smtClean="0">
              <a:cs typeface="Arial" charset="0"/>
            </a:endParaRPr>
          </a:p>
        </p:txBody>
      </p:sp>
    </p:spTree>
    <p:extLst>
      <p:ext uri="{BB962C8B-B14F-4D97-AF65-F5344CB8AC3E}">
        <p14:creationId xmlns:p14="http://schemas.microsoft.com/office/powerpoint/2010/main" val="555987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7</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8</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9</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A7836B91-A17B-42AE-9D46-4FA1DC4E1EE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BA5F61-B493-4A1E-A235-FA79AE2ECC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DD727DD-ABF5-4E2B-8FAC-4AA1184C85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8305800" y="6408738"/>
            <a:ext cx="708025" cy="365125"/>
          </a:xfrm>
        </p:spPr>
        <p:txBody>
          <a:bodyPr/>
          <a:lstStyle>
            <a:lvl1pPr>
              <a:defRPr sz="2000"/>
            </a:lvl1pPr>
          </a:lstStyle>
          <a:p>
            <a:pPr>
              <a:defRPr/>
            </a:pPr>
            <a:fld id="{9627B9A6-7B5F-4A1C-AF38-AC2A3BCF40E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C8B952A-8A6E-4298-8730-D11ACDD593B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1EDB3C1-ED74-4CDD-8981-AB2B0A1AFD3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C27A878-1F41-4470-BA4D-9233BE4B2D4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98F41C6-2DEE-437B-8C64-700050B52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5132A8E-FB09-433A-8DD4-FC4B2E7DB11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340D3E3-87A9-4C4A-9E70-86ECFF57CCF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FB3D0A8-5485-4342-95EF-6512F82D637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4EC61DE9-B07D-43DF-9B96-D6659CACFD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676400" y="2362200"/>
            <a:ext cx="6019800" cy="762000"/>
          </a:xfrm>
        </p:spPr>
        <p:txBody>
          <a:bodyPr/>
          <a:lstStyle/>
          <a:p>
            <a:pPr marR="0" algn="ctr" eaLnBrk="1" hangingPunct="1"/>
            <a:r>
              <a:rPr lang="en-US" sz="3200" dirty="0" smtClean="0">
                <a:latin typeface="Arial" charset="0"/>
                <a:cs typeface="Arial" charset="0"/>
              </a:rPr>
              <a:t>Galatians 6:1 - 3</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2095500" y="3495298"/>
            <a:ext cx="4953000" cy="861774"/>
          </a:xfrm>
          <a:prstGeom prst="rect">
            <a:avLst/>
          </a:prstGeom>
          <a:noFill/>
          <a:ln w="9525">
            <a:noFill/>
            <a:miter lim="800000"/>
            <a:headEnd/>
            <a:tailEnd/>
          </a:ln>
        </p:spPr>
        <p:txBody>
          <a:bodyPr>
            <a:spAutoFit/>
          </a:bodyPr>
          <a:lstStyle/>
          <a:p>
            <a:pPr algn="ctr" eaLnBrk="0" hangingPunct="0">
              <a:spcBef>
                <a:spcPct val="50000"/>
              </a:spcBef>
            </a:pPr>
            <a:r>
              <a:rPr lang="en-US" sz="2000" dirty="0"/>
              <a:t>Presented by Bob DeWaay</a:t>
            </a:r>
          </a:p>
          <a:p>
            <a:pPr algn="ctr" eaLnBrk="0" hangingPunct="0">
              <a:spcBef>
                <a:spcPct val="50000"/>
              </a:spcBef>
            </a:pPr>
            <a:r>
              <a:rPr lang="en-US" sz="2000" dirty="0" smtClean="0"/>
              <a:t>April 27, 2014</a:t>
            </a:r>
            <a:endParaRPr lang="en-US" sz="2000" dirty="0"/>
          </a:p>
        </p:txBody>
      </p:sp>
      <p:sp>
        <p:nvSpPr>
          <p:cNvPr id="15364" name="Text Box 6"/>
          <p:cNvSpPr txBox="1">
            <a:spLocks noChangeArrowheads="1"/>
          </p:cNvSpPr>
          <p:nvPr/>
        </p:nvSpPr>
        <p:spPr bwMode="auto">
          <a:xfrm>
            <a:off x="723900" y="754559"/>
            <a:ext cx="7696200" cy="1446550"/>
          </a:xfrm>
          <a:prstGeom prst="rect">
            <a:avLst/>
          </a:prstGeom>
          <a:noFill/>
          <a:ln w="9525">
            <a:noFill/>
            <a:miter lim="800000"/>
            <a:headEnd/>
            <a:tailEnd/>
          </a:ln>
        </p:spPr>
        <p:txBody>
          <a:bodyPr>
            <a:spAutoFit/>
          </a:bodyPr>
          <a:lstStyle/>
          <a:p>
            <a:pPr algn="ctr"/>
            <a:r>
              <a:rPr lang="en-US" sz="4400" b="1" dirty="0" smtClean="0">
                <a:solidFill>
                  <a:srgbClr val="0070C0"/>
                </a:solidFill>
                <a:latin typeface="Arial" panose="020B0604020202020204" pitchFamily="34" charset="0"/>
                <a:cs typeface="Arial" panose="020B0604020202020204" pitchFamily="34" charset="0"/>
              </a:rPr>
              <a:t>Bearing One Another’s Burdens</a:t>
            </a:r>
            <a:endParaRPr lang="en-US" sz="44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914400"/>
            <a:ext cx="8382000" cy="3200400"/>
          </a:xfrm>
        </p:spPr>
        <p:txBody>
          <a:bodyPr/>
          <a:lstStyle/>
          <a:p>
            <a:pPr marL="639763" eaLnBrk="1" hangingPunct="1">
              <a:buFont typeface="Wingdings 3" pitchFamily="18" charset="2"/>
              <a:buNone/>
            </a:pPr>
            <a:r>
              <a:rPr lang="en-US" sz="2800" b="1" u="sng" dirty="0" smtClean="0">
                <a:latin typeface="Arial" charset="0"/>
                <a:cs typeface="Arial" charset="0"/>
              </a:rPr>
              <a:t>1Corinthians 12:21, 22</a:t>
            </a:r>
            <a:r>
              <a:rPr lang="en-US" sz="2800" dirty="0" smtClean="0">
                <a:latin typeface="Arial" charset="0"/>
                <a:cs typeface="Arial" charset="0"/>
              </a:rPr>
              <a:t> (NASB)</a:t>
            </a:r>
          </a:p>
          <a:p>
            <a:pPr marL="639763" eaLnBrk="1" hangingPunct="1">
              <a:buNone/>
            </a:pPr>
            <a:r>
              <a:rPr lang="en-US" sz="1200" dirty="0" smtClean="0">
                <a:latin typeface="Arial" charset="0"/>
              </a:rPr>
              <a:t> 	</a:t>
            </a:r>
          </a:p>
          <a:p>
            <a:pPr marL="639763" eaLnBrk="1" hangingPunct="1">
              <a:buNone/>
            </a:pPr>
            <a:r>
              <a:rPr lang="en-US" sz="2800" dirty="0" smtClean="0">
                <a:latin typeface="Arial" charset="0"/>
              </a:rPr>
              <a:t>	And the eye cannot say to the hand, “</a:t>
            </a:r>
            <a:r>
              <a:rPr lang="en-US" sz="2800" dirty="0" smtClean="0">
                <a:solidFill>
                  <a:srgbClr val="C00000"/>
                </a:solidFill>
                <a:latin typeface="Arial" charset="0"/>
              </a:rPr>
              <a:t>I have no need of you</a:t>
            </a:r>
            <a:r>
              <a:rPr lang="en-US" sz="2800" dirty="0" smtClean="0">
                <a:latin typeface="Arial" charset="0"/>
              </a:rPr>
              <a:t>”; or again the head to the feet, “I have no need of you.” On the contrary, it is much truer that the members of the body which seem to be weaker are necessary;</a:t>
            </a:r>
            <a:endParaRPr lang="en-US" sz="2800" dirty="0" smtClean="0">
              <a:latin typeface="Arial" charset="0"/>
              <a:cs typeface="Arial" charset="0"/>
            </a:endParaRPr>
          </a:p>
          <a:p>
            <a:pPr marL="639763">
              <a:buNone/>
            </a:pPr>
            <a:r>
              <a:rPr lang="en-US" sz="2800" dirty="0" smtClean="0">
                <a:latin typeface="Arial" charset="0"/>
                <a:cs typeface="Arial" charset="0"/>
              </a:rPr>
              <a:t>	</a:t>
            </a:r>
          </a:p>
          <a:p>
            <a:pPr marL="639763">
              <a:buNone/>
            </a:pPr>
            <a:endParaRPr lang="en-US" sz="2800" dirty="0" smtClean="0">
              <a:latin typeface="Arial" charset="0"/>
              <a:cs typeface="Arial" charset="0"/>
            </a:endParaRPr>
          </a:p>
          <a:p>
            <a:pPr marL="639763">
              <a:buNone/>
            </a:pPr>
            <a:endParaRPr lang="en-US" sz="2800" dirty="0" smtClean="0">
              <a:latin typeface="Arial" charset="0"/>
              <a:cs typeface="Arial" charset="0"/>
            </a:endParaRPr>
          </a:p>
          <a:p>
            <a:pPr marL="639763">
              <a:buNone/>
            </a:pPr>
            <a:endParaRPr lang="en-US" sz="2800" dirty="0" smtClean="0">
              <a:latin typeface="Arial" charset="0"/>
              <a:cs typeface="Arial" charset="0"/>
            </a:endParaRPr>
          </a:p>
        </p:txBody>
      </p:sp>
      <p:sp>
        <p:nvSpPr>
          <p:cNvPr id="27650" name="Rectangle 4"/>
          <p:cNvSpPr>
            <a:spLocks noChangeArrowheads="1"/>
          </p:cNvSpPr>
          <p:nvPr/>
        </p:nvSpPr>
        <p:spPr bwMode="auto">
          <a:xfrm>
            <a:off x="381000" y="0"/>
            <a:ext cx="8610600" cy="8382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89079"/>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Do Not Think Too Highly of Self</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10</a:t>
            </a:fld>
            <a:endParaRPr lang="en-US"/>
          </a:p>
        </p:txBody>
      </p:sp>
      <p:sp>
        <p:nvSpPr>
          <p:cNvPr id="6" name="Rectangle 3"/>
          <p:cNvSpPr txBox="1">
            <a:spLocks noChangeArrowheads="1"/>
          </p:cNvSpPr>
          <p:nvPr/>
        </p:nvSpPr>
        <p:spPr bwMode="auto">
          <a:xfrm>
            <a:off x="76200" y="3962400"/>
            <a:ext cx="8915400" cy="19812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r>
              <a:rPr lang="en-US" sz="2800" dirty="0" smtClean="0"/>
              <a:t>Disregard for the Lord’s flock is evidence of too high of an opinion of one’s self</a:t>
            </a:r>
          </a:p>
          <a:p>
            <a:pPr marL="365125" indent="-255588">
              <a:spcAft>
                <a:spcPts val="600"/>
              </a:spcAft>
              <a:buClr>
                <a:schemeClr val="accent1"/>
              </a:buClr>
              <a:buSzPct val="68000"/>
              <a:buFont typeface="Wingdings" pitchFamily="2" charset="2"/>
              <a:buChar char="Ø"/>
            </a:pPr>
            <a:r>
              <a:rPr lang="en-US" sz="2800" dirty="0" smtClean="0"/>
              <a:t>We are to be sober minded in this regard (Rom. 12:3)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165279"/>
            <a:ext cx="8839200" cy="990600"/>
          </a:xfrm>
          <a:prstGeom prst="rect">
            <a:avLst/>
          </a:prstGeom>
          <a:noFill/>
          <a:ln w="9525">
            <a:noFill/>
            <a:miter lim="800000"/>
            <a:headEnd/>
            <a:tailEnd/>
          </a:ln>
        </p:spPr>
        <p:txBody>
          <a:bodyPr anchor="ctr"/>
          <a:lstStyle/>
          <a:p>
            <a:pPr algn="ctr"/>
            <a:r>
              <a:rPr lang="en-US" sz="3600" dirty="0" smtClean="0">
                <a:solidFill>
                  <a:srgbClr val="3333CC"/>
                </a:solidFill>
              </a:rPr>
              <a:t>Restoring the Fallen Brother</a:t>
            </a:r>
            <a:endParaRPr lang="en-US" sz="3600" dirty="0">
              <a:solidFill>
                <a:srgbClr val="3333CC"/>
              </a:solidFill>
            </a:endParaRPr>
          </a:p>
        </p:txBody>
      </p:sp>
      <p:sp>
        <p:nvSpPr>
          <p:cNvPr id="21506" name="Rectangle 3"/>
          <p:cNvSpPr txBox="1">
            <a:spLocks noChangeArrowheads="1"/>
          </p:cNvSpPr>
          <p:nvPr/>
        </p:nvSpPr>
        <p:spPr bwMode="auto">
          <a:xfrm>
            <a:off x="304800" y="1143000"/>
            <a:ext cx="8610600" cy="19812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6:1a</a:t>
            </a:r>
            <a:r>
              <a:rPr lang="en-US" sz="2800" dirty="0" smtClean="0"/>
              <a:t> (NASB)</a:t>
            </a:r>
          </a:p>
          <a:p>
            <a:pPr marL="365125" indent="-255588">
              <a:buClr>
                <a:schemeClr val="accent1"/>
              </a:buClr>
              <a:buSzPct val="68000"/>
            </a:pPr>
            <a:r>
              <a:rPr lang="en-US" sz="1400" dirty="0" smtClean="0"/>
              <a:t>	</a:t>
            </a:r>
          </a:p>
          <a:p>
            <a:pPr marL="365125" indent="-255588">
              <a:buClr>
                <a:schemeClr val="accent1"/>
              </a:buClr>
              <a:buSzPct val="68000"/>
            </a:pPr>
            <a:r>
              <a:rPr lang="en-US" sz="2800" dirty="0" smtClean="0"/>
              <a:t>	Brethren, even if anyone is caught in any trespass, you who are spiritual, </a:t>
            </a:r>
            <a:r>
              <a:rPr lang="en-US" sz="2800" dirty="0" smtClean="0">
                <a:solidFill>
                  <a:srgbClr val="C00000"/>
                </a:solidFill>
              </a:rPr>
              <a:t>restore such a one </a:t>
            </a:r>
            <a:r>
              <a:rPr lang="en-US" sz="2800" dirty="0" smtClean="0"/>
              <a:t>. . .</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a:t>
            </a: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304800" y="2743200"/>
            <a:ext cx="8915400" cy="3429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“Caught” can be translated “seized”</a:t>
            </a:r>
          </a:p>
          <a:p>
            <a:pPr marL="365125" indent="-255588">
              <a:buClr>
                <a:schemeClr val="accent1"/>
              </a:buClr>
              <a:buSzPct val="68000"/>
              <a:buFont typeface="Wingdings" pitchFamily="2" charset="2"/>
              <a:buChar char="Ø"/>
            </a:pPr>
            <a:r>
              <a:rPr lang="en-US" sz="2800" dirty="0" smtClean="0"/>
              <a:t>“If” introduces a “third class more probable condition”; i.e. this is likely to happen</a:t>
            </a:r>
          </a:p>
          <a:p>
            <a:pPr marL="365125" indent="-255588">
              <a:buClr>
                <a:schemeClr val="accent1"/>
              </a:buClr>
              <a:buSzPct val="68000"/>
              <a:buFont typeface="Wingdings" pitchFamily="2" charset="2"/>
              <a:buChar char="Ø"/>
            </a:pPr>
            <a:r>
              <a:rPr lang="en-US" sz="2800" dirty="0" smtClean="0"/>
              <a:t>Luther thinks some sin like this prompted false teachers to prescribe Torah observance</a:t>
            </a:r>
          </a:p>
          <a:p>
            <a:pPr marL="365125" indent="-255588">
              <a:buClr>
                <a:schemeClr val="accent1"/>
              </a:buClr>
              <a:buSzPct val="68000"/>
              <a:buFont typeface="Wingdings" pitchFamily="2" charset="2"/>
              <a:buChar char="Ø"/>
            </a:pPr>
            <a:r>
              <a:rPr lang="en-US" sz="2800" dirty="0" smtClean="0">
                <a:solidFill>
                  <a:srgbClr val="C00000"/>
                </a:solidFill>
              </a:rPr>
              <a:t>The answer is restoration for the sinner, not law works for the church!</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76200"/>
            <a:ext cx="8839200" cy="1219200"/>
          </a:xfrm>
          <a:prstGeom prst="rect">
            <a:avLst/>
          </a:prstGeom>
          <a:noFill/>
          <a:ln w="9525">
            <a:noFill/>
            <a:miter lim="800000"/>
            <a:headEnd/>
            <a:tailEnd/>
          </a:ln>
        </p:spPr>
        <p:txBody>
          <a:bodyPr anchor="ctr"/>
          <a:lstStyle/>
          <a:p>
            <a:pPr algn="ctr"/>
            <a:r>
              <a:rPr lang="en-US" sz="3600" dirty="0" smtClean="0">
                <a:solidFill>
                  <a:srgbClr val="3333CC"/>
                </a:solidFill>
              </a:rPr>
              <a:t>The Need for Gentleness and </a:t>
            </a:r>
            <a:r>
              <a:rPr lang="en-US" sz="3600" dirty="0" smtClean="0">
                <a:solidFill>
                  <a:srgbClr val="3333CC"/>
                </a:solidFill>
              </a:rPr>
              <a:t>Being </a:t>
            </a:r>
            <a:r>
              <a:rPr lang="en-US" sz="3600" dirty="0" smtClean="0">
                <a:solidFill>
                  <a:srgbClr val="3333CC"/>
                </a:solidFill>
              </a:rPr>
              <a:t>Circumspect</a:t>
            </a:r>
            <a:endParaRPr lang="en-US" sz="3600" dirty="0">
              <a:solidFill>
                <a:srgbClr val="3333CC"/>
              </a:solidFill>
            </a:endParaRPr>
          </a:p>
        </p:txBody>
      </p:sp>
      <p:sp>
        <p:nvSpPr>
          <p:cNvPr id="21506" name="Rectangle 3"/>
          <p:cNvSpPr txBox="1">
            <a:spLocks noChangeArrowheads="1"/>
          </p:cNvSpPr>
          <p:nvPr/>
        </p:nvSpPr>
        <p:spPr bwMode="auto">
          <a:xfrm>
            <a:off x="304800" y="1447800"/>
            <a:ext cx="8610600" cy="1676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6:1 b</a:t>
            </a:r>
            <a:r>
              <a:rPr lang="en-US" sz="2800" dirty="0" smtClean="0"/>
              <a:t> (NASB)</a:t>
            </a:r>
          </a:p>
          <a:p>
            <a:pPr marL="365125" indent="-255588">
              <a:buClr>
                <a:schemeClr val="accent1"/>
              </a:buClr>
              <a:buSzPct val="68000"/>
            </a:pPr>
            <a:r>
              <a:rPr lang="en-US" sz="2800" dirty="0" smtClean="0"/>
              <a:t>	. . . </a:t>
            </a:r>
            <a:r>
              <a:rPr lang="en-US" sz="2800" dirty="0" smtClean="0">
                <a:solidFill>
                  <a:srgbClr val="C00000"/>
                </a:solidFill>
              </a:rPr>
              <a:t>in a spirit of gentleness</a:t>
            </a:r>
            <a:r>
              <a:rPr lang="en-US" sz="2800" dirty="0" smtClean="0"/>
              <a:t>; each one looking to yourself, so that you too will not be tempted.</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baseline="30000" dirty="0" smtClean="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2971800"/>
            <a:ext cx="8686800" cy="3048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“Gentleness” is a fruit of the Spirit (Gal. 5:23)</a:t>
            </a:r>
          </a:p>
          <a:p>
            <a:pPr marL="365125" indent="-255588">
              <a:buClr>
                <a:schemeClr val="accent1"/>
              </a:buClr>
              <a:buSzPct val="68000"/>
              <a:buFont typeface="Wingdings" pitchFamily="2" charset="2"/>
              <a:buChar char="Ø"/>
            </a:pPr>
            <a:r>
              <a:rPr lang="en-US" sz="2800" dirty="0" smtClean="0"/>
              <a:t>Someone else’s failure should not give us an attitude of superiority</a:t>
            </a:r>
          </a:p>
          <a:p>
            <a:pPr marL="365125" indent="-255588">
              <a:buClr>
                <a:schemeClr val="accent1"/>
              </a:buClr>
              <a:buSzPct val="68000"/>
              <a:buFont typeface="Wingdings" pitchFamily="2" charset="2"/>
              <a:buChar char="Ø"/>
            </a:pPr>
            <a:r>
              <a:rPr lang="en-US" sz="2800" dirty="0" smtClean="0"/>
              <a:t>The temptation is to pride which can lead to a fall</a:t>
            </a:r>
          </a:p>
          <a:p>
            <a:pPr marL="365125" indent="-255588">
              <a:buClr>
                <a:schemeClr val="accent1"/>
              </a:buClr>
              <a:buSzPct val="68000"/>
              <a:buFont typeface="Wingdings" pitchFamily="2" charset="2"/>
              <a:buChar char="Ø"/>
            </a:pPr>
            <a:r>
              <a:rPr lang="en-US" sz="2800" dirty="0" smtClean="0"/>
              <a:t>“Tempted” here means “pressured” which implies pressured to become self-righteous (Gal. 2:14, 15)</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76200"/>
            <a:ext cx="8839200" cy="1066800"/>
          </a:xfrm>
          <a:prstGeom prst="rect">
            <a:avLst/>
          </a:prstGeom>
          <a:noFill/>
          <a:ln w="9525">
            <a:noFill/>
            <a:miter lim="800000"/>
            <a:headEnd/>
            <a:tailEnd/>
          </a:ln>
        </p:spPr>
        <p:txBody>
          <a:bodyPr anchor="ctr"/>
          <a:lstStyle/>
          <a:p>
            <a:pPr algn="ctr"/>
            <a:r>
              <a:rPr lang="en-US" sz="3600" dirty="0" smtClean="0">
                <a:solidFill>
                  <a:srgbClr val="3333CC"/>
                </a:solidFill>
              </a:rPr>
              <a:t>The Law of Christ</a:t>
            </a:r>
            <a:endParaRPr lang="en-US" sz="3600" dirty="0">
              <a:solidFill>
                <a:srgbClr val="3333CC"/>
              </a:solidFill>
            </a:endParaRPr>
          </a:p>
        </p:txBody>
      </p:sp>
      <p:sp>
        <p:nvSpPr>
          <p:cNvPr id="21506" name="Rectangle 3"/>
          <p:cNvSpPr txBox="1">
            <a:spLocks noChangeArrowheads="1"/>
          </p:cNvSpPr>
          <p:nvPr/>
        </p:nvSpPr>
        <p:spPr bwMode="auto">
          <a:xfrm>
            <a:off x="304800" y="1143000"/>
            <a:ext cx="8610600" cy="18288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6:2</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dirty="0" smtClean="0"/>
              <a:t> 	Bear one another's burdens, and thereby fulfill the </a:t>
            </a:r>
            <a:r>
              <a:rPr lang="en-US" sz="2800" dirty="0" smtClean="0">
                <a:solidFill>
                  <a:srgbClr val="C00000"/>
                </a:solidFill>
              </a:rPr>
              <a:t>law of Christ</a:t>
            </a:r>
            <a:r>
              <a:rPr lang="en-US" sz="2800" dirty="0" smtClean="0"/>
              <a:t>.</a:t>
            </a:r>
          </a:p>
          <a:p>
            <a:pPr marL="365125" indent="-255588">
              <a:buClr>
                <a:schemeClr val="accent1"/>
              </a:buClr>
              <a:buSzPct val="68000"/>
            </a:pPr>
            <a:endParaRPr lang="en-US" sz="2800" dirty="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457200" y="2819400"/>
            <a:ext cx="8686800" cy="31242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All Christians have burdens</a:t>
            </a:r>
          </a:p>
          <a:p>
            <a:pPr marL="365125" indent="-255588">
              <a:buClr>
                <a:schemeClr val="accent1"/>
              </a:buClr>
              <a:buSzPct val="68000"/>
              <a:buFont typeface="Wingdings" pitchFamily="2" charset="2"/>
              <a:buChar char="Ø"/>
            </a:pPr>
            <a:r>
              <a:rPr lang="en-US" sz="2800" dirty="0" smtClean="0"/>
              <a:t>“Bear” is in the imperative in the Greek</a:t>
            </a:r>
          </a:p>
          <a:p>
            <a:pPr marL="365125" indent="-255588">
              <a:buClr>
                <a:schemeClr val="accent1"/>
              </a:buClr>
              <a:buSzPct val="68000"/>
              <a:buFont typeface="Wingdings" pitchFamily="2" charset="2"/>
              <a:buChar char="Ø"/>
            </a:pPr>
            <a:r>
              <a:rPr lang="en-US" sz="2800" dirty="0" smtClean="0"/>
              <a:t>Christ is the true law-giver of the New Covenant</a:t>
            </a:r>
          </a:p>
          <a:p>
            <a:pPr marL="365125" indent="-255588">
              <a:buClr>
                <a:schemeClr val="accent1"/>
              </a:buClr>
              <a:buSzPct val="68000"/>
              <a:buFont typeface="Wingdings" pitchFamily="2" charset="2"/>
              <a:buChar char="Ø"/>
            </a:pPr>
            <a:r>
              <a:rPr lang="en-US" sz="2800" dirty="0" smtClean="0">
                <a:solidFill>
                  <a:srgbClr val="C00000"/>
                </a:solidFill>
              </a:rPr>
              <a:t>Christian love </a:t>
            </a:r>
            <a:r>
              <a:rPr lang="en-US" sz="2800" dirty="0" smtClean="0"/>
              <a:t>is to always think of others in the body of Christ</a:t>
            </a:r>
          </a:p>
          <a:p>
            <a:pPr marL="365125" indent="-255588">
              <a:buClr>
                <a:schemeClr val="accent1"/>
              </a:buClr>
              <a:buSzPct val="68000"/>
              <a:buFont typeface="Wingdings" pitchFamily="2" charset="2"/>
              <a:buChar char="Ø"/>
            </a:pPr>
            <a:r>
              <a:rPr lang="en-US" sz="2800" dirty="0" smtClean="0"/>
              <a:t>Christ cares for His own, we should care for those who are Christ’s (1Peter 5:7)</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228600"/>
            <a:ext cx="8839200" cy="1066800"/>
          </a:xfrm>
          <a:prstGeom prst="rect">
            <a:avLst/>
          </a:prstGeom>
          <a:noFill/>
          <a:ln w="9525">
            <a:noFill/>
            <a:miter lim="800000"/>
            <a:headEnd/>
            <a:tailEnd/>
          </a:ln>
        </p:spPr>
        <p:txBody>
          <a:bodyPr anchor="ctr"/>
          <a:lstStyle/>
          <a:p>
            <a:pPr algn="ctr"/>
            <a:r>
              <a:rPr lang="en-US" sz="3600" dirty="0" smtClean="0">
                <a:solidFill>
                  <a:srgbClr val="3333CC"/>
                </a:solidFill>
              </a:rPr>
              <a:t>An Inflated Opinion of Self</a:t>
            </a:r>
            <a:endParaRPr lang="en-US" sz="3600" dirty="0">
              <a:solidFill>
                <a:srgbClr val="3333CC"/>
              </a:solidFill>
            </a:endParaRPr>
          </a:p>
        </p:txBody>
      </p:sp>
      <p:sp>
        <p:nvSpPr>
          <p:cNvPr id="21506" name="Rectangle 3"/>
          <p:cNvSpPr txBox="1">
            <a:spLocks noChangeArrowheads="1"/>
          </p:cNvSpPr>
          <p:nvPr/>
        </p:nvSpPr>
        <p:spPr bwMode="auto">
          <a:xfrm>
            <a:off x="304800" y="1219200"/>
            <a:ext cx="8610600" cy="15240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6:3</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baseline="30000" dirty="0" smtClean="0"/>
              <a:t> </a:t>
            </a:r>
            <a:r>
              <a:rPr lang="en-US" sz="2800" dirty="0" smtClean="0"/>
              <a:t>	For if anyone thinks he is something when he is nothing, he deceives himself.</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048000"/>
            <a:ext cx="8686800" cy="2819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 law of Christ mitigates against self-deception and pride</a:t>
            </a:r>
          </a:p>
          <a:p>
            <a:pPr marL="365125" indent="-255588">
              <a:buClr>
                <a:schemeClr val="accent1"/>
              </a:buClr>
              <a:buSzPct val="68000"/>
              <a:buFont typeface="Wingdings" pitchFamily="2" charset="2"/>
              <a:buChar char="Ø"/>
            </a:pPr>
            <a:r>
              <a:rPr lang="en-US" sz="2800" dirty="0" smtClean="0"/>
              <a:t>Thinking of self first means not loving others as the law of Christ commands</a:t>
            </a:r>
          </a:p>
          <a:p>
            <a:pPr marL="365125" indent="-255588">
              <a:buClr>
                <a:schemeClr val="accent1"/>
              </a:buClr>
              <a:buSzPct val="68000"/>
              <a:buFont typeface="Wingdings" pitchFamily="2" charset="2"/>
              <a:buChar char="Ø"/>
            </a:pPr>
            <a:r>
              <a:rPr lang="en-US" sz="2800" dirty="0" smtClean="0"/>
              <a:t>Self-esteem is not a Christian virtue</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a:xfrm>
            <a:off x="533400" y="1676400"/>
            <a:ext cx="8229600" cy="3200400"/>
          </a:xfrm>
        </p:spPr>
        <p:txBody>
          <a:bodyPr/>
          <a:lstStyle/>
          <a:p>
            <a:pPr eaLnBrk="1" hangingPunct="1">
              <a:spcBef>
                <a:spcPts val="600"/>
              </a:spcBef>
              <a:spcAft>
                <a:spcPts val="1200"/>
              </a:spcAft>
              <a:buFont typeface="Wingdings" pitchFamily="2" charset="2"/>
              <a:buChar char="Ø"/>
            </a:pPr>
            <a:r>
              <a:rPr lang="en-US" sz="2800" dirty="0" smtClean="0">
                <a:latin typeface="Arial" charset="0"/>
                <a:cs typeface="Arial" charset="0"/>
              </a:rPr>
              <a:t>The “spiritual ones” are not a few elite Christians</a:t>
            </a:r>
          </a:p>
          <a:p>
            <a:pPr eaLnBrk="1" hangingPunct="1">
              <a:spcBef>
                <a:spcPts val="600"/>
              </a:spcBef>
              <a:spcAft>
                <a:spcPts val="1200"/>
              </a:spcAft>
              <a:buFont typeface="Wingdings" pitchFamily="2" charset="2"/>
              <a:buChar char="Ø"/>
            </a:pPr>
            <a:r>
              <a:rPr lang="en-US" sz="2800" dirty="0" smtClean="0">
                <a:latin typeface="Arial" charset="0"/>
                <a:cs typeface="Arial" charset="0"/>
              </a:rPr>
              <a:t>We must restore repentant sinners</a:t>
            </a:r>
          </a:p>
          <a:p>
            <a:pPr eaLnBrk="1" hangingPunct="1">
              <a:spcBef>
                <a:spcPts val="600"/>
              </a:spcBef>
              <a:spcAft>
                <a:spcPts val="1200"/>
              </a:spcAft>
              <a:buFont typeface="Wingdings" pitchFamily="2" charset="2"/>
              <a:buChar char="Ø"/>
            </a:pPr>
            <a:r>
              <a:rPr lang="en-US" sz="2800" dirty="0" smtClean="0">
                <a:latin typeface="Arial" charset="0"/>
                <a:cs typeface="Arial" charset="0"/>
              </a:rPr>
              <a:t>The law of Christ is God’s law of love</a:t>
            </a:r>
          </a:p>
          <a:p>
            <a:pPr eaLnBrk="1" hangingPunct="1">
              <a:spcBef>
                <a:spcPts val="600"/>
              </a:spcBef>
              <a:spcAft>
                <a:spcPts val="1200"/>
              </a:spcAft>
              <a:buFont typeface="Wingdings" pitchFamily="2" charset="2"/>
              <a:buChar char="Ø"/>
            </a:pPr>
            <a:r>
              <a:rPr lang="en-US" sz="2800" dirty="0" smtClean="0">
                <a:latin typeface="Arial" charset="0"/>
                <a:cs typeface="Arial" charset="0"/>
              </a:rPr>
              <a:t>To not think highly of ourselves requires sober-minded judgment</a:t>
            </a:r>
          </a:p>
        </p:txBody>
      </p:sp>
      <p:sp>
        <p:nvSpPr>
          <p:cNvPr id="2" name="Rectangle 2"/>
          <p:cNvSpPr>
            <a:spLocks noGrp="1" noChangeArrowheads="1"/>
          </p:cNvSpPr>
          <p:nvPr>
            <p:ph type="title"/>
          </p:nvPr>
        </p:nvSpPr>
        <p:spPr>
          <a:xfrm>
            <a:off x="457200" y="228599"/>
            <a:ext cx="8229600" cy="762001"/>
          </a:xfrm>
        </p:spPr>
        <p:txBody>
          <a:bodyPr>
            <a:normAutofit/>
          </a:bodyPr>
          <a:lstStyle/>
          <a:p>
            <a:pPr algn="ctr" eaLnBrk="1" fontAlgn="auto" hangingPunct="1">
              <a:spcAft>
                <a:spcPts val="0"/>
              </a:spcAft>
              <a:defRPr/>
            </a:pPr>
            <a:r>
              <a:rPr lang="en-US" sz="3600" b="0" dirty="0" smtClean="0">
                <a:solidFill>
                  <a:srgbClr val="3333CC"/>
                </a:solidFill>
                <a:effectLst/>
                <a:latin typeface="Arial" panose="020B0604020202020204" pitchFamily="34" charset="0"/>
                <a:cs typeface="Arial" panose="020B0604020202020204" pitchFamily="34" charset="0"/>
              </a:rPr>
              <a:t>Implications and Applications</a:t>
            </a:r>
          </a:p>
        </p:txBody>
      </p:sp>
      <p:sp>
        <p:nvSpPr>
          <p:cNvPr id="3" name="Slide Number Placeholder 2"/>
          <p:cNvSpPr>
            <a:spLocks noGrp="1"/>
          </p:cNvSpPr>
          <p:nvPr>
            <p:ph type="sldNum" sz="quarter" idx="12"/>
          </p:nvPr>
        </p:nvSpPr>
        <p:spPr/>
        <p:txBody>
          <a:bodyPr/>
          <a:lstStyle/>
          <a:p>
            <a:pPr>
              <a:defRPr/>
            </a:pPr>
            <a:fld id="{9627B9A6-7B5F-4A1C-AF38-AC2A3BCF40E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1295400"/>
            <a:ext cx="8610600" cy="2057400"/>
          </a:xfrm>
        </p:spPr>
        <p:txBody>
          <a:bodyPr/>
          <a:lstStyle/>
          <a:p>
            <a:pPr marL="639763" eaLnBrk="1" hangingPunct="1">
              <a:buFont typeface="Wingdings 3" pitchFamily="18" charset="2"/>
              <a:buNone/>
            </a:pPr>
            <a:r>
              <a:rPr lang="en-US" sz="2800" b="1" u="sng" dirty="0" smtClean="0">
                <a:latin typeface="Arial" charset="0"/>
                <a:cs typeface="Arial" charset="0"/>
              </a:rPr>
              <a:t>1Corinthians 14:37</a:t>
            </a:r>
            <a:r>
              <a:rPr lang="en-US" sz="2800" dirty="0" smtClean="0">
                <a:latin typeface="Arial" charset="0"/>
                <a:cs typeface="Arial" charset="0"/>
              </a:rPr>
              <a:t> (NASB)</a:t>
            </a:r>
            <a:r>
              <a:rPr lang="en-US" sz="2800" u="sng" dirty="0" smtClean="0">
                <a:latin typeface="Arial" charset="0"/>
              </a:rPr>
              <a:t> </a:t>
            </a:r>
          </a:p>
          <a:p>
            <a:pPr marL="639763" eaLnBrk="1" hangingPunct="1">
              <a:buFont typeface="Wingdings 3" pitchFamily="18" charset="2"/>
              <a:buNone/>
            </a:pPr>
            <a:endParaRPr lang="en-US" sz="1200" dirty="0" smtClean="0">
              <a:latin typeface="Arial" charset="0"/>
              <a:cs typeface="Arial" charset="0"/>
            </a:endParaRPr>
          </a:p>
          <a:p>
            <a:pPr>
              <a:buNone/>
            </a:pPr>
            <a:r>
              <a:rPr lang="en-US" sz="2800" dirty="0" smtClean="0">
                <a:latin typeface="Arial" pitchFamily="34" charset="0"/>
                <a:cs typeface="Arial" pitchFamily="34" charset="0"/>
              </a:rPr>
              <a:t>	</a:t>
            </a:r>
            <a:r>
              <a:rPr lang="en-US" sz="2800" dirty="0" smtClean="0">
                <a:solidFill>
                  <a:srgbClr val="C00000"/>
                </a:solidFill>
                <a:latin typeface="Arial" pitchFamily="34" charset="0"/>
                <a:cs typeface="Arial" pitchFamily="34" charset="0"/>
              </a:rPr>
              <a:t>If anyone thinks he is a prophet or spiritual</a:t>
            </a:r>
            <a:r>
              <a:rPr lang="en-US" sz="2800" dirty="0" smtClean="0">
                <a:latin typeface="Arial" pitchFamily="34" charset="0"/>
                <a:cs typeface="Arial" pitchFamily="34" charset="0"/>
              </a:rPr>
              <a:t>, let him recognize that the things which I write to you are the Lord's commandment.</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76200"/>
            <a:ext cx="8915400" cy="1077218"/>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“Spiritual ones” are recipients </a:t>
            </a:r>
            <a:r>
              <a:rPr lang="en-US" sz="3200" dirty="0" smtClean="0">
                <a:solidFill>
                  <a:srgbClr val="3333CC"/>
                </a:solidFill>
              </a:rPr>
              <a:t/>
            </a:r>
            <a:br>
              <a:rPr lang="en-US" sz="3200" dirty="0" smtClean="0">
                <a:solidFill>
                  <a:srgbClr val="3333CC"/>
                </a:solidFill>
              </a:rPr>
            </a:br>
            <a:r>
              <a:rPr lang="en-US" sz="3200" dirty="0" smtClean="0">
                <a:solidFill>
                  <a:srgbClr val="3333CC"/>
                </a:solidFill>
              </a:rPr>
              <a:t>of </a:t>
            </a:r>
            <a:r>
              <a:rPr lang="en-US" sz="3200" dirty="0" smtClean="0">
                <a:solidFill>
                  <a:srgbClr val="3333CC"/>
                </a:solidFill>
              </a:rPr>
              <a:t>grace through faith</a:t>
            </a:r>
            <a:endParaRPr lang="en-US" sz="3200" dirty="0">
              <a:solidFill>
                <a:srgbClr val="3333CC"/>
              </a:solidFill>
            </a:endParaRPr>
          </a:p>
        </p:txBody>
      </p:sp>
      <p:sp>
        <p:nvSpPr>
          <p:cNvPr id="5" name="Rectangle 3"/>
          <p:cNvSpPr txBox="1">
            <a:spLocks noChangeArrowheads="1"/>
          </p:cNvSpPr>
          <p:nvPr/>
        </p:nvSpPr>
        <p:spPr bwMode="auto">
          <a:xfrm>
            <a:off x="304800" y="3505200"/>
            <a:ext cx="8686800" cy="2209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Elitists in Corinth thought they were the spiritual ones</a:t>
            </a:r>
          </a:p>
          <a:p>
            <a:pPr marL="365125" indent="-255588">
              <a:buClr>
                <a:schemeClr val="accent1"/>
              </a:buClr>
              <a:buSzPct val="68000"/>
              <a:buFont typeface="Wingdings" pitchFamily="2" charset="2"/>
              <a:buChar char="Ø"/>
            </a:pPr>
            <a:r>
              <a:rPr lang="en-US" sz="2800" dirty="0" smtClean="0"/>
              <a:t>Paul speaks for God as an ordained apostle</a:t>
            </a:r>
          </a:p>
          <a:p>
            <a:pPr marL="365125" indent="-255588">
              <a:buClr>
                <a:schemeClr val="accent1"/>
              </a:buClr>
              <a:buSzPct val="68000"/>
              <a:buFont typeface="Wingdings" pitchFamily="2" charset="2"/>
              <a:buChar char="Ø"/>
            </a:pPr>
            <a:r>
              <a:rPr lang="en-US" sz="2800" dirty="0" smtClean="0"/>
              <a:t>In Galatians 3:14, those who have received the Spirit by faith are the blessed spiritual ones</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152400" y="990600"/>
            <a:ext cx="8839200" cy="3276600"/>
          </a:xfrm>
        </p:spPr>
        <p:txBody>
          <a:bodyPr/>
          <a:lstStyle/>
          <a:p>
            <a:pPr marL="639763" eaLnBrk="1" hangingPunct="1">
              <a:buFont typeface="Wingdings 3" pitchFamily="18" charset="2"/>
              <a:buNone/>
            </a:pPr>
            <a:r>
              <a:rPr lang="en-US" sz="2800" b="1" u="sng" dirty="0" smtClean="0">
                <a:latin typeface="Arial" charset="0"/>
                <a:cs typeface="Arial" charset="0"/>
              </a:rPr>
              <a:t>2Corinthians 2:6, 7</a:t>
            </a:r>
            <a:r>
              <a:rPr lang="en-US" sz="2800" dirty="0" smtClean="0">
                <a:latin typeface="Arial" charset="0"/>
                <a:cs typeface="Arial" charset="0"/>
              </a:rPr>
              <a:t> (NASB)</a:t>
            </a:r>
            <a:r>
              <a:rPr lang="en-US" sz="2800" u="sng" dirty="0" smtClean="0">
                <a:latin typeface="Arial" charset="0"/>
              </a:rPr>
              <a:t> </a:t>
            </a:r>
          </a:p>
          <a:p>
            <a:pPr marL="639763" eaLnBrk="1" hangingPunct="1">
              <a:buFont typeface="Wingdings 3" pitchFamily="18" charset="2"/>
              <a:buNone/>
            </a:pPr>
            <a:endParaRPr lang="en-US" sz="1200" dirty="0" smtClean="0">
              <a:latin typeface="Arial" charset="0"/>
              <a:cs typeface="Arial" charset="0"/>
            </a:endParaRPr>
          </a:p>
          <a:p>
            <a:pPr>
              <a:buNone/>
            </a:pPr>
            <a:r>
              <a:rPr lang="en-US" sz="2800" dirty="0" smtClean="0">
                <a:latin typeface="Arial" pitchFamily="34" charset="0"/>
                <a:cs typeface="Arial" pitchFamily="34" charset="0"/>
              </a:rPr>
              <a:t>	Sufficient for such a one is this punishment which was inflicted by the majority, so that on the contrary you should rather forgive and comfort him,  otherwise such a one might be overwhelmed by excessive sorrow.</a:t>
            </a:r>
          </a:p>
          <a:p>
            <a:pPr>
              <a:buNone/>
            </a:pPr>
            <a:endParaRPr lang="en-US"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15240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Restoring Repentant Sinners</a:t>
            </a:r>
            <a:endParaRPr lang="en-US" sz="3200" dirty="0">
              <a:solidFill>
                <a:srgbClr val="3333CC"/>
              </a:solidFill>
            </a:endParaRP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8</a:t>
            </a:fld>
            <a:endParaRPr lang="en-US"/>
          </a:p>
        </p:txBody>
      </p:sp>
      <p:sp>
        <p:nvSpPr>
          <p:cNvPr id="7" name="Rectangle 3"/>
          <p:cNvSpPr txBox="1">
            <a:spLocks noChangeArrowheads="1"/>
          </p:cNvSpPr>
          <p:nvPr/>
        </p:nvSpPr>
        <p:spPr bwMode="auto">
          <a:xfrm>
            <a:off x="228600" y="4876800"/>
            <a:ext cx="8915400" cy="11430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endParaRPr lang="en-US" sz="2800" dirty="0" smtClean="0"/>
          </a:p>
        </p:txBody>
      </p:sp>
      <p:sp>
        <p:nvSpPr>
          <p:cNvPr id="10" name="Rectangle 3"/>
          <p:cNvSpPr txBox="1">
            <a:spLocks noChangeArrowheads="1"/>
          </p:cNvSpPr>
          <p:nvPr/>
        </p:nvSpPr>
        <p:spPr bwMode="auto">
          <a:xfrm>
            <a:off x="506412" y="4072731"/>
            <a:ext cx="8153400" cy="1143000"/>
          </a:xfrm>
          <a:prstGeom prst="rect">
            <a:avLst/>
          </a:prstGeom>
          <a:noFill/>
          <a:ln w="9525">
            <a:noFill/>
            <a:miter lim="800000"/>
            <a:headEnd/>
            <a:tailEnd/>
          </a:ln>
        </p:spPr>
        <p:txBody>
          <a:bodyPr/>
          <a:lstStyle/>
          <a:p>
            <a:r>
              <a:rPr lang="en-US" sz="2800" dirty="0" smtClean="0"/>
              <a:t>“</a:t>
            </a:r>
            <a:r>
              <a:rPr lang="en-US" sz="2800" dirty="0" smtClean="0">
                <a:solidFill>
                  <a:srgbClr val="C00000"/>
                </a:solidFill>
              </a:rPr>
              <a:t>I have not come to call the righteous but sinners to repentance</a:t>
            </a:r>
            <a:r>
              <a:rPr lang="en-US" sz="2800" dirty="0" smtClean="0"/>
              <a:t>.” (Luke 5:32)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914400"/>
            <a:ext cx="8382000" cy="2057400"/>
          </a:xfrm>
        </p:spPr>
        <p:txBody>
          <a:bodyPr/>
          <a:lstStyle/>
          <a:p>
            <a:pPr marL="639763" eaLnBrk="1" hangingPunct="1">
              <a:buFont typeface="Wingdings 3" pitchFamily="18" charset="2"/>
              <a:buNone/>
            </a:pPr>
            <a:r>
              <a:rPr lang="en-US" sz="2800" b="1" u="sng" dirty="0" smtClean="0">
                <a:latin typeface="Arial" charset="0"/>
                <a:cs typeface="Arial" charset="0"/>
              </a:rPr>
              <a:t>John 15:12</a:t>
            </a:r>
            <a:r>
              <a:rPr lang="en-US" sz="2800" dirty="0" smtClean="0">
                <a:latin typeface="Arial" charset="0"/>
                <a:cs typeface="Arial" charset="0"/>
              </a:rPr>
              <a:t> (NASB)</a:t>
            </a:r>
            <a:r>
              <a:rPr lang="en-US" sz="2800" u="sng" dirty="0" smtClean="0">
                <a:latin typeface="Arial" charset="0"/>
              </a:rPr>
              <a:t> </a:t>
            </a:r>
          </a:p>
          <a:p>
            <a:pPr marL="639763">
              <a:buNone/>
            </a:pPr>
            <a:r>
              <a:rPr lang="en-US" sz="1400" dirty="0" smtClean="0">
                <a:latin typeface="Arial" charset="0"/>
                <a:cs typeface="Arial" charset="0"/>
              </a:rPr>
              <a:t>	</a:t>
            </a:r>
          </a:p>
          <a:p>
            <a:pPr marL="639763">
              <a:buNone/>
            </a:pPr>
            <a:r>
              <a:rPr lang="en-US" sz="2800" dirty="0" smtClean="0">
                <a:latin typeface="Arial" charset="0"/>
                <a:cs typeface="Arial" charset="0"/>
              </a:rPr>
              <a:t>	This is My commandment, that you love one another, just as I have loved you.</a:t>
            </a:r>
          </a:p>
          <a:p>
            <a:pPr marL="639763">
              <a:buNone/>
            </a:pPr>
            <a:endParaRPr lang="en-US" sz="2800" dirty="0" smtClean="0">
              <a:latin typeface="Arial" charset="0"/>
              <a:cs typeface="Arial" charset="0"/>
            </a:endParaRPr>
          </a:p>
          <a:p>
            <a:pPr marL="639763">
              <a:buNone/>
            </a:pPr>
            <a:endParaRPr lang="en-US" sz="2800" dirty="0" smtClean="0">
              <a:latin typeface="Arial" charset="0"/>
              <a:cs typeface="Arial" charset="0"/>
            </a:endParaRPr>
          </a:p>
          <a:p>
            <a:pPr marL="639763">
              <a:buNone/>
            </a:pPr>
            <a:endParaRPr lang="en-US" sz="2800" dirty="0" smtClean="0">
              <a:latin typeface="Arial" charset="0"/>
              <a:cs typeface="Arial" charset="0"/>
            </a:endParaRPr>
          </a:p>
          <a:p>
            <a:pPr marL="639763">
              <a:buNone/>
            </a:pPr>
            <a:endParaRPr lang="en-US" sz="2800" dirty="0" smtClean="0">
              <a:latin typeface="Arial" charset="0"/>
              <a:cs typeface="Arial" charset="0"/>
            </a:endParaRPr>
          </a:p>
        </p:txBody>
      </p:sp>
      <p:sp>
        <p:nvSpPr>
          <p:cNvPr id="27650" name="Rectangle 4"/>
          <p:cNvSpPr>
            <a:spLocks noChangeArrowheads="1"/>
          </p:cNvSpPr>
          <p:nvPr/>
        </p:nvSpPr>
        <p:spPr bwMode="auto">
          <a:xfrm>
            <a:off x="3810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89079"/>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The Law of Christ</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9</a:t>
            </a:fld>
            <a:endParaRPr lang="en-US"/>
          </a:p>
        </p:txBody>
      </p:sp>
      <p:sp>
        <p:nvSpPr>
          <p:cNvPr id="6" name="Rectangle 3"/>
          <p:cNvSpPr txBox="1">
            <a:spLocks noChangeArrowheads="1"/>
          </p:cNvSpPr>
          <p:nvPr/>
        </p:nvSpPr>
        <p:spPr bwMode="auto">
          <a:xfrm>
            <a:off x="228600" y="2971800"/>
            <a:ext cx="8915400" cy="27432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r>
              <a:rPr lang="en-US" sz="2800" dirty="0" smtClean="0"/>
              <a:t>Jesus is God’s law-giver</a:t>
            </a:r>
          </a:p>
          <a:p>
            <a:pPr marL="365125" indent="-255588">
              <a:spcAft>
                <a:spcPts val="600"/>
              </a:spcAft>
              <a:buClr>
                <a:schemeClr val="accent1"/>
              </a:buClr>
              <a:buSzPct val="68000"/>
              <a:buFont typeface="Wingdings" pitchFamily="2" charset="2"/>
              <a:buChar char="Ø"/>
            </a:pPr>
            <a:r>
              <a:rPr lang="en-US" sz="2800" dirty="0" smtClean="0"/>
              <a:t>Christ’s apostles are sent by Him with His authority</a:t>
            </a:r>
          </a:p>
          <a:p>
            <a:pPr marL="365125" indent="-255588">
              <a:spcAft>
                <a:spcPts val="600"/>
              </a:spcAft>
              <a:buClr>
                <a:schemeClr val="accent1"/>
              </a:buClr>
              <a:buSzPct val="68000"/>
              <a:buFont typeface="Wingdings" pitchFamily="2" charset="2"/>
              <a:buChar char="Ø"/>
            </a:pPr>
            <a:r>
              <a:rPr lang="en-US" sz="2800" dirty="0" smtClean="0"/>
              <a:t>The teachings of Christ and His apostles are God’s law which is binding on the church</a:t>
            </a:r>
          </a:p>
          <a:p>
            <a:pPr marL="365125" indent="-255588">
              <a:spcAft>
                <a:spcPts val="600"/>
              </a:spcAft>
              <a:buClr>
                <a:schemeClr val="accent1"/>
              </a:buClr>
              <a:buSzPct val="68000"/>
              <a:buFont typeface="Wingdings" pitchFamily="2" charset="2"/>
              <a:buChar char="Ø"/>
            </a:pPr>
            <a:r>
              <a:rPr lang="en-US" sz="2800" dirty="0" smtClean="0"/>
              <a:t>The command to love summarizes the law of Christ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25255</TotalTime>
  <Words>552</Words>
  <Application>Microsoft Office PowerPoint</Application>
  <PresentationFormat>On-screen Show (4:3)</PresentationFormat>
  <Paragraphs>120</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1955</cp:revision>
  <cp:lastPrinted>2014-02-28T00:09:41Z</cp:lastPrinted>
  <dcterms:created xsi:type="dcterms:W3CDTF">2004-04-07T22:52:17Z</dcterms:created>
  <dcterms:modified xsi:type="dcterms:W3CDTF">2014-04-25T16:41:15Z</dcterms:modified>
</cp:coreProperties>
</file>