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1"/>
  </p:sldMasterIdLst>
  <p:notesMasterIdLst>
    <p:notesMasterId r:id="rId12"/>
  </p:notesMasterIdLst>
  <p:handoutMasterIdLst>
    <p:handoutMasterId r:id="rId13"/>
  </p:handoutMasterIdLst>
  <p:sldIdLst>
    <p:sldId id="256" r:id="rId2"/>
    <p:sldId id="619" r:id="rId3"/>
    <p:sldId id="650" r:id="rId4"/>
    <p:sldId id="660" r:id="rId5"/>
    <p:sldId id="661" r:id="rId6"/>
    <p:sldId id="587" r:id="rId7"/>
    <p:sldId id="635" r:id="rId8"/>
    <p:sldId id="658" r:id="rId9"/>
    <p:sldId id="654" r:id="rId10"/>
    <p:sldId id="662" r:id="rId1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84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3333CC"/>
    <a:srgbClr val="0000FF"/>
    <a:srgbClr val="CC0000"/>
    <a:srgbClr val="FF3300"/>
    <a:srgbClr val="FFCC00"/>
    <a:srgbClr val="2E3303"/>
    <a:srgbClr val="003618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79" autoAdjust="0"/>
    <p:restoredTop sz="94434" autoAdjust="0"/>
  </p:normalViewPr>
  <p:slideViewPr>
    <p:cSldViewPr>
      <p:cViewPr varScale="1">
        <p:scale>
          <a:sx n="71" d="100"/>
          <a:sy n="71" d="100"/>
        </p:scale>
        <p:origin x="1092" y="60"/>
      </p:cViewPr>
      <p:guideLst>
        <p:guide orient="horz" pos="38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1" d="100"/>
          <a:sy n="51" d="100"/>
        </p:scale>
        <p:origin x="281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16906" y="240514"/>
            <a:ext cx="3674094" cy="481028"/>
          </a:xfrm>
          <a:prstGeom prst="rect">
            <a:avLst/>
          </a:prstGeom>
        </p:spPr>
        <p:txBody>
          <a:bodyPr vert="horz" lIns="97192" tIns="48596" rIns="97192" bIns="48596" rtlCol="0"/>
          <a:lstStyle>
            <a:lvl1pPr algn="l" eaLnBrk="0" hangingPunct="0">
              <a:defRPr sz="1300">
                <a:cs typeface="+mn-cs"/>
              </a:defRPr>
            </a:lvl1pPr>
          </a:lstStyle>
          <a:p>
            <a:r>
              <a:rPr lang="en-US" sz="1400" dirty="0"/>
              <a:t>Practical Instruction About Burden Bearing Galatians </a:t>
            </a:r>
            <a:r>
              <a:rPr lang="en-US" sz="1400" dirty="0" smtClean="0"/>
              <a:t>6:4-6</a:t>
            </a:r>
            <a:endParaRPr lang="en-US" sz="1400" dirty="0"/>
          </a:p>
          <a:p>
            <a:pPr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687045" y="240514"/>
            <a:ext cx="3170138" cy="481028"/>
          </a:xfrm>
          <a:prstGeom prst="rect">
            <a:avLst/>
          </a:prstGeom>
        </p:spPr>
        <p:txBody>
          <a:bodyPr vert="horz" lIns="97192" tIns="48596" rIns="97192" bIns="48596" rtlCol="0"/>
          <a:lstStyle>
            <a:lvl1pPr algn="r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r>
              <a:rPr lang="en-US" sz="1400" dirty="0" smtClean="0"/>
              <a:t>05/04/14</a:t>
            </a:r>
            <a:endParaRPr lang="en-US" sz="1400" dirty="0" smtClean="0"/>
          </a:p>
          <a:p>
            <a:pPr>
              <a:defRPr/>
            </a:pPr>
            <a:r>
              <a:rPr lang="en-US" sz="1400" dirty="0"/>
              <a:t>b</a:t>
            </a:r>
            <a:r>
              <a:rPr lang="en-US" sz="1400" dirty="0" smtClean="0"/>
              <a:t>y </a:t>
            </a:r>
            <a:r>
              <a:rPr lang="en-US" sz="1400" dirty="0" smtClean="0"/>
              <a:t>Bob DeWaay</a:t>
            </a:r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654329" y="9019400"/>
            <a:ext cx="3170138" cy="240514"/>
          </a:xfrm>
          <a:prstGeom prst="rect">
            <a:avLst/>
          </a:prstGeom>
        </p:spPr>
        <p:txBody>
          <a:bodyPr vert="horz" lIns="97192" tIns="48596" rIns="97192" bIns="48596" rtlCol="0" anchor="ctr"/>
          <a:lstStyle>
            <a:lvl1pPr algn="r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fld id="{B57C4A8B-79AC-470D-968F-5E559B3FDF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07" y="8841937"/>
            <a:ext cx="2355521" cy="60686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65740" y="9019401"/>
            <a:ext cx="24492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www.gospelofgracefellowship.org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67431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70138" cy="481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2" tIns="48596" rIns="97192" bIns="4859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427" y="1"/>
            <a:ext cx="3170138" cy="481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2" tIns="48596" rIns="97192" bIns="4859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9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2829" y="4561576"/>
            <a:ext cx="5849543" cy="4320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2" tIns="48596" rIns="97192" bIns="485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9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18683"/>
            <a:ext cx="3170138" cy="481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2" tIns="48596" rIns="97192" bIns="4859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9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427" y="9118683"/>
            <a:ext cx="3170138" cy="481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2" tIns="48596" rIns="97192" bIns="485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fld id="{7E5DDAC1-4739-4C8E-9CEA-814F7EAD23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2677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A5BAC9-B5AE-47F7-A0B5-D30DD4944BFD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But let each one test his own work, and then his reason to boast will be in himself alone and not in his neighbor.</a:t>
            </a:r>
            <a:r>
              <a:rPr lang="en-US" sz="1200" b="1" kern="1200" baseline="300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 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For each will have to bear his own load. Let the one who is taught the word share all good things with the one who teaches. (ESV)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483793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72DEAA-923A-4837-AD61-FED9270866A4}" type="slidenum">
              <a:rPr lang="en-US" smtClean="0">
                <a:cs typeface="Arial" charset="0"/>
              </a:rPr>
              <a:pPr/>
              <a:t>10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91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endParaRPr lang="en-US" dirty="0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CB35FF-2041-4F4F-AEC2-4F9664E58D8B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7558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endParaRPr lang="en-US" dirty="0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CB35FF-2041-4F4F-AEC2-4F9664E58D8B}" type="slidenum">
              <a:rPr lang="en-US" smtClean="0">
                <a:cs typeface="Arial" charset="0"/>
              </a:rPr>
              <a:pPr/>
              <a:t>3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7558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endParaRPr lang="en-US" dirty="0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CB35FF-2041-4F4F-AEC2-4F9664E58D8B}" type="slidenum">
              <a:rPr lang="en-US" smtClean="0">
                <a:cs typeface="Arial" charset="0"/>
              </a:rPr>
              <a:pPr/>
              <a:t>4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7558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endParaRPr lang="en-US" dirty="0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CB35FF-2041-4F4F-AEC2-4F9664E58D8B}" type="slidenum">
              <a:rPr lang="en-US" smtClean="0">
                <a:cs typeface="Arial" charset="0"/>
              </a:rPr>
              <a:pPr/>
              <a:t>5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7558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092AE9-D19D-4CF8-A0F0-D44068A57943}" type="slidenum">
              <a:rPr lang="en-US" smtClean="0">
                <a:cs typeface="Arial" charset="0"/>
              </a:rPr>
              <a:pPr/>
              <a:t>6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9876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72DEAA-923A-4837-AD61-FED9270866A4}" type="slidenum">
              <a:rPr lang="en-US" smtClean="0">
                <a:cs typeface="Arial" charset="0"/>
              </a:rPr>
              <a:pPr/>
              <a:t>7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914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72DEAA-923A-4837-AD61-FED9270866A4}" type="slidenum">
              <a:rPr lang="en-US" smtClean="0">
                <a:cs typeface="Arial" charset="0"/>
              </a:rPr>
              <a:pPr/>
              <a:t>8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914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72DEAA-923A-4837-AD61-FED9270866A4}" type="slidenum">
              <a:rPr lang="en-US" smtClean="0">
                <a:cs typeface="Arial" charset="0"/>
              </a:rPr>
              <a:pPr/>
              <a:t>9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91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7836B91-A17B-42AE-9D46-4FA1DC4E1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A5F61-B493-4A1E-A235-FA79AE2ECC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727DD-ABF5-4E2B-8FAC-4AA1184C85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>
          <a:xfrm>
            <a:off x="8305800" y="6408738"/>
            <a:ext cx="708025" cy="365125"/>
          </a:xfrm>
        </p:spPr>
        <p:txBody>
          <a:bodyPr/>
          <a:lstStyle>
            <a:lvl1pPr>
              <a:defRPr sz="2000"/>
            </a:lvl1pPr>
          </a:lstStyle>
          <a:p>
            <a:pPr>
              <a:defRPr/>
            </a:pPr>
            <a:fld id="{9627B9A6-7B5F-4A1C-AF38-AC2A3BCF40E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C8B952A-8A6E-4298-8730-D11ACDD593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1EDB3C1-ED74-4CDD-8981-AB2B0A1AFD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C27A878-1F41-4470-BA4D-9233BE4B2D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98F41C6-2DEE-437B-8C64-700050B520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2A8E-FB09-433A-8DD4-FC4B2E7DB1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340D3E3-87A9-4C4A-9E70-86ECFF57CC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FB3D0A8-5485-4342-95EF-6512F82D6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cs typeface="+mn-cs"/>
              </a:defRPr>
            </a:lvl1pPr>
            <a:extLst/>
          </a:lstStyle>
          <a:p>
            <a:pPr>
              <a:defRPr/>
            </a:pPr>
            <a:fld id="{4EC61DE9-B07D-43DF-9B96-D6659CACFD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88" r:id="rId2"/>
    <p:sldLayoutId id="2147483690" r:id="rId3"/>
    <p:sldLayoutId id="2147483691" r:id="rId4"/>
    <p:sldLayoutId id="2147483692" r:id="rId5"/>
    <p:sldLayoutId id="2147483693" r:id="rId6"/>
    <p:sldLayoutId id="2147483687" r:id="rId7"/>
    <p:sldLayoutId id="2147483694" r:id="rId8"/>
    <p:sldLayoutId id="2147483695" r:id="rId9"/>
    <p:sldLayoutId id="2147483686" r:id="rId10"/>
    <p:sldLayoutId id="214748368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2362200"/>
            <a:ext cx="6019800" cy="762000"/>
          </a:xfrm>
        </p:spPr>
        <p:txBody>
          <a:bodyPr/>
          <a:lstStyle/>
          <a:p>
            <a:pPr marR="0" algn="ctr" eaLnBrk="1" hangingPunct="1"/>
            <a:r>
              <a:rPr lang="en-US" sz="3200" dirty="0" smtClean="0">
                <a:latin typeface="Arial" charset="0"/>
                <a:cs typeface="Arial" charset="0"/>
              </a:rPr>
              <a:t>Galatians </a:t>
            </a:r>
            <a:r>
              <a:rPr lang="en-US" sz="3200" dirty="0" smtClean="0">
                <a:latin typeface="Arial" charset="0"/>
                <a:cs typeface="Arial" charset="0"/>
              </a:rPr>
              <a:t>6:4-6</a:t>
            </a:r>
            <a:endParaRPr lang="en-US" sz="3200" dirty="0" smtClean="0">
              <a:latin typeface="Arial" charset="0"/>
              <a:cs typeface="Arial" charset="0"/>
            </a:endParaRPr>
          </a:p>
        </p:txBody>
      </p:sp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304800" y="5486400"/>
            <a:ext cx="3962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15363" name="Text Box 5"/>
          <p:cNvSpPr txBox="1">
            <a:spLocks noChangeArrowheads="1"/>
          </p:cNvSpPr>
          <p:nvPr/>
        </p:nvSpPr>
        <p:spPr bwMode="auto">
          <a:xfrm>
            <a:off x="2095500" y="3495298"/>
            <a:ext cx="4953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/>
              <a:t>Presented by Bob DeWaay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2000" dirty="0" smtClean="0"/>
              <a:t>May 4, 2014</a:t>
            </a:r>
            <a:endParaRPr lang="en-US" sz="2000" dirty="0"/>
          </a:p>
        </p:txBody>
      </p:sp>
      <p:sp>
        <p:nvSpPr>
          <p:cNvPr id="15364" name="Text Box 6"/>
          <p:cNvSpPr txBox="1">
            <a:spLocks noChangeArrowheads="1"/>
          </p:cNvSpPr>
          <p:nvPr/>
        </p:nvSpPr>
        <p:spPr bwMode="auto">
          <a:xfrm>
            <a:off x="723900" y="754559"/>
            <a:ext cx="76962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Practical Instruction About Burden Bearing </a:t>
            </a:r>
            <a:endParaRPr lang="en-US" sz="4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8382000" cy="2743200"/>
          </a:xfrm>
        </p:spPr>
        <p:txBody>
          <a:bodyPr/>
          <a:lstStyle/>
          <a:p>
            <a:pPr marL="639763" eaLnBrk="1" hangingPunct="1">
              <a:buFont typeface="Wingdings 3" pitchFamily="18" charset="2"/>
              <a:buNone/>
            </a:pPr>
            <a:r>
              <a:rPr lang="en-US" sz="2800" b="1" u="sng" dirty="0" smtClean="0">
                <a:latin typeface="Arial" charset="0"/>
                <a:cs typeface="Arial" charset="0"/>
              </a:rPr>
              <a:t>2 John 1:10, 11</a:t>
            </a:r>
            <a:r>
              <a:rPr lang="en-US" sz="2800" dirty="0" smtClean="0">
                <a:latin typeface="Arial" charset="0"/>
                <a:cs typeface="Arial" charset="0"/>
              </a:rPr>
              <a:t> (ESV)</a:t>
            </a:r>
          </a:p>
          <a:p>
            <a:pPr marL="639763" eaLnBrk="1" hangingPunct="1">
              <a:spcBef>
                <a:spcPts val="0"/>
              </a:spcBef>
              <a:buNone/>
            </a:pPr>
            <a:r>
              <a:rPr lang="en-US" sz="1200" dirty="0" smtClean="0">
                <a:latin typeface="Arial" charset="0"/>
              </a:rPr>
              <a:t> 	</a:t>
            </a:r>
            <a:endParaRPr lang="en-US" sz="800" dirty="0" smtClean="0">
              <a:latin typeface="Arial" charset="0"/>
            </a:endParaRPr>
          </a:p>
          <a:p>
            <a:pPr marL="639763" eaLnBrk="1" hangingPunct="1">
              <a:spcBef>
                <a:spcPts val="0"/>
              </a:spcBef>
              <a:buNone/>
            </a:pPr>
            <a:r>
              <a:rPr lang="en-US" sz="2800" dirty="0" smtClean="0">
                <a:latin typeface="Arial" charset="0"/>
              </a:rPr>
              <a:t>	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If anyone comes to you and 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does not bring this teaching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do not receive him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into your house or give him any greeting,</a:t>
            </a:r>
            <a:r>
              <a:rPr lang="en-US" sz="2800" b="1" baseline="300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for whoever greets him takes part in his wicked works. </a:t>
            </a:r>
            <a:endParaRPr lang="en-US" sz="2800" dirty="0" smtClean="0">
              <a:latin typeface="Arial" charset="0"/>
              <a:cs typeface="Arial" charset="0"/>
            </a:endParaRPr>
          </a:p>
          <a:p>
            <a:pPr marL="639763">
              <a:buNone/>
            </a:pPr>
            <a:endParaRPr lang="en-US" sz="2800" dirty="0" smtClean="0">
              <a:latin typeface="Arial" charset="0"/>
              <a:cs typeface="Arial" charset="0"/>
            </a:endParaRPr>
          </a:p>
        </p:txBody>
      </p:sp>
      <p:sp>
        <p:nvSpPr>
          <p:cNvPr id="27650" name="Rectangle 4"/>
          <p:cNvSpPr>
            <a:spLocks noChangeArrowheads="1"/>
          </p:cNvSpPr>
          <p:nvPr/>
        </p:nvSpPr>
        <p:spPr bwMode="auto">
          <a:xfrm>
            <a:off x="381000" y="0"/>
            <a:ext cx="861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400">
              <a:solidFill>
                <a:srgbClr val="3333CC"/>
              </a:solidFill>
            </a:endParaRPr>
          </a:p>
        </p:txBody>
      </p:sp>
      <p:sp>
        <p:nvSpPr>
          <p:cNvPr id="27651" name="Rectangle 6"/>
          <p:cNvSpPr>
            <a:spLocks noChangeArrowheads="1"/>
          </p:cNvSpPr>
          <p:nvPr/>
        </p:nvSpPr>
        <p:spPr bwMode="auto">
          <a:xfrm>
            <a:off x="114300" y="89079"/>
            <a:ext cx="8915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r>
              <a:rPr lang="en-US" sz="3200" dirty="0" smtClean="0">
                <a:solidFill>
                  <a:srgbClr val="3333CC"/>
                </a:solidFill>
              </a:rPr>
              <a:t>Do Not Support False Teachers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7B9A6-7B5F-4A1C-AF38-AC2A3BCF40E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76200" y="3581400"/>
            <a:ext cx="8915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Aft>
                <a:spcPts val="6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Teachers depended on the hospitality and support of Christians</a:t>
            </a:r>
          </a:p>
          <a:p>
            <a:pPr marL="365125" indent="-255588">
              <a:spcAft>
                <a:spcPts val="6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False teachers are not to be given this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"/>
          <p:cNvSpPr>
            <a:spLocks noChangeArrowheads="1"/>
          </p:cNvSpPr>
          <p:nvPr/>
        </p:nvSpPr>
        <p:spPr bwMode="auto">
          <a:xfrm>
            <a:off x="152400" y="165279"/>
            <a:ext cx="8839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dirty="0" smtClean="0">
                <a:solidFill>
                  <a:srgbClr val="3333CC"/>
                </a:solidFill>
              </a:rPr>
              <a:t>Test Yourself!</a:t>
            </a:r>
            <a:endParaRPr lang="en-US" sz="3600" dirty="0">
              <a:solidFill>
                <a:srgbClr val="3333CC"/>
              </a:solidFill>
            </a:endParaRPr>
          </a:p>
        </p:txBody>
      </p:sp>
      <p:sp>
        <p:nvSpPr>
          <p:cNvPr id="21506" name="Rectangle 3"/>
          <p:cNvSpPr txBox="1">
            <a:spLocks noChangeArrowheads="1"/>
          </p:cNvSpPr>
          <p:nvPr/>
        </p:nvSpPr>
        <p:spPr bwMode="auto">
          <a:xfrm>
            <a:off x="304800" y="1295400"/>
            <a:ext cx="8610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/>
              <a:t>Galatians </a:t>
            </a:r>
            <a:r>
              <a:rPr lang="en-US" sz="2800" b="1" u="sng" dirty="0" smtClean="0"/>
              <a:t>6:4a</a:t>
            </a:r>
            <a:r>
              <a:rPr lang="en-US" sz="2800" dirty="0" smtClean="0"/>
              <a:t> (ESV)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1400" dirty="0" smtClean="0"/>
              <a:t>	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 smtClean="0"/>
              <a:t>	But let each one </a:t>
            </a:r>
            <a:r>
              <a:rPr lang="en-US" sz="2800" dirty="0" smtClean="0">
                <a:solidFill>
                  <a:srgbClr val="C00000"/>
                </a:solidFill>
              </a:rPr>
              <a:t>test</a:t>
            </a:r>
            <a:r>
              <a:rPr lang="en-US" sz="2800" dirty="0" smtClean="0"/>
              <a:t> his own work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1400" dirty="0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 smtClean="0"/>
              <a:t>	</a:t>
            </a:r>
            <a:endParaRPr lang="en-US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</a:p>
        </p:txBody>
      </p:sp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152400" y="2590800"/>
            <a:ext cx="8915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Aft>
                <a:spcPts val="6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“Test” is “</a:t>
            </a:r>
            <a:r>
              <a:rPr lang="en-US" sz="2800" i="1" dirty="0" err="1" smtClean="0"/>
              <a:t>dokimazo</a:t>
            </a:r>
            <a:r>
              <a:rPr lang="en-US" sz="2800" i="1" dirty="0" smtClean="0"/>
              <a:t>_” </a:t>
            </a:r>
            <a:r>
              <a:rPr lang="en-US" sz="2800" dirty="0" smtClean="0"/>
              <a:t>and means “to put to the test to see if something is genuine”</a:t>
            </a:r>
            <a:endParaRPr lang="en-US" sz="2800" i="1" dirty="0" smtClean="0"/>
          </a:p>
          <a:p>
            <a:pPr marL="365125" indent="-255588">
              <a:spcAft>
                <a:spcPts val="6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The test is objective and not subjective.</a:t>
            </a:r>
          </a:p>
          <a:p>
            <a:pPr marL="365125" indent="-255588">
              <a:spcAft>
                <a:spcPts val="6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It involves examining before giving approval</a:t>
            </a:r>
          </a:p>
          <a:p>
            <a:pPr marL="365125" indent="-255588">
              <a:spcAft>
                <a:spcPts val="6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Jeremiah 6:27 LXX uses this word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7B9A6-7B5F-4A1C-AF38-AC2A3BCF40E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"/>
          <p:cNvSpPr>
            <a:spLocks noChangeArrowheads="1"/>
          </p:cNvSpPr>
          <p:nvPr/>
        </p:nvSpPr>
        <p:spPr bwMode="auto">
          <a:xfrm>
            <a:off x="152400" y="76200"/>
            <a:ext cx="883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dirty="0" smtClean="0">
                <a:solidFill>
                  <a:srgbClr val="3333CC"/>
                </a:solidFill>
              </a:rPr>
              <a:t>Do Not Compare Yourself to Others</a:t>
            </a:r>
            <a:endParaRPr lang="en-US" sz="3600" dirty="0">
              <a:solidFill>
                <a:srgbClr val="3333CC"/>
              </a:solidFill>
            </a:endParaRPr>
          </a:p>
        </p:txBody>
      </p:sp>
      <p:sp>
        <p:nvSpPr>
          <p:cNvPr id="21506" name="Rectangle 3"/>
          <p:cNvSpPr txBox="1">
            <a:spLocks noChangeArrowheads="1"/>
          </p:cNvSpPr>
          <p:nvPr/>
        </p:nvSpPr>
        <p:spPr bwMode="auto">
          <a:xfrm>
            <a:off x="304800" y="1219200"/>
            <a:ext cx="8610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/>
              <a:t>Galatians </a:t>
            </a:r>
            <a:r>
              <a:rPr lang="en-US" sz="2800" b="1" u="sng" dirty="0" smtClean="0"/>
              <a:t>6:4 b</a:t>
            </a:r>
            <a:r>
              <a:rPr lang="en-US" sz="2800" dirty="0" smtClean="0"/>
              <a:t> (ESV)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12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 smtClean="0"/>
              <a:t>	and then his reason to boast will be </a:t>
            </a:r>
            <a:r>
              <a:rPr lang="en-US" sz="2800" dirty="0" smtClean="0">
                <a:solidFill>
                  <a:srgbClr val="C00000"/>
                </a:solidFill>
              </a:rPr>
              <a:t>in himself alone</a:t>
            </a:r>
            <a:r>
              <a:rPr lang="en-US" sz="2800" dirty="0" smtClean="0"/>
              <a:t> and not in his neighbor.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aseline="30000" dirty="0" smtClean="0"/>
              <a:t> </a:t>
            </a: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</a:p>
        </p:txBody>
      </p:sp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228600" y="2895600"/>
            <a:ext cx="86868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Aft>
                <a:spcPts val="6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“Boast” is either a good or bad thing depending on the context</a:t>
            </a:r>
          </a:p>
          <a:p>
            <a:pPr marL="365125" indent="-255588">
              <a:spcAft>
                <a:spcPts val="6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We need to test to see if our own “work” will meet God’s approval</a:t>
            </a:r>
          </a:p>
          <a:p>
            <a:pPr marL="365125" indent="-255588">
              <a:spcAft>
                <a:spcPts val="6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We must avoid self deception through looking at those we deem to be worse than ourselves</a:t>
            </a:r>
          </a:p>
          <a:p>
            <a:pPr marL="365125" indent="-255588">
              <a:spcAft>
                <a:spcPts val="6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endParaRPr lang="en-US" sz="2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7B9A6-7B5F-4A1C-AF38-AC2A3BCF40E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"/>
          <p:cNvSpPr>
            <a:spLocks noChangeArrowheads="1"/>
          </p:cNvSpPr>
          <p:nvPr/>
        </p:nvSpPr>
        <p:spPr bwMode="auto">
          <a:xfrm>
            <a:off x="152400" y="76200"/>
            <a:ext cx="883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dirty="0" smtClean="0">
                <a:solidFill>
                  <a:srgbClr val="3333CC"/>
                </a:solidFill>
              </a:rPr>
              <a:t>We Account for Ourselves </a:t>
            </a:r>
            <a:r>
              <a:rPr lang="en-US" sz="3600" dirty="0" smtClean="0">
                <a:solidFill>
                  <a:srgbClr val="3333CC"/>
                </a:solidFill>
              </a:rPr>
              <a:t/>
            </a:r>
            <a:br>
              <a:rPr lang="en-US" sz="3600" dirty="0" smtClean="0">
                <a:solidFill>
                  <a:srgbClr val="3333CC"/>
                </a:solidFill>
              </a:rPr>
            </a:br>
            <a:r>
              <a:rPr lang="en-US" sz="3600" dirty="0" smtClean="0">
                <a:solidFill>
                  <a:srgbClr val="3333CC"/>
                </a:solidFill>
              </a:rPr>
              <a:t>at </a:t>
            </a:r>
            <a:r>
              <a:rPr lang="en-US" sz="3600" dirty="0" smtClean="0">
                <a:solidFill>
                  <a:srgbClr val="3333CC"/>
                </a:solidFill>
              </a:rPr>
              <a:t>the Judgment</a:t>
            </a:r>
            <a:endParaRPr lang="en-US" sz="3600" dirty="0">
              <a:solidFill>
                <a:srgbClr val="3333CC"/>
              </a:solidFill>
            </a:endParaRPr>
          </a:p>
        </p:txBody>
      </p:sp>
      <p:sp>
        <p:nvSpPr>
          <p:cNvPr id="21506" name="Rectangle 3"/>
          <p:cNvSpPr txBox="1">
            <a:spLocks noChangeArrowheads="1"/>
          </p:cNvSpPr>
          <p:nvPr/>
        </p:nvSpPr>
        <p:spPr bwMode="auto">
          <a:xfrm>
            <a:off x="304800" y="1371600"/>
            <a:ext cx="8610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/>
              <a:t>Galatians </a:t>
            </a:r>
            <a:r>
              <a:rPr lang="en-US" sz="2800" b="1" u="sng" dirty="0" smtClean="0"/>
              <a:t>6:5</a:t>
            </a:r>
            <a:r>
              <a:rPr lang="en-US" sz="2800" dirty="0" smtClean="0"/>
              <a:t> (ESV)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14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 smtClean="0"/>
              <a:t>For each will have to bear his own load. </a:t>
            </a:r>
            <a:endParaRPr lang="en-US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</a:p>
        </p:txBody>
      </p:sp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228600" y="2667000"/>
            <a:ext cx="86868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Aft>
                <a:spcPts val="6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Galatians 6:2 refers to life in the church, verse 5 refers to the eschatological judgment</a:t>
            </a:r>
          </a:p>
          <a:p>
            <a:pPr marL="365125" indent="-255588">
              <a:spcAft>
                <a:spcPts val="6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“Load” in Acts 27:10 refers to a ship’s cargo</a:t>
            </a:r>
          </a:p>
          <a:p>
            <a:pPr marL="365125" indent="-255588">
              <a:spcAft>
                <a:spcPts val="6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It is used by Jesus in Matthew 11:30</a:t>
            </a:r>
          </a:p>
          <a:p>
            <a:pPr marL="365125" indent="-255588">
              <a:spcAft>
                <a:spcPts val="6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Comparing ourselves to others will not help us on the day of judgment</a:t>
            </a:r>
          </a:p>
          <a:p>
            <a:pPr marL="365125" indent="-255588">
              <a:spcAft>
                <a:spcPts val="6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endParaRPr lang="en-US" sz="2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7B9A6-7B5F-4A1C-AF38-AC2A3BCF40E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"/>
          <p:cNvSpPr>
            <a:spLocks noChangeArrowheads="1"/>
          </p:cNvSpPr>
          <p:nvPr/>
        </p:nvSpPr>
        <p:spPr bwMode="auto">
          <a:xfrm>
            <a:off x="152400" y="228600"/>
            <a:ext cx="883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dirty="0" smtClean="0">
                <a:solidFill>
                  <a:srgbClr val="3333CC"/>
                </a:solidFill>
              </a:rPr>
              <a:t>Supporting the Gospel Teacher</a:t>
            </a:r>
            <a:endParaRPr lang="en-US" sz="3600" dirty="0">
              <a:solidFill>
                <a:srgbClr val="3333CC"/>
              </a:solidFill>
            </a:endParaRPr>
          </a:p>
        </p:txBody>
      </p:sp>
      <p:sp>
        <p:nvSpPr>
          <p:cNvPr id="21506" name="Rectangle 3"/>
          <p:cNvSpPr txBox="1">
            <a:spLocks noChangeArrowheads="1"/>
          </p:cNvSpPr>
          <p:nvPr/>
        </p:nvSpPr>
        <p:spPr bwMode="auto">
          <a:xfrm>
            <a:off x="304800" y="1219200"/>
            <a:ext cx="8610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/>
              <a:t>Galatians </a:t>
            </a:r>
            <a:r>
              <a:rPr lang="en-US" sz="2800" b="1" u="sng" dirty="0" smtClean="0"/>
              <a:t>6:6</a:t>
            </a:r>
            <a:r>
              <a:rPr lang="en-US" sz="2800" dirty="0" smtClean="0"/>
              <a:t> (ESV)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14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aseline="30000" dirty="0" smtClean="0"/>
              <a:t> </a:t>
            </a:r>
            <a:r>
              <a:rPr lang="en-US" sz="2800" dirty="0" smtClean="0"/>
              <a:t>	Let the one who is taught the word </a:t>
            </a:r>
            <a:r>
              <a:rPr lang="en-US" sz="2800" dirty="0" smtClean="0">
                <a:solidFill>
                  <a:srgbClr val="C00000"/>
                </a:solidFill>
              </a:rPr>
              <a:t>share</a:t>
            </a:r>
            <a:r>
              <a:rPr lang="en-US" sz="2800" dirty="0" smtClean="0"/>
              <a:t> all good things with the one who teaches.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</a:p>
        </p:txBody>
      </p:sp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228600" y="2895600"/>
            <a:ext cx="86868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Aft>
                <a:spcPts val="6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“</a:t>
            </a:r>
            <a:r>
              <a:rPr lang="en-US" sz="2800" dirty="0" smtClean="0">
                <a:solidFill>
                  <a:srgbClr val="C00000"/>
                </a:solidFill>
              </a:rPr>
              <a:t>Share</a:t>
            </a:r>
            <a:r>
              <a:rPr lang="en-US" sz="2800" dirty="0" smtClean="0"/>
              <a:t>” is the first word in the Greek and is in the imperative</a:t>
            </a:r>
          </a:p>
          <a:p>
            <a:pPr marL="365125" indent="-255588">
              <a:spcAft>
                <a:spcPts val="6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“Taught” and “teaches” are forms of the word </a:t>
            </a:r>
            <a:r>
              <a:rPr lang="en-US" sz="2800" i="1" dirty="0" err="1" smtClean="0"/>
              <a:t>kate_cho</a:t>
            </a:r>
            <a:r>
              <a:rPr lang="en-US" sz="2800" i="1" dirty="0" smtClean="0"/>
              <a:t>_</a:t>
            </a:r>
          </a:p>
          <a:p>
            <a:pPr marL="365125" indent="-255588">
              <a:spcAft>
                <a:spcPts val="6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To sustain a faithful gospel ministry they “bear one another’s burdens” in this regard (Gal. 6:2)</a:t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7B9A6-7B5F-4A1C-AF38-AC2A3BCF40E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76400"/>
            <a:ext cx="8229600" cy="3200400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800" dirty="0" smtClean="0">
                <a:latin typeface="Arial" charset="0"/>
                <a:cs typeface="Arial" charset="0"/>
              </a:rPr>
              <a:t>We need to test ourselves objectively</a:t>
            </a:r>
          </a:p>
          <a:p>
            <a:pPr eaLnBrk="1" hangingPunct="1"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800" dirty="0" smtClean="0">
                <a:latin typeface="Arial" charset="0"/>
                <a:cs typeface="Arial" charset="0"/>
              </a:rPr>
              <a:t>We should bear </a:t>
            </a:r>
            <a:r>
              <a:rPr lang="en-US" sz="2800" dirty="0" smtClean="0">
                <a:latin typeface="Arial" charset="0"/>
                <a:cs typeface="Arial" charset="0"/>
              </a:rPr>
              <a:t>others’ </a:t>
            </a:r>
            <a:r>
              <a:rPr lang="en-US" sz="2800" dirty="0" smtClean="0">
                <a:latin typeface="Arial" charset="0"/>
                <a:cs typeface="Arial" charset="0"/>
              </a:rPr>
              <a:t>burdens, not compare them to ourselves unfavorably</a:t>
            </a:r>
          </a:p>
          <a:p>
            <a:pPr eaLnBrk="1" hangingPunct="1"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800" dirty="0" smtClean="0">
                <a:latin typeface="Arial" charset="0"/>
                <a:cs typeface="Arial" charset="0"/>
              </a:rPr>
              <a:t>We must support the gospel, not false teachers and their teachings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599"/>
            <a:ext cx="8229600" cy="762001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0" dirty="0" smtClean="0">
                <a:solidFill>
                  <a:srgbClr val="33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Implications and Applications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7B9A6-7B5F-4A1C-AF38-AC2A3BCF40E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685800"/>
            <a:ext cx="8610600" cy="2819400"/>
          </a:xfrm>
        </p:spPr>
        <p:txBody>
          <a:bodyPr/>
          <a:lstStyle/>
          <a:p>
            <a:pPr marL="639763" eaLnBrk="1" hangingPunct="1">
              <a:buFont typeface="Wingdings 3" pitchFamily="18" charset="2"/>
              <a:buNone/>
            </a:pPr>
            <a:r>
              <a:rPr lang="en-US" sz="2800" b="1" u="sng" dirty="0" smtClean="0">
                <a:latin typeface="Arial" charset="0"/>
                <a:cs typeface="Arial" charset="0"/>
              </a:rPr>
              <a:t>2Corinthians 13:5</a:t>
            </a:r>
            <a:r>
              <a:rPr lang="en-US" sz="2800" b="1" dirty="0" smtClean="0">
                <a:latin typeface="Arial" charset="0"/>
                <a:cs typeface="Arial" charset="0"/>
              </a:rPr>
              <a:t> </a:t>
            </a:r>
            <a:r>
              <a:rPr lang="en-US" sz="2800" dirty="0" smtClean="0">
                <a:latin typeface="Arial" charset="0"/>
                <a:cs typeface="Arial" charset="0"/>
              </a:rPr>
              <a:t>(ESV)</a:t>
            </a:r>
          </a:p>
          <a:p>
            <a:pPr marL="639763" eaLnBrk="1" hangingPunct="1">
              <a:buFont typeface="Wingdings 3" pitchFamily="18" charset="2"/>
              <a:buNone/>
            </a:pPr>
            <a:endParaRPr lang="en-US" sz="700" u="sng" dirty="0" smtClean="0">
              <a:latin typeface="Arial" charset="0"/>
              <a:cs typeface="Arial" charset="0"/>
            </a:endParaRPr>
          </a:p>
          <a:p>
            <a:pPr marL="639763" eaLnBrk="1" hangingPunct="1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Examine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yourselves, to see whether you are </a:t>
            </a:r>
            <a:r>
              <a:rPr lang="en-US" sz="28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in the faith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Test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yourselves. Or do you not realize this about yourselves, that Jesus Christ is in you?—unless indeed you fail to meet the test!</a:t>
            </a:r>
            <a:r>
              <a:rPr lang="en-US" sz="2800" u="sng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639763" eaLnBrk="1" hangingPunct="1">
              <a:buFont typeface="Wingdings 3" pitchFamily="18" charset="2"/>
              <a:buNone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buNone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buNone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650" name="Rectangle 4"/>
          <p:cNvSpPr>
            <a:spLocks noChangeArrowheads="1"/>
          </p:cNvSpPr>
          <p:nvPr/>
        </p:nvSpPr>
        <p:spPr bwMode="auto">
          <a:xfrm>
            <a:off x="304800" y="0"/>
            <a:ext cx="8610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400">
              <a:solidFill>
                <a:srgbClr val="3333CC"/>
              </a:solidFill>
            </a:endParaRPr>
          </a:p>
        </p:txBody>
      </p:sp>
      <p:sp>
        <p:nvSpPr>
          <p:cNvPr id="27651" name="Rectangle 6"/>
          <p:cNvSpPr>
            <a:spLocks noChangeArrowheads="1"/>
          </p:cNvSpPr>
          <p:nvPr/>
        </p:nvSpPr>
        <p:spPr bwMode="auto">
          <a:xfrm>
            <a:off x="114300" y="76200"/>
            <a:ext cx="8915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r>
              <a:rPr lang="en-US" sz="3200" dirty="0" smtClean="0">
                <a:solidFill>
                  <a:srgbClr val="3333CC"/>
                </a:solidFill>
              </a:rPr>
              <a:t>We Must Test Ourselves</a:t>
            </a:r>
            <a:endParaRPr lang="en-US" sz="3200" dirty="0">
              <a:solidFill>
                <a:srgbClr val="3333CC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04800" y="3200400"/>
            <a:ext cx="86868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Aft>
                <a:spcPts val="6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There are two imperatives in this verse: “</a:t>
            </a:r>
            <a:r>
              <a:rPr lang="en-US" sz="2800" dirty="0" smtClean="0">
                <a:solidFill>
                  <a:srgbClr val="C00000"/>
                </a:solidFill>
              </a:rPr>
              <a:t>examine</a:t>
            </a:r>
            <a:r>
              <a:rPr lang="en-US" sz="2800" dirty="0" smtClean="0"/>
              <a:t>” and “</a:t>
            </a:r>
            <a:r>
              <a:rPr lang="en-US" sz="2800" dirty="0" smtClean="0">
                <a:solidFill>
                  <a:srgbClr val="C00000"/>
                </a:solidFill>
              </a:rPr>
              <a:t>test</a:t>
            </a:r>
            <a:r>
              <a:rPr lang="en-US" sz="2800" dirty="0" smtClean="0"/>
              <a:t>”; </a:t>
            </a:r>
            <a:r>
              <a:rPr lang="en-US" sz="2800" i="1" dirty="0" err="1" smtClean="0"/>
              <a:t>peirazo</a:t>
            </a:r>
            <a:r>
              <a:rPr lang="en-US" sz="2800" i="1" dirty="0" smtClean="0"/>
              <a:t>_ </a:t>
            </a:r>
            <a:r>
              <a:rPr lang="en-US" sz="2800" dirty="0" smtClean="0"/>
              <a:t>and </a:t>
            </a:r>
            <a:r>
              <a:rPr lang="en-US" sz="2800" i="1" dirty="0" err="1" smtClean="0"/>
              <a:t>dokimazo</a:t>
            </a:r>
            <a:r>
              <a:rPr lang="en-US" sz="2800" i="1" dirty="0" smtClean="0"/>
              <a:t>_</a:t>
            </a:r>
          </a:p>
          <a:p>
            <a:pPr marL="365125" indent="-255588">
              <a:spcAft>
                <a:spcPts val="6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“the faith” is the objective content of the gospel and the Christian faith</a:t>
            </a:r>
          </a:p>
          <a:p>
            <a:pPr marL="365125" indent="-255588">
              <a:spcAft>
                <a:spcPts val="6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The truly converted have “Christ in them” (Romans 8:9, 10)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7B9A6-7B5F-4A1C-AF38-AC2A3BCF40E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838200"/>
            <a:ext cx="8839200" cy="2819400"/>
          </a:xfrm>
        </p:spPr>
        <p:txBody>
          <a:bodyPr/>
          <a:lstStyle/>
          <a:p>
            <a:pPr marL="639763" eaLnBrk="1" hangingPunct="1">
              <a:buFont typeface="Wingdings 3" pitchFamily="18" charset="2"/>
              <a:buNone/>
            </a:pPr>
            <a:r>
              <a:rPr lang="en-US" sz="2800" b="1" u="sng" dirty="0" smtClean="0">
                <a:latin typeface="Arial" charset="0"/>
                <a:cs typeface="Arial" charset="0"/>
              </a:rPr>
              <a:t>Romans 12:2</a:t>
            </a:r>
            <a:r>
              <a:rPr lang="en-US" sz="2800" dirty="0" smtClean="0">
                <a:latin typeface="Arial" charset="0"/>
                <a:cs typeface="Arial" charset="0"/>
              </a:rPr>
              <a:t> (ESV)</a:t>
            </a:r>
          </a:p>
          <a:p>
            <a:pPr marL="639763" eaLnBrk="1" hangingPunct="1">
              <a:spcBef>
                <a:spcPts val="0"/>
              </a:spcBef>
              <a:buNone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	</a:t>
            </a:r>
            <a:endParaRPr lang="en-US" sz="500" dirty="0" smtClean="0">
              <a:latin typeface="Arial" pitchFamily="34" charset="0"/>
              <a:cs typeface="Arial" pitchFamily="34" charset="0"/>
            </a:endParaRPr>
          </a:p>
          <a:p>
            <a:pPr marL="639763" eaLnBrk="1" hangingPunct="1">
              <a:spcBef>
                <a:spcPts val="0"/>
              </a:spcBef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	Do not be conformed to this world, but be transformed by the renewal of your mind, that 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by testing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you may discern what is the will of God, what is good and acceptable and perfect</a:t>
            </a:r>
            <a:r>
              <a:rPr lang="en-US" sz="2800" u="sng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639763" eaLnBrk="1" hangingPunct="1">
              <a:buFont typeface="Wingdings 3" pitchFamily="18" charset="2"/>
              <a:buNone/>
            </a:pPr>
            <a:endParaRPr lang="en-US" sz="1200" dirty="0" smtClean="0">
              <a:latin typeface="Arial" charset="0"/>
              <a:cs typeface="Arial" charset="0"/>
            </a:endParaRPr>
          </a:p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buNone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650" name="Rectangle 4"/>
          <p:cNvSpPr>
            <a:spLocks noChangeArrowheads="1"/>
          </p:cNvSpPr>
          <p:nvPr/>
        </p:nvSpPr>
        <p:spPr bwMode="auto">
          <a:xfrm>
            <a:off x="304800" y="0"/>
            <a:ext cx="8610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400">
              <a:solidFill>
                <a:srgbClr val="3333CC"/>
              </a:solidFill>
            </a:endParaRPr>
          </a:p>
        </p:txBody>
      </p:sp>
      <p:sp>
        <p:nvSpPr>
          <p:cNvPr id="27651" name="Rectangle 6"/>
          <p:cNvSpPr>
            <a:spLocks noChangeArrowheads="1"/>
          </p:cNvSpPr>
          <p:nvPr/>
        </p:nvSpPr>
        <p:spPr bwMode="auto">
          <a:xfrm>
            <a:off x="114300" y="152400"/>
            <a:ext cx="8915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r>
              <a:rPr lang="en-US" sz="3200" dirty="0" smtClean="0">
                <a:solidFill>
                  <a:srgbClr val="3333CC"/>
                </a:solidFill>
              </a:rPr>
              <a:t>We Test to Prove What </a:t>
            </a:r>
            <a:r>
              <a:rPr lang="en-US" sz="3200" dirty="0" smtClean="0">
                <a:solidFill>
                  <a:srgbClr val="3333CC"/>
                </a:solidFill>
              </a:rPr>
              <a:t>Is </a:t>
            </a:r>
            <a:r>
              <a:rPr lang="en-US" sz="3200" dirty="0" smtClean="0">
                <a:solidFill>
                  <a:srgbClr val="3333CC"/>
                </a:solidFill>
              </a:rPr>
              <a:t>Genuine</a:t>
            </a:r>
            <a:endParaRPr lang="en-US" sz="3200" dirty="0">
              <a:solidFill>
                <a:srgbClr val="3333CC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7B9A6-7B5F-4A1C-AF38-AC2A3BCF40E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28600" y="4876800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Aft>
                <a:spcPts val="6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endParaRPr lang="en-US" sz="2800" dirty="0" smtClean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04800" y="3276600"/>
            <a:ext cx="86868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Aft>
                <a:spcPts val="6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8000"/>
                </a:solidFill>
              </a:rPr>
              <a:t>We must put ideas to the test </a:t>
            </a:r>
            <a:r>
              <a:rPr lang="en-US" sz="2800" dirty="0" smtClean="0"/>
              <a:t>in light of the truth of Scripture and thus approve God’s moral will</a:t>
            </a:r>
          </a:p>
          <a:p>
            <a:pPr marL="365125" indent="-255588">
              <a:spcAft>
                <a:spcPts val="6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The test is to prove what is genuine and thus truly an expression of God’s will</a:t>
            </a:r>
          </a:p>
          <a:p>
            <a:pPr marL="365125" indent="-255588">
              <a:spcAft>
                <a:spcPts val="6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If we are molded to this world, we will not express God’s will in our lives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8382000" cy="3810000"/>
          </a:xfrm>
        </p:spPr>
        <p:txBody>
          <a:bodyPr/>
          <a:lstStyle/>
          <a:p>
            <a:pPr marL="639763" eaLnBrk="1" hangingPunct="1">
              <a:buFont typeface="Wingdings 3" pitchFamily="18" charset="2"/>
              <a:buNone/>
            </a:pPr>
            <a:r>
              <a:rPr lang="en-US" sz="2800" b="1" u="sng" dirty="0" smtClean="0">
                <a:latin typeface="Arial" charset="0"/>
                <a:cs typeface="Arial" charset="0"/>
              </a:rPr>
              <a:t>2Corinthians 10:12</a:t>
            </a:r>
            <a:r>
              <a:rPr lang="en-US" sz="2800" dirty="0" smtClean="0">
                <a:latin typeface="Arial" charset="0"/>
                <a:cs typeface="Arial" charset="0"/>
              </a:rPr>
              <a:t> (ESV)</a:t>
            </a:r>
            <a:r>
              <a:rPr lang="en-US" sz="2800" u="sng" dirty="0" smtClean="0">
                <a:latin typeface="Arial" charset="0"/>
              </a:rPr>
              <a:t> </a:t>
            </a:r>
          </a:p>
          <a:p>
            <a:pPr marL="639763">
              <a:buNone/>
            </a:pPr>
            <a:r>
              <a:rPr lang="en-US" sz="1200" dirty="0" smtClean="0">
                <a:latin typeface="Arial" charset="0"/>
                <a:cs typeface="Arial" charset="0"/>
              </a:rPr>
              <a:t>	</a:t>
            </a:r>
          </a:p>
          <a:p>
            <a:pPr marL="639763">
              <a:buNone/>
            </a:pPr>
            <a:r>
              <a:rPr lang="en-US" sz="2800" dirty="0" smtClean="0">
                <a:latin typeface="Arial" charset="0"/>
                <a:cs typeface="Arial" charset="0"/>
              </a:rPr>
              <a:t>	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Not that we dare to classify or compare ourselves with some of those who are 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commending themselves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But when they measure themselves by one another and </a:t>
            </a:r>
            <a:r>
              <a:rPr lang="en-US" sz="28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compare themselves with one another, they are without understanding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639763">
              <a:buNone/>
            </a:pPr>
            <a:endParaRPr lang="en-US" sz="2800" dirty="0" smtClean="0">
              <a:latin typeface="Arial" charset="0"/>
              <a:cs typeface="Arial" charset="0"/>
            </a:endParaRPr>
          </a:p>
          <a:p>
            <a:pPr marL="639763">
              <a:buNone/>
            </a:pPr>
            <a:endParaRPr lang="en-US" sz="2800" dirty="0" smtClean="0">
              <a:latin typeface="Arial" charset="0"/>
              <a:cs typeface="Arial" charset="0"/>
            </a:endParaRPr>
          </a:p>
          <a:p>
            <a:pPr marL="639763">
              <a:buNone/>
            </a:pPr>
            <a:endParaRPr lang="en-US" sz="2800" dirty="0" smtClean="0">
              <a:latin typeface="Arial" charset="0"/>
              <a:cs typeface="Arial" charset="0"/>
            </a:endParaRPr>
          </a:p>
        </p:txBody>
      </p:sp>
      <p:sp>
        <p:nvSpPr>
          <p:cNvPr id="27650" name="Rectangle 4"/>
          <p:cNvSpPr>
            <a:spLocks noChangeArrowheads="1"/>
          </p:cNvSpPr>
          <p:nvPr/>
        </p:nvSpPr>
        <p:spPr bwMode="auto">
          <a:xfrm>
            <a:off x="381000" y="0"/>
            <a:ext cx="8610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400">
              <a:solidFill>
                <a:srgbClr val="3333CC"/>
              </a:solidFill>
            </a:endParaRPr>
          </a:p>
        </p:txBody>
      </p:sp>
      <p:sp>
        <p:nvSpPr>
          <p:cNvPr id="27651" name="Rectangle 6"/>
          <p:cNvSpPr>
            <a:spLocks noChangeArrowheads="1"/>
          </p:cNvSpPr>
          <p:nvPr/>
        </p:nvSpPr>
        <p:spPr bwMode="auto">
          <a:xfrm>
            <a:off x="114300" y="89079"/>
            <a:ext cx="8915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r>
              <a:rPr lang="en-US" sz="3200" dirty="0" smtClean="0">
                <a:solidFill>
                  <a:srgbClr val="3333CC"/>
                </a:solidFill>
              </a:rPr>
              <a:t>We Must Not Compare Ourselves to Others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7B9A6-7B5F-4A1C-AF38-AC2A3BCF40E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25410</TotalTime>
  <Words>495</Words>
  <Application>Microsoft Office PowerPoint</Application>
  <PresentationFormat>On-screen Show (4:3)</PresentationFormat>
  <Paragraphs>108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Lucida Sans Unicode</vt:lpstr>
      <vt:lpstr>Verdana</vt:lpstr>
      <vt:lpstr>Wingdings</vt:lpstr>
      <vt:lpstr>Wingdings 2</vt:lpstr>
      <vt:lpstr>Wingdings 3</vt:lpstr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Implications and Applications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Resurrection</dc:title>
  <dc:creator>jentoft</dc:creator>
  <cp:lastModifiedBy>Christy</cp:lastModifiedBy>
  <cp:revision>1977</cp:revision>
  <cp:lastPrinted>2014-05-01T16:01:44Z</cp:lastPrinted>
  <dcterms:created xsi:type="dcterms:W3CDTF">2004-04-07T22:52:17Z</dcterms:created>
  <dcterms:modified xsi:type="dcterms:W3CDTF">2014-05-01T16:02:35Z</dcterms:modified>
</cp:coreProperties>
</file>