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6" r:id="rId2"/>
    <p:sldId id="257" r:id="rId3"/>
    <p:sldId id="258" r:id="rId4"/>
    <p:sldId id="259" r:id="rId5"/>
    <p:sldId id="260" r:id="rId6"/>
    <p:sldId id="261" r:id="rId7"/>
    <p:sldId id="262" r:id="rId8"/>
    <p:sldId id="263" r:id="rId9"/>
    <p:sldId id="268" r:id="rId10"/>
    <p:sldId id="269" r:id="rId11"/>
    <p:sldId id="267" r:id="rId12"/>
    <p:sldId id="270" r:id="rId1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autoAdjust="0"/>
    <p:restoredTop sz="94434" autoAdjust="0"/>
  </p:normalViewPr>
  <p:slideViewPr>
    <p:cSldViewPr>
      <p:cViewPr varScale="1">
        <p:scale>
          <a:sx n="74" d="100"/>
          <a:sy n="74" d="100"/>
        </p:scale>
        <p:origin x="1266" y="72"/>
      </p:cViewPr>
      <p:guideLst>
        <p:guide orient="horz" pos="2160"/>
        <p:guide pos="2880"/>
      </p:guideLst>
    </p:cSldViewPr>
  </p:slideViewPr>
  <p:notesTextViewPr>
    <p:cViewPr>
      <p:scale>
        <a:sx n="1" d="1"/>
        <a:sy n="1" d="1"/>
      </p:scale>
      <p:origin x="0" y="0"/>
    </p:cViewPr>
  </p:notesTextViewPr>
  <p:notesViewPr>
    <p:cSldViewPr showGuides="1">
      <p:cViewPr varScale="1">
        <p:scale>
          <a:sx n="51" d="100"/>
          <a:sy n="51" d="100"/>
        </p:scale>
        <p:origin x="281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68960" y="278516"/>
            <a:ext cx="3169920" cy="481727"/>
          </a:xfrm>
          <a:prstGeom prst="rect">
            <a:avLst/>
          </a:prstGeom>
        </p:spPr>
        <p:txBody>
          <a:bodyPr vert="horz" lIns="96661" tIns="48331" rIns="96661" bIns="48331" rtlCol="0"/>
          <a:lstStyle>
            <a:lvl1pPr algn="l">
              <a:defRPr sz="1300"/>
            </a:lvl1pPr>
          </a:lstStyle>
          <a:p>
            <a:r>
              <a:rPr lang="en-US" sz="1200" b="1" dirty="0">
                <a:cs typeface="Arial" panose="020B0604020202020204" pitchFamily="34" charset="0"/>
              </a:rPr>
              <a:t>Mark 12:1-12 </a:t>
            </a:r>
            <a:r>
              <a:rPr lang="en-US" sz="1200" b="1" dirty="0"/>
              <a:t>Hard Hearts Stumble </a:t>
            </a:r>
            <a:br>
              <a:rPr lang="en-US" sz="1200" b="1" dirty="0"/>
            </a:br>
            <a:r>
              <a:rPr lang="en-US" sz="1200" b="1" dirty="0"/>
              <a:t>Over the Stone Laid in Zion</a:t>
            </a:r>
          </a:p>
        </p:txBody>
      </p:sp>
      <p:sp>
        <p:nvSpPr>
          <p:cNvPr id="3" name="Date Placeholder 2"/>
          <p:cNvSpPr>
            <a:spLocks noGrp="1"/>
          </p:cNvSpPr>
          <p:nvPr>
            <p:ph type="dt" sz="quarter" idx="1"/>
          </p:nvPr>
        </p:nvSpPr>
        <p:spPr>
          <a:xfrm>
            <a:off x="3576320" y="278516"/>
            <a:ext cx="3169920" cy="481727"/>
          </a:xfrm>
          <a:prstGeom prst="rect">
            <a:avLst/>
          </a:prstGeom>
        </p:spPr>
        <p:txBody>
          <a:bodyPr vert="horz" lIns="96661" tIns="48331" rIns="96661" bIns="48331" rtlCol="0"/>
          <a:lstStyle>
            <a:lvl1pPr algn="r">
              <a:defRPr sz="1300"/>
            </a:lvl1pPr>
          </a:lstStyle>
          <a:p>
            <a:r>
              <a:rPr lang="en-US" sz="1200" dirty="0" smtClean="0"/>
              <a:t>05/11/14</a:t>
            </a:r>
            <a:br>
              <a:rPr lang="en-US" sz="1200" dirty="0" smtClean="0"/>
            </a:br>
            <a:r>
              <a:rPr lang="en-US" sz="1200" dirty="0" smtClean="0"/>
              <a:t>by Eric Douma</a:t>
            </a:r>
            <a:endParaRPr lang="en-US" sz="1200" dirty="0"/>
          </a:p>
        </p:txBody>
      </p:sp>
      <p:sp>
        <p:nvSpPr>
          <p:cNvPr id="6" name="Slide Number Placeholder 4"/>
          <p:cNvSpPr>
            <a:spLocks noGrp="1"/>
          </p:cNvSpPr>
          <p:nvPr>
            <p:ph type="sldNum" sz="quarter" idx="3"/>
          </p:nvPr>
        </p:nvSpPr>
        <p:spPr>
          <a:xfrm>
            <a:off x="3251200" y="8721091"/>
            <a:ext cx="3676746" cy="534976"/>
          </a:xfrm>
          <a:prstGeom prst="rect">
            <a:avLst/>
          </a:prstGeom>
        </p:spPr>
        <p:txBody>
          <a:bodyPr vert="horz" lIns="108901" tIns="54451" rIns="108901" bIns="54451" rtlCol="0" anchor="b"/>
          <a:lstStyle>
            <a:lvl1pPr algn="r">
              <a:defRPr sz="1500"/>
            </a:lvl1pPr>
          </a:lstStyle>
          <a:p>
            <a:pPr algn="l">
              <a:tabLst>
                <a:tab pos="3316017" algn="r"/>
                <a:tab pos="3586199" algn="r"/>
              </a:tabLst>
            </a:pPr>
            <a:r>
              <a:rPr lang="en-US" sz="1200" dirty="0"/>
              <a:t>www.gospelofgracefellowship.org	</a:t>
            </a:r>
            <a:fld id="{0BBBAE45-9901-4674-9676-D21FB25714E7}" type="slidenum">
              <a:rPr lang="en-US" sz="1200"/>
              <a:pPr algn="l">
                <a:tabLst>
                  <a:tab pos="3316017" algn="r"/>
                  <a:tab pos="3586199" algn="r"/>
                </a:tabLst>
              </a:pPr>
              <a:t>‹#›</a:t>
            </a:fld>
            <a:endParaRPr lang="en-US" sz="1200"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7680" y="8694630"/>
            <a:ext cx="2600960" cy="750578"/>
          </a:xfrm>
          <a:prstGeom prst="rect">
            <a:avLst/>
          </a:prstGeom>
        </p:spPr>
      </p:pic>
    </p:spTree>
    <p:extLst>
      <p:ext uri="{BB962C8B-B14F-4D97-AF65-F5344CB8AC3E}">
        <p14:creationId xmlns:p14="http://schemas.microsoft.com/office/powerpoint/2010/main" val="30091997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3855EC1E-DCAC-41CE-946E-3A7AD7404651}" type="datetimeFigureOut">
              <a:rPr lang="en-US" smtClean="0"/>
              <a:t>5/8/2014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AFCF3C78-022D-4A5C-84A1-B2CBEAFE6DA6}" type="slidenum">
              <a:rPr lang="en-US" smtClean="0"/>
              <a:t>‹#›</a:t>
            </a:fld>
            <a:endParaRPr lang="en-US"/>
          </a:p>
        </p:txBody>
      </p:sp>
    </p:spTree>
    <p:extLst>
      <p:ext uri="{BB962C8B-B14F-4D97-AF65-F5344CB8AC3E}">
        <p14:creationId xmlns:p14="http://schemas.microsoft.com/office/powerpoint/2010/main" val="458332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CF3C78-022D-4A5C-84A1-B2CBEAFE6DA6}" type="slidenum">
              <a:rPr lang="en-US" smtClean="0"/>
              <a:t>1</a:t>
            </a:fld>
            <a:endParaRPr lang="en-US"/>
          </a:p>
        </p:txBody>
      </p:sp>
    </p:spTree>
    <p:extLst>
      <p:ext uri="{BB962C8B-B14F-4D97-AF65-F5344CB8AC3E}">
        <p14:creationId xmlns:p14="http://schemas.microsoft.com/office/powerpoint/2010/main" val="21878855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AFCF3C78-022D-4A5C-84A1-B2CBEAFE6DA6}" type="slidenum">
              <a:rPr lang="en-US" smtClean="0"/>
              <a:t>11</a:t>
            </a:fld>
            <a:endParaRPr lang="en-US"/>
          </a:p>
        </p:txBody>
      </p:sp>
    </p:spTree>
    <p:extLst>
      <p:ext uri="{BB962C8B-B14F-4D97-AF65-F5344CB8AC3E}">
        <p14:creationId xmlns:p14="http://schemas.microsoft.com/office/powerpoint/2010/main" val="9015643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CF3C78-022D-4A5C-84A1-B2CBEAFE6DA6}" type="slidenum">
              <a:rPr lang="en-US" smtClean="0"/>
              <a:t>12</a:t>
            </a:fld>
            <a:endParaRPr lang="en-US"/>
          </a:p>
        </p:txBody>
      </p:sp>
    </p:spTree>
    <p:extLst>
      <p:ext uri="{BB962C8B-B14F-4D97-AF65-F5344CB8AC3E}">
        <p14:creationId xmlns:p14="http://schemas.microsoft.com/office/powerpoint/2010/main" val="3143440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CF3C78-022D-4A5C-84A1-B2CBEAFE6DA6}" type="slidenum">
              <a:rPr lang="en-US" smtClean="0"/>
              <a:t>2</a:t>
            </a:fld>
            <a:endParaRPr lang="en-US"/>
          </a:p>
        </p:txBody>
      </p:sp>
    </p:spTree>
    <p:extLst>
      <p:ext uri="{BB962C8B-B14F-4D97-AF65-F5344CB8AC3E}">
        <p14:creationId xmlns:p14="http://schemas.microsoft.com/office/powerpoint/2010/main" val="22918892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AFCF3C78-022D-4A5C-84A1-B2CBEAFE6DA6}" type="slidenum">
              <a:rPr lang="en-US" smtClean="0"/>
              <a:t>3</a:t>
            </a:fld>
            <a:endParaRPr lang="en-US"/>
          </a:p>
        </p:txBody>
      </p:sp>
    </p:spTree>
    <p:extLst>
      <p:ext uri="{BB962C8B-B14F-4D97-AF65-F5344CB8AC3E}">
        <p14:creationId xmlns:p14="http://schemas.microsoft.com/office/powerpoint/2010/main" val="3628069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CF3C78-022D-4A5C-84A1-B2CBEAFE6DA6}" type="slidenum">
              <a:rPr lang="en-US" smtClean="0"/>
              <a:t>4</a:t>
            </a:fld>
            <a:endParaRPr lang="en-US"/>
          </a:p>
        </p:txBody>
      </p:sp>
    </p:spTree>
    <p:extLst>
      <p:ext uri="{BB962C8B-B14F-4D97-AF65-F5344CB8AC3E}">
        <p14:creationId xmlns:p14="http://schemas.microsoft.com/office/powerpoint/2010/main" val="1321432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AFCF3C78-022D-4A5C-84A1-B2CBEAFE6DA6}" type="slidenum">
              <a:rPr lang="en-US" smtClean="0"/>
              <a:t>5</a:t>
            </a:fld>
            <a:endParaRPr lang="en-US"/>
          </a:p>
        </p:txBody>
      </p:sp>
    </p:spTree>
    <p:extLst>
      <p:ext uri="{BB962C8B-B14F-4D97-AF65-F5344CB8AC3E}">
        <p14:creationId xmlns:p14="http://schemas.microsoft.com/office/powerpoint/2010/main" val="1362304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AFCF3C78-022D-4A5C-84A1-B2CBEAFE6DA6}" type="slidenum">
              <a:rPr lang="en-US" smtClean="0"/>
              <a:t>6</a:t>
            </a:fld>
            <a:endParaRPr lang="en-US"/>
          </a:p>
        </p:txBody>
      </p:sp>
    </p:spTree>
    <p:extLst>
      <p:ext uri="{BB962C8B-B14F-4D97-AF65-F5344CB8AC3E}">
        <p14:creationId xmlns:p14="http://schemas.microsoft.com/office/powerpoint/2010/main" val="40730597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AFCF3C78-022D-4A5C-84A1-B2CBEAFE6DA6}" type="slidenum">
              <a:rPr lang="en-US" smtClean="0"/>
              <a:t>8</a:t>
            </a:fld>
            <a:endParaRPr lang="en-US"/>
          </a:p>
        </p:txBody>
      </p:sp>
    </p:spTree>
    <p:extLst>
      <p:ext uri="{BB962C8B-B14F-4D97-AF65-F5344CB8AC3E}">
        <p14:creationId xmlns:p14="http://schemas.microsoft.com/office/powerpoint/2010/main" val="19675958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AFCF3C78-022D-4A5C-84A1-B2CBEAFE6DA6}" type="slidenum">
              <a:rPr lang="en-US" smtClean="0"/>
              <a:t>9</a:t>
            </a:fld>
            <a:endParaRPr lang="en-US"/>
          </a:p>
        </p:txBody>
      </p:sp>
    </p:spTree>
    <p:extLst>
      <p:ext uri="{BB962C8B-B14F-4D97-AF65-F5344CB8AC3E}">
        <p14:creationId xmlns:p14="http://schemas.microsoft.com/office/powerpoint/2010/main" val="177741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endParaRPr lang="en-US" dirty="0"/>
          </a:p>
        </p:txBody>
      </p:sp>
      <p:sp>
        <p:nvSpPr>
          <p:cNvPr id="4" name="Slide Number Placeholder 3"/>
          <p:cNvSpPr>
            <a:spLocks noGrp="1"/>
          </p:cNvSpPr>
          <p:nvPr>
            <p:ph type="sldNum" sz="quarter" idx="10"/>
          </p:nvPr>
        </p:nvSpPr>
        <p:spPr/>
        <p:txBody>
          <a:bodyPr/>
          <a:lstStyle/>
          <a:p>
            <a:fld id="{AFCF3C78-022D-4A5C-84A1-B2CBEAFE6DA6}" type="slidenum">
              <a:rPr lang="en-US" smtClean="0"/>
              <a:t>10</a:t>
            </a:fld>
            <a:endParaRPr lang="en-US"/>
          </a:p>
        </p:txBody>
      </p:sp>
    </p:spTree>
    <p:extLst>
      <p:ext uri="{BB962C8B-B14F-4D97-AF65-F5344CB8AC3E}">
        <p14:creationId xmlns:p14="http://schemas.microsoft.com/office/powerpoint/2010/main" val="19174559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CED9B7D-C268-4B7E-BF0A-344B1E65D80B}" type="datetimeFigureOut">
              <a:rPr lang="en-US" smtClean="0"/>
              <a:t>5/8/2014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F344D02-0684-4C9E-A42B-EAB8C177497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CED9B7D-C268-4B7E-BF0A-344B1E65D80B}" type="datetimeFigureOut">
              <a:rPr lang="en-US" smtClean="0"/>
              <a:t>5/8/2014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F344D02-0684-4C9E-A42B-EAB8C177497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CED9B7D-C268-4B7E-BF0A-344B1E65D80B}" type="datetimeFigureOut">
              <a:rPr lang="en-US" smtClean="0"/>
              <a:t>5/8/2014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F344D02-0684-4C9E-A42B-EAB8C177497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CED9B7D-C268-4B7E-BF0A-344B1E65D80B}" type="datetimeFigureOut">
              <a:rPr lang="en-US" smtClean="0"/>
              <a:t>5/8/2014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F344D02-0684-4C9E-A42B-EAB8C177497B}"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CED9B7D-C268-4B7E-BF0A-344B1E65D80B}" type="datetimeFigureOut">
              <a:rPr lang="en-US" smtClean="0"/>
              <a:t>5/8/2014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F344D02-0684-4C9E-A42B-EAB8C177497B}"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CED9B7D-C268-4B7E-BF0A-344B1E65D80B}" type="datetimeFigureOut">
              <a:rPr lang="en-US" smtClean="0"/>
              <a:t>5/8/2014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F344D02-0684-4C9E-A42B-EAB8C177497B}"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CED9B7D-C268-4B7E-BF0A-344B1E65D80B}" type="datetimeFigureOut">
              <a:rPr lang="en-US" smtClean="0"/>
              <a:t>5/8/2014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F344D02-0684-4C9E-A42B-EAB8C177497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CED9B7D-C268-4B7E-BF0A-344B1E65D80B}" type="datetimeFigureOut">
              <a:rPr lang="en-US" smtClean="0"/>
              <a:t>5/8/2014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F344D02-0684-4C9E-A42B-EAB8C177497B}"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CED9B7D-C268-4B7E-BF0A-344B1E65D80B}" type="datetimeFigureOut">
              <a:rPr lang="en-US" smtClean="0"/>
              <a:t>5/8/2014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F344D02-0684-4C9E-A42B-EAB8C177497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CED9B7D-C268-4B7E-BF0A-344B1E65D80B}" type="datetimeFigureOut">
              <a:rPr lang="en-US" smtClean="0"/>
              <a:t>5/8/2014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F344D02-0684-4C9E-A42B-EAB8C177497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CED9B7D-C268-4B7E-BF0A-344B1E65D80B}" type="datetimeFigureOut">
              <a:rPr lang="en-US" smtClean="0"/>
              <a:t>5/8/2014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F344D02-0684-4C9E-A42B-EAB8C177497B}"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CED9B7D-C268-4B7E-BF0A-344B1E65D80B}" type="datetimeFigureOut">
              <a:rPr lang="en-US" smtClean="0"/>
              <a:t>5/8/2014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F344D02-0684-4C9E-A42B-EAB8C177497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067762"/>
          </a:xfrm>
        </p:spPr>
        <p:txBody>
          <a:bodyPr>
            <a:normAutofit/>
          </a:bodyPr>
          <a:lstStyle/>
          <a:p>
            <a:pPr algn="ctr"/>
            <a:r>
              <a:rPr lang="en-US" dirty="0" smtClean="0">
                <a:solidFill>
                  <a:srgbClr val="0070C0"/>
                </a:solidFill>
                <a:effectLst/>
                <a:latin typeface="Arial" panose="020B0604020202020204" pitchFamily="34" charset="0"/>
                <a:cs typeface="Arial" panose="020B0604020202020204" pitchFamily="34" charset="0"/>
              </a:rPr>
              <a:t>Mark 12:1-12</a:t>
            </a:r>
            <a:endParaRPr lang="en-US" dirty="0">
              <a:solidFill>
                <a:srgbClr val="0070C0"/>
              </a:solidFill>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85800" y="2819400"/>
            <a:ext cx="7772400" cy="1199704"/>
          </a:xfrm>
        </p:spPr>
        <p:txBody>
          <a:bodyPr/>
          <a:lstStyle/>
          <a:p>
            <a:pPr algn="ctr"/>
            <a:r>
              <a:rPr lang="en-US" dirty="0" smtClean="0"/>
              <a:t>Hard Hearts Stumble </a:t>
            </a:r>
            <a:br>
              <a:rPr lang="en-US" dirty="0" smtClean="0"/>
            </a:br>
            <a:r>
              <a:rPr lang="en-US" dirty="0" smtClean="0"/>
              <a:t>Over the Stone Laid in Zion</a:t>
            </a:r>
            <a:endParaRPr lang="en-US" dirty="0"/>
          </a:p>
        </p:txBody>
      </p:sp>
    </p:spTree>
    <p:extLst>
      <p:ext uri="{BB962C8B-B14F-4D97-AF65-F5344CB8AC3E}">
        <p14:creationId xmlns:p14="http://schemas.microsoft.com/office/powerpoint/2010/main" val="37432471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14400"/>
            <a:ext cx="8839200" cy="5092891"/>
          </a:xfrm>
        </p:spPr>
        <p:txBody>
          <a:bodyPr>
            <a:normAutofit/>
          </a:bodyPr>
          <a:lstStyle/>
          <a:p>
            <a:r>
              <a:rPr lang="en-US" sz="2800" b="1" dirty="0" smtClean="0">
                <a:latin typeface="Arial" panose="020B0604020202020204" pitchFamily="34" charset="0"/>
                <a:cs typeface="Arial" panose="020B0604020202020204" pitchFamily="34" charset="0"/>
              </a:rPr>
              <a:t>Heaven Is For Real:</a:t>
            </a:r>
          </a:p>
          <a:p>
            <a:pPr marL="109728" indent="0">
              <a:buNone/>
            </a:pPr>
            <a:r>
              <a:rPr lang="en-US" sz="2800" u="sng" dirty="0" smtClean="0">
                <a:latin typeface="Arial" panose="020B0604020202020204" pitchFamily="34" charset="0"/>
                <a:cs typeface="Arial" panose="020B0604020202020204" pitchFamily="34" charset="0"/>
              </a:rPr>
              <a:t>2 Corinthians 12:1-4</a:t>
            </a:r>
            <a:r>
              <a:rPr lang="en-US" sz="2800" dirty="0" smtClean="0">
                <a:latin typeface="Arial" panose="020B0604020202020204" pitchFamily="34" charset="0"/>
                <a:cs typeface="Arial" panose="020B0604020202020204" pitchFamily="34" charset="0"/>
              </a:rPr>
              <a:t> Boasting </a:t>
            </a:r>
            <a:r>
              <a:rPr lang="en-US" sz="2800" dirty="0">
                <a:latin typeface="Arial" panose="020B0604020202020204" pitchFamily="34" charset="0"/>
                <a:cs typeface="Arial" panose="020B0604020202020204" pitchFamily="34" charset="0"/>
              </a:rPr>
              <a:t>is necessary, though it is not profitable; but I will go on to visions and revelations of the Lord. </a:t>
            </a:r>
            <a:r>
              <a:rPr lang="en-US" sz="2800" dirty="0" smtClean="0">
                <a:latin typeface="Arial" panose="020B0604020202020204" pitchFamily="34" charset="0"/>
                <a:cs typeface="Arial" panose="020B0604020202020204" pitchFamily="34" charset="0"/>
              </a:rPr>
              <a:t>I </a:t>
            </a:r>
            <a:r>
              <a:rPr lang="en-US" sz="2800" dirty="0">
                <a:latin typeface="Arial" panose="020B0604020202020204" pitchFamily="34" charset="0"/>
                <a:cs typeface="Arial" panose="020B0604020202020204" pitchFamily="34" charset="0"/>
              </a:rPr>
              <a:t>know a man in Christ who fourteen years ago—whether in the body I do not know, or out of the body I do not know, God knows—such a man was caught up to the third heaven.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I know how such a man—whether in the body or apart from the body I do not know, God knows— </a:t>
            </a:r>
            <a:r>
              <a:rPr lang="en-US" sz="2800" dirty="0" smtClean="0">
                <a:latin typeface="Arial" panose="020B0604020202020204" pitchFamily="34" charset="0"/>
                <a:cs typeface="Arial" panose="020B0604020202020204" pitchFamily="34" charset="0"/>
              </a:rPr>
              <a:t>was </a:t>
            </a:r>
            <a:r>
              <a:rPr lang="en-US" sz="2800" dirty="0">
                <a:latin typeface="Arial" panose="020B0604020202020204" pitchFamily="34" charset="0"/>
                <a:cs typeface="Arial" panose="020B0604020202020204" pitchFamily="34" charset="0"/>
              </a:rPr>
              <a:t>caught up into Paradise and heard inexpressible words, </a:t>
            </a:r>
            <a:r>
              <a:rPr lang="en-US" sz="2800" dirty="0">
                <a:solidFill>
                  <a:srgbClr val="FF0000"/>
                </a:solidFill>
                <a:latin typeface="Arial" panose="020B0604020202020204" pitchFamily="34" charset="0"/>
                <a:cs typeface="Arial" panose="020B0604020202020204" pitchFamily="34" charset="0"/>
              </a:rPr>
              <a:t>which a man is not permitted to speak</a:t>
            </a:r>
            <a:r>
              <a:rPr lang="en-US" sz="2800" dirty="0">
                <a:latin typeface="Arial" panose="020B0604020202020204" pitchFamily="34" charset="0"/>
                <a:cs typeface="Arial" panose="020B0604020202020204" pitchFamily="34" charset="0"/>
              </a:rPr>
              <a:t>. </a:t>
            </a:r>
            <a:endParaRPr lang="en-US" sz="2800" b="1" dirty="0" smtClean="0">
              <a:latin typeface="Arial" panose="020B0604020202020204" pitchFamily="34" charset="0"/>
              <a:cs typeface="Arial" panose="020B0604020202020204" pitchFamily="34" charset="0"/>
            </a:endParaRPr>
          </a:p>
          <a:p>
            <a:pPr marL="109728" indent="0">
              <a:buNone/>
            </a:pPr>
            <a:endParaRPr lang="en-US" sz="2800" dirty="0">
              <a:latin typeface="Arial" panose="020B0604020202020204" pitchFamily="34" charset="0"/>
              <a:cs typeface="Arial" panose="020B0604020202020204" pitchFamily="34" charset="0"/>
            </a:endParaRPr>
          </a:p>
          <a:p>
            <a:pPr marL="109728" indent="0">
              <a:buNone/>
            </a:pPr>
            <a:endParaRPr lang="en-US" dirty="0"/>
          </a:p>
        </p:txBody>
      </p:sp>
      <p:sp>
        <p:nvSpPr>
          <p:cNvPr id="3" name="Title 2"/>
          <p:cNvSpPr>
            <a:spLocks noGrp="1"/>
          </p:cNvSpPr>
          <p:nvPr>
            <p:ph type="title"/>
          </p:nvPr>
        </p:nvSpPr>
        <p:spPr>
          <a:xfrm>
            <a:off x="457200" y="76200"/>
            <a:ext cx="8229600" cy="762000"/>
          </a:xfrm>
        </p:spPr>
        <p:txBody>
          <a:bodyPr>
            <a:normAutofit/>
          </a:bodyPr>
          <a:lstStyle/>
          <a:p>
            <a:pPr algn="ctr"/>
            <a:r>
              <a:rPr lang="en-US" sz="3200" dirty="0">
                <a:solidFill>
                  <a:srgbClr val="FF0000"/>
                </a:solidFill>
                <a:effectLst/>
                <a:latin typeface="Arial" panose="020B0604020202020204" pitchFamily="34" charset="0"/>
                <a:cs typeface="Arial" panose="020B0604020202020204" pitchFamily="34" charset="0"/>
              </a:rPr>
              <a:t>Trust </a:t>
            </a:r>
            <a:r>
              <a:rPr lang="en-US" sz="3200" dirty="0" smtClean="0">
                <a:solidFill>
                  <a:srgbClr val="FF0000"/>
                </a:solidFill>
                <a:effectLst/>
                <a:latin typeface="Arial" panose="020B0604020202020204" pitchFamily="34" charset="0"/>
                <a:cs typeface="Arial" panose="020B0604020202020204" pitchFamily="34" charset="0"/>
              </a:rPr>
              <a:t>in </a:t>
            </a:r>
            <a:r>
              <a:rPr lang="en-US" sz="3200" dirty="0">
                <a:solidFill>
                  <a:srgbClr val="FF0000"/>
                </a:solidFill>
                <a:effectLst/>
                <a:latin typeface="Arial" panose="020B0604020202020204" pitchFamily="34" charset="0"/>
                <a:cs typeface="Arial" panose="020B0604020202020204" pitchFamily="34" charset="0"/>
              </a:rPr>
              <a:t>God’s Spokesmen Alone</a:t>
            </a:r>
            <a:endParaRPr lang="en-US" sz="3200" dirty="0"/>
          </a:p>
        </p:txBody>
      </p:sp>
    </p:spTree>
    <p:extLst>
      <p:ext uri="{BB962C8B-B14F-4D97-AF65-F5344CB8AC3E}">
        <p14:creationId xmlns:p14="http://schemas.microsoft.com/office/powerpoint/2010/main" val="4163585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066800"/>
            <a:ext cx="8458200" cy="49404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Matthew 12:39</a:t>
            </a:r>
            <a:r>
              <a:rPr lang="en-US" sz="2800" dirty="0" smtClean="0">
                <a:latin typeface="Arial" panose="020B0604020202020204" pitchFamily="34" charset="0"/>
                <a:cs typeface="Arial" panose="020B0604020202020204" pitchFamily="34" charset="0"/>
              </a:rPr>
              <a:t> </a:t>
            </a:r>
            <a:r>
              <a:rPr lang="en-US" sz="2800" dirty="0" smtClean="0">
                <a:solidFill>
                  <a:srgbClr val="FF0000"/>
                </a:solidFill>
                <a:latin typeface="Arial" panose="020B0604020202020204" pitchFamily="34" charset="0"/>
                <a:cs typeface="Arial" panose="020B0604020202020204" pitchFamily="34" charset="0"/>
              </a:rPr>
              <a:t>An </a:t>
            </a:r>
            <a:r>
              <a:rPr lang="en-US" sz="2800" dirty="0">
                <a:solidFill>
                  <a:srgbClr val="FF0000"/>
                </a:solidFill>
                <a:latin typeface="Arial" panose="020B0604020202020204" pitchFamily="34" charset="0"/>
                <a:cs typeface="Arial" panose="020B0604020202020204" pitchFamily="34" charset="0"/>
              </a:rPr>
              <a:t>evil and adulterous generation craves for a sign</a:t>
            </a:r>
            <a:r>
              <a:rPr lang="en-US" sz="2800" dirty="0">
                <a:latin typeface="Arial" panose="020B0604020202020204" pitchFamily="34" charset="0"/>
                <a:cs typeface="Arial" panose="020B0604020202020204" pitchFamily="34" charset="0"/>
              </a:rPr>
              <a:t>; and yet no sign will be given to it but the sign of Jonah the </a:t>
            </a:r>
            <a:r>
              <a:rPr lang="en-US" sz="2800" dirty="0" smtClean="0">
                <a:latin typeface="Arial" panose="020B0604020202020204" pitchFamily="34" charset="0"/>
                <a:cs typeface="Arial" panose="020B0604020202020204" pitchFamily="34" charset="0"/>
              </a:rPr>
              <a:t>prophet… </a:t>
            </a:r>
          </a:p>
          <a:p>
            <a:pPr marL="109728" indent="0">
              <a:buNone/>
            </a:pPr>
            <a:endParaRPr lang="en-US" sz="2800" dirty="0" smtClean="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Luke 16:29-31</a:t>
            </a:r>
            <a:r>
              <a:rPr lang="en-US" sz="2800" dirty="0" smtClean="0">
                <a:latin typeface="Arial" panose="020B0604020202020204" pitchFamily="34" charset="0"/>
                <a:cs typeface="Arial" panose="020B0604020202020204" pitchFamily="34" charset="0"/>
              </a:rPr>
              <a:t> But </a:t>
            </a:r>
            <a:r>
              <a:rPr lang="en-US" sz="2800" dirty="0">
                <a:latin typeface="Arial" panose="020B0604020202020204" pitchFamily="34" charset="0"/>
                <a:cs typeface="Arial" panose="020B0604020202020204" pitchFamily="34" charset="0"/>
              </a:rPr>
              <a:t>Abraham said, </a:t>
            </a:r>
            <a:r>
              <a:rPr lang="en-US" sz="2800" dirty="0" smtClean="0">
                <a:latin typeface="Arial" panose="020B0604020202020204" pitchFamily="34" charset="0"/>
                <a:cs typeface="Arial" panose="020B0604020202020204" pitchFamily="34" charset="0"/>
              </a:rPr>
              <a:t>“They </a:t>
            </a:r>
            <a:r>
              <a:rPr lang="en-US" sz="2800" dirty="0">
                <a:latin typeface="Arial" panose="020B0604020202020204" pitchFamily="34" charset="0"/>
                <a:cs typeface="Arial" panose="020B0604020202020204" pitchFamily="34" charset="0"/>
              </a:rPr>
              <a:t>have Moses and the Prophets; let them hear them</a:t>
            </a:r>
            <a:r>
              <a:rPr lang="en-US" sz="2800" dirty="0" smtClean="0">
                <a:latin typeface="Arial" panose="020B0604020202020204" pitchFamily="34" charset="0"/>
                <a:cs typeface="Arial" panose="020B0604020202020204" pitchFamily="34" charset="0"/>
              </a:rPr>
              <a:t>.” But </a:t>
            </a:r>
            <a:r>
              <a:rPr lang="en-US" sz="2800" dirty="0">
                <a:latin typeface="Arial" panose="020B0604020202020204" pitchFamily="34" charset="0"/>
                <a:cs typeface="Arial" panose="020B0604020202020204" pitchFamily="34" charset="0"/>
              </a:rPr>
              <a:t>he said, </a:t>
            </a:r>
            <a:r>
              <a:rPr lang="en-US" sz="2800" dirty="0" smtClean="0">
                <a:latin typeface="Arial" panose="020B0604020202020204" pitchFamily="34" charset="0"/>
                <a:cs typeface="Arial" panose="020B0604020202020204" pitchFamily="34" charset="0"/>
              </a:rPr>
              <a:t>“No</a:t>
            </a:r>
            <a:r>
              <a:rPr lang="en-US" sz="2800" dirty="0">
                <a:latin typeface="Arial" panose="020B0604020202020204" pitchFamily="34" charset="0"/>
                <a:cs typeface="Arial" panose="020B0604020202020204" pitchFamily="34" charset="0"/>
              </a:rPr>
              <a:t>, father Abraham, but if someone goes to them from the dead, they will repent</a:t>
            </a:r>
            <a:r>
              <a:rPr lang="en-US" sz="2800" dirty="0" smtClean="0">
                <a:latin typeface="Arial" panose="020B0604020202020204" pitchFamily="34" charset="0"/>
                <a:cs typeface="Arial" panose="020B0604020202020204" pitchFamily="34" charset="0"/>
              </a:rPr>
              <a:t>!” But </a:t>
            </a:r>
            <a:r>
              <a:rPr lang="en-US" sz="2800" dirty="0">
                <a:latin typeface="Arial" panose="020B0604020202020204" pitchFamily="34" charset="0"/>
                <a:cs typeface="Arial" panose="020B0604020202020204" pitchFamily="34" charset="0"/>
              </a:rPr>
              <a:t>he said to him, </a:t>
            </a:r>
            <a:r>
              <a:rPr lang="en-US" sz="2800" dirty="0" smtClean="0">
                <a:latin typeface="Arial" panose="020B0604020202020204" pitchFamily="34" charset="0"/>
                <a:cs typeface="Arial" panose="020B0604020202020204" pitchFamily="34" charset="0"/>
              </a:rPr>
              <a:t>“</a:t>
            </a:r>
            <a:r>
              <a:rPr lang="en-US" sz="2800" dirty="0" smtClean="0">
                <a:solidFill>
                  <a:srgbClr val="FF0000"/>
                </a:solidFill>
                <a:latin typeface="Arial" panose="020B0604020202020204" pitchFamily="34" charset="0"/>
                <a:cs typeface="Arial" panose="020B0604020202020204" pitchFamily="34" charset="0"/>
              </a:rPr>
              <a:t>If </a:t>
            </a:r>
            <a:r>
              <a:rPr lang="en-US" sz="2800" dirty="0">
                <a:solidFill>
                  <a:srgbClr val="FF0000"/>
                </a:solidFill>
                <a:latin typeface="Arial" panose="020B0604020202020204" pitchFamily="34" charset="0"/>
                <a:cs typeface="Arial" panose="020B0604020202020204" pitchFamily="34" charset="0"/>
              </a:rPr>
              <a:t>they do not listen to Moses and the Prophets</a:t>
            </a:r>
            <a:r>
              <a:rPr lang="en-US" sz="2800" dirty="0">
                <a:latin typeface="Arial" panose="020B0604020202020204" pitchFamily="34" charset="0"/>
                <a:cs typeface="Arial" panose="020B0604020202020204" pitchFamily="34" charset="0"/>
              </a:rPr>
              <a:t>, they will not be persuaded even if someone rises from the dead</a:t>
            </a:r>
            <a:r>
              <a:rPr lang="en-US" sz="2800" dirty="0" smtClean="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381000" y="152400"/>
            <a:ext cx="8229600" cy="868362"/>
          </a:xfrm>
        </p:spPr>
        <p:txBody>
          <a:bodyPr>
            <a:normAutofit/>
          </a:bodyPr>
          <a:lstStyle/>
          <a:p>
            <a:pPr algn="ctr"/>
            <a:r>
              <a:rPr lang="en-US" sz="3200" dirty="0">
                <a:solidFill>
                  <a:srgbClr val="FF0000"/>
                </a:solidFill>
                <a:effectLst/>
                <a:latin typeface="Arial" panose="020B0604020202020204" pitchFamily="34" charset="0"/>
                <a:cs typeface="Arial" panose="020B0604020202020204" pitchFamily="34" charset="0"/>
              </a:rPr>
              <a:t>Trust </a:t>
            </a:r>
            <a:r>
              <a:rPr lang="en-US" sz="3200" dirty="0" smtClean="0">
                <a:solidFill>
                  <a:srgbClr val="FF0000"/>
                </a:solidFill>
                <a:effectLst/>
                <a:latin typeface="Arial" panose="020B0604020202020204" pitchFamily="34" charset="0"/>
                <a:cs typeface="Arial" panose="020B0604020202020204" pitchFamily="34" charset="0"/>
              </a:rPr>
              <a:t>in </a:t>
            </a:r>
            <a:r>
              <a:rPr lang="en-US" sz="3200" dirty="0">
                <a:solidFill>
                  <a:srgbClr val="FF0000"/>
                </a:solidFill>
                <a:effectLst/>
                <a:latin typeface="Arial" panose="020B0604020202020204" pitchFamily="34" charset="0"/>
                <a:cs typeface="Arial" panose="020B0604020202020204" pitchFamily="34" charset="0"/>
              </a:rPr>
              <a:t>God’s Spokesmen Alone</a:t>
            </a:r>
            <a:endParaRPr lang="en-US" sz="3200" dirty="0"/>
          </a:p>
        </p:txBody>
      </p:sp>
      <p:cxnSp>
        <p:nvCxnSpPr>
          <p:cNvPr id="5" name="Straight Connector 4"/>
          <p:cNvCxnSpPr/>
          <p:nvPr/>
        </p:nvCxnSpPr>
        <p:spPr>
          <a:xfrm>
            <a:off x="5715000" y="4212771"/>
            <a:ext cx="25146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457200" y="4615543"/>
            <a:ext cx="34290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7472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839200" cy="4940491"/>
          </a:xfrm>
        </p:spPr>
        <p:txBody>
          <a:bodyPr/>
          <a:lstStyle/>
          <a:p>
            <a:pPr marL="109728" indent="0">
              <a:buNone/>
            </a:pPr>
            <a:r>
              <a:rPr lang="en-US" u="sng" dirty="0" smtClean="0">
                <a:latin typeface="Arial" panose="020B0604020202020204" pitchFamily="34" charset="0"/>
                <a:cs typeface="Arial" panose="020B0604020202020204" pitchFamily="34" charset="0"/>
              </a:rPr>
              <a:t>Psalm 118:22-24, 26</a:t>
            </a:r>
            <a:r>
              <a:rPr lang="en-US" dirty="0" smtClean="0">
                <a:latin typeface="Arial" panose="020B0604020202020204" pitchFamily="34" charset="0"/>
                <a:cs typeface="Arial" panose="020B0604020202020204" pitchFamily="34" charset="0"/>
              </a:rPr>
              <a:t> </a:t>
            </a:r>
            <a:r>
              <a:rPr lang="en-US" dirty="0" smtClean="0">
                <a:solidFill>
                  <a:srgbClr val="FF0000"/>
                </a:solidFill>
                <a:latin typeface="Arial" panose="020B0604020202020204" pitchFamily="34" charset="0"/>
                <a:cs typeface="Arial" panose="020B0604020202020204" pitchFamily="34" charset="0"/>
              </a:rPr>
              <a:t>The </a:t>
            </a:r>
            <a:r>
              <a:rPr lang="en-US" dirty="0">
                <a:solidFill>
                  <a:srgbClr val="FF0000"/>
                </a:solidFill>
                <a:latin typeface="Arial" panose="020B0604020202020204" pitchFamily="34" charset="0"/>
                <a:cs typeface="Arial" panose="020B0604020202020204" pitchFamily="34" charset="0"/>
              </a:rPr>
              <a:t>stone </a:t>
            </a:r>
            <a:r>
              <a:rPr lang="en-US" dirty="0">
                <a:latin typeface="Arial" panose="020B0604020202020204" pitchFamily="34" charset="0"/>
                <a:cs typeface="Arial" panose="020B0604020202020204" pitchFamily="34" charset="0"/>
              </a:rPr>
              <a:t>which the builders rejected Has become the chief corner stone. </a:t>
            </a:r>
            <a:r>
              <a:rPr lang="en-US" dirty="0" smtClean="0">
                <a:latin typeface="Arial" panose="020B0604020202020204" pitchFamily="34" charset="0"/>
                <a:cs typeface="Arial" panose="020B0604020202020204" pitchFamily="34" charset="0"/>
              </a:rPr>
              <a:t>This </a:t>
            </a:r>
            <a:r>
              <a:rPr lang="en-US" dirty="0">
                <a:latin typeface="Arial" panose="020B0604020202020204" pitchFamily="34" charset="0"/>
                <a:cs typeface="Arial" panose="020B0604020202020204" pitchFamily="34" charset="0"/>
              </a:rPr>
              <a:t>is the LORD’S doing; It is marvelous in our eyes. </a:t>
            </a:r>
            <a:r>
              <a:rPr lang="en-US" dirty="0" smtClean="0">
                <a:latin typeface="Arial" panose="020B0604020202020204" pitchFamily="34" charset="0"/>
                <a:cs typeface="Arial" panose="020B0604020202020204" pitchFamily="34" charset="0"/>
              </a:rPr>
              <a:t>This </a:t>
            </a:r>
            <a:r>
              <a:rPr lang="en-US" dirty="0">
                <a:latin typeface="Arial" panose="020B0604020202020204" pitchFamily="34" charset="0"/>
                <a:cs typeface="Arial" panose="020B0604020202020204" pitchFamily="34" charset="0"/>
              </a:rPr>
              <a:t>is the day which the LORD has </a:t>
            </a:r>
            <a:r>
              <a:rPr lang="en-US" dirty="0" smtClean="0">
                <a:latin typeface="Arial" panose="020B0604020202020204" pitchFamily="34" charset="0"/>
                <a:cs typeface="Arial" panose="020B0604020202020204" pitchFamily="34" charset="0"/>
              </a:rPr>
              <a:t>made…</a:t>
            </a:r>
            <a:r>
              <a:rPr lang="en-US" dirty="0">
                <a:latin typeface="Arial" panose="020B0604020202020204" pitchFamily="34" charset="0"/>
                <a:cs typeface="Arial" panose="020B0604020202020204" pitchFamily="34" charset="0"/>
              </a:rPr>
              <a:t>Blessed is </a:t>
            </a:r>
            <a:r>
              <a:rPr lang="en-US" dirty="0">
                <a:solidFill>
                  <a:srgbClr val="FF0000"/>
                </a:solidFill>
                <a:latin typeface="Arial" panose="020B0604020202020204" pitchFamily="34" charset="0"/>
                <a:cs typeface="Arial" panose="020B0604020202020204" pitchFamily="34" charset="0"/>
              </a:rPr>
              <a:t>the one who comes</a:t>
            </a:r>
            <a:r>
              <a:rPr lang="en-US" dirty="0">
                <a:latin typeface="Arial" panose="020B0604020202020204" pitchFamily="34" charset="0"/>
                <a:cs typeface="Arial" panose="020B0604020202020204" pitchFamily="34" charset="0"/>
              </a:rPr>
              <a:t> in the name of the </a:t>
            </a:r>
            <a:r>
              <a:rPr lang="en-US" dirty="0" smtClean="0">
                <a:latin typeface="Arial" panose="020B0604020202020204" pitchFamily="34" charset="0"/>
                <a:cs typeface="Arial" panose="020B0604020202020204" pitchFamily="34" charset="0"/>
              </a:rPr>
              <a:t>LORD…</a:t>
            </a:r>
          </a:p>
          <a:p>
            <a:pPr marL="109728" indent="0">
              <a:buNone/>
            </a:pPr>
            <a:endParaRPr lang="en-US" dirty="0">
              <a:latin typeface="Arial" panose="020B0604020202020204" pitchFamily="34" charset="0"/>
              <a:cs typeface="Arial" panose="020B0604020202020204" pitchFamily="34" charset="0"/>
            </a:endParaRPr>
          </a:p>
          <a:p>
            <a:pPr marL="109728" indent="0">
              <a:buNone/>
            </a:pPr>
            <a:r>
              <a:rPr lang="en-US" u="sng" dirty="0" smtClean="0">
                <a:latin typeface="Arial" panose="020B0604020202020204" pitchFamily="34" charset="0"/>
                <a:cs typeface="Arial" panose="020B0604020202020204" pitchFamily="34" charset="0"/>
              </a:rPr>
              <a:t>Daniel 2:34-35</a:t>
            </a:r>
            <a:r>
              <a:rPr lang="en-US" dirty="0" smtClean="0">
                <a:latin typeface="Arial" panose="020B0604020202020204" pitchFamily="34" charset="0"/>
                <a:cs typeface="Arial" panose="020B0604020202020204" pitchFamily="34" charset="0"/>
              </a:rPr>
              <a:t> You </a:t>
            </a:r>
            <a:r>
              <a:rPr lang="en-US" dirty="0">
                <a:latin typeface="Arial" panose="020B0604020202020204" pitchFamily="34" charset="0"/>
                <a:cs typeface="Arial" panose="020B0604020202020204" pitchFamily="34" charset="0"/>
              </a:rPr>
              <a:t>continued looking until </a:t>
            </a:r>
            <a:r>
              <a:rPr lang="en-US" dirty="0">
                <a:solidFill>
                  <a:srgbClr val="FF0000"/>
                </a:solidFill>
                <a:latin typeface="Arial" panose="020B0604020202020204" pitchFamily="34" charset="0"/>
                <a:cs typeface="Arial" panose="020B0604020202020204" pitchFamily="34" charset="0"/>
              </a:rPr>
              <a:t>a stone was cut out without hands</a:t>
            </a:r>
            <a:r>
              <a:rPr lang="en-US" dirty="0">
                <a:latin typeface="Arial" panose="020B0604020202020204" pitchFamily="34" charset="0"/>
                <a:cs typeface="Arial" panose="020B0604020202020204" pitchFamily="34" charset="0"/>
              </a:rPr>
              <a:t>, and it struck the statue on its feet of iron and clay and crushed </a:t>
            </a:r>
            <a:r>
              <a:rPr lang="en-US" dirty="0" smtClean="0">
                <a:latin typeface="Arial" panose="020B0604020202020204" pitchFamily="34" charset="0"/>
                <a:cs typeface="Arial" panose="020B0604020202020204" pitchFamily="34" charset="0"/>
              </a:rPr>
              <a:t>them…</a:t>
            </a:r>
            <a:r>
              <a:rPr lang="en-US" dirty="0">
                <a:latin typeface="Arial" panose="020B0604020202020204" pitchFamily="34" charset="0"/>
                <a:cs typeface="Arial" panose="020B0604020202020204" pitchFamily="34" charset="0"/>
              </a:rPr>
              <a:t> </a:t>
            </a:r>
            <a:r>
              <a:rPr lang="en-US" dirty="0">
                <a:solidFill>
                  <a:srgbClr val="FF0000"/>
                </a:solidFill>
                <a:latin typeface="Arial" panose="020B0604020202020204" pitchFamily="34" charset="0"/>
                <a:cs typeface="Arial" panose="020B0604020202020204" pitchFamily="34" charset="0"/>
              </a:rPr>
              <a:t>the stone </a:t>
            </a:r>
            <a:r>
              <a:rPr lang="en-US" dirty="0">
                <a:latin typeface="Arial" panose="020B0604020202020204" pitchFamily="34" charset="0"/>
                <a:cs typeface="Arial" panose="020B0604020202020204" pitchFamily="34" charset="0"/>
              </a:rPr>
              <a:t>that struck the statue became a great mountain and filled the whole earth. </a:t>
            </a:r>
          </a:p>
        </p:txBody>
      </p:sp>
      <p:sp>
        <p:nvSpPr>
          <p:cNvPr id="3" name="Title 2"/>
          <p:cNvSpPr>
            <a:spLocks noGrp="1"/>
          </p:cNvSpPr>
          <p:nvPr>
            <p:ph type="title"/>
          </p:nvPr>
        </p:nvSpPr>
        <p:spPr>
          <a:xfrm>
            <a:off x="457200" y="152400"/>
            <a:ext cx="8229600" cy="792162"/>
          </a:xfrm>
        </p:spPr>
        <p:txBody>
          <a:bodyPr>
            <a:normAutofit/>
          </a:bodyPr>
          <a:lstStyle/>
          <a:p>
            <a:pPr algn="ctr"/>
            <a:r>
              <a:rPr lang="en-US" sz="3200" dirty="0" smtClean="0">
                <a:solidFill>
                  <a:srgbClr val="FF0000"/>
                </a:solidFill>
                <a:effectLst/>
                <a:latin typeface="Arial" panose="020B0604020202020204" pitchFamily="34" charset="0"/>
                <a:cs typeface="Arial" panose="020B0604020202020204" pitchFamily="34" charset="0"/>
              </a:rPr>
              <a:t>Trust Upon the Stone Laid in Zion</a:t>
            </a:r>
            <a:endParaRPr lang="en-US" sz="3200" dirty="0">
              <a:solidFill>
                <a:srgbClr val="FF0000"/>
              </a:solidFill>
              <a:effectLst/>
              <a:latin typeface="Arial" panose="020B0604020202020204" pitchFamily="34" charset="0"/>
              <a:cs typeface="Arial" panose="020B0604020202020204" pitchFamily="34" charset="0"/>
            </a:endParaRPr>
          </a:p>
        </p:txBody>
      </p:sp>
      <p:cxnSp>
        <p:nvCxnSpPr>
          <p:cNvPr id="4" name="Straight Connector 3"/>
          <p:cNvCxnSpPr/>
          <p:nvPr/>
        </p:nvCxnSpPr>
        <p:spPr>
          <a:xfrm>
            <a:off x="6096000" y="1524000"/>
            <a:ext cx="18288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04800" y="1905000"/>
            <a:ext cx="12573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3528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Effect transition="in" filter="fade">
                                      <p:cBhvr>
                                        <p:cTn id="28" dur="1000"/>
                                        <p:tgtEl>
                                          <p:spTgt spid="2">
                                            <p:txEl>
                                              <p:pRg st="2" end="2"/>
                                            </p:txEl>
                                          </p:spTgt>
                                        </p:tgtEl>
                                      </p:cBhvr>
                                    </p:animEffect>
                                    <p:anim calcmode="lin" valueType="num">
                                      <p:cBhvr>
                                        <p:cTn id="29"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14400"/>
            <a:ext cx="8839200" cy="50928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4:10-12</a:t>
            </a:r>
            <a:r>
              <a:rPr lang="en-US" sz="2800" dirty="0" smtClean="0">
                <a:latin typeface="Arial" panose="020B0604020202020204" pitchFamily="34" charset="0"/>
                <a:cs typeface="Arial" panose="020B0604020202020204" pitchFamily="34" charset="0"/>
              </a:rPr>
              <a:t> As </a:t>
            </a:r>
            <a:r>
              <a:rPr lang="en-US" sz="2800" dirty="0">
                <a:latin typeface="Arial" panose="020B0604020202020204" pitchFamily="34" charset="0"/>
                <a:cs typeface="Arial" panose="020B0604020202020204" pitchFamily="34" charset="0"/>
              </a:rPr>
              <a:t>soon as He was alone, His followers, along with the twelve, began asking Him about the parables.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He was saying to them, “To you has been given the mystery of the kingdom of God, but </a:t>
            </a:r>
            <a:r>
              <a:rPr lang="en-US" sz="2800" dirty="0">
                <a:solidFill>
                  <a:srgbClr val="FF0000"/>
                </a:solidFill>
                <a:latin typeface="Arial" panose="020B0604020202020204" pitchFamily="34" charset="0"/>
                <a:cs typeface="Arial" panose="020B0604020202020204" pitchFamily="34" charset="0"/>
              </a:rPr>
              <a:t>those who are outside get everything in </a:t>
            </a:r>
            <a:r>
              <a:rPr lang="en-US" sz="2800" dirty="0" smtClean="0">
                <a:solidFill>
                  <a:srgbClr val="FF0000"/>
                </a:solidFill>
                <a:latin typeface="Arial" panose="020B0604020202020204" pitchFamily="34" charset="0"/>
                <a:cs typeface="Arial" panose="020B0604020202020204" pitchFamily="34" charset="0"/>
              </a:rPr>
              <a:t>parables</a:t>
            </a:r>
            <a:r>
              <a:rPr lang="en-US" sz="2800" dirty="0" smtClean="0">
                <a:latin typeface="Arial" panose="020B0604020202020204" pitchFamily="34" charset="0"/>
                <a:cs typeface="Arial" panose="020B0604020202020204" pitchFamily="34" charset="0"/>
              </a:rPr>
              <a:t>, so </a:t>
            </a:r>
            <a:r>
              <a:rPr lang="en-US" sz="2800" dirty="0">
                <a:latin typeface="Arial" panose="020B0604020202020204" pitchFamily="34" charset="0"/>
                <a:cs typeface="Arial" panose="020B0604020202020204" pitchFamily="34" charset="0"/>
              </a:rPr>
              <a:t>that </a:t>
            </a:r>
            <a:r>
              <a:rPr lang="en-US" sz="2800" i="1" dirty="0" smtClean="0">
                <a:latin typeface="Arial" panose="020B0604020202020204" pitchFamily="34" charset="0"/>
                <a:cs typeface="Arial" panose="020B0604020202020204" pitchFamily="34" charset="0"/>
              </a:rPr>
              <a:t>while seeing, they may see and not perceive, and while hearing, they may hear and not understand, otherwise they might return and be forgiven</a:t>
            </a:r>
            <a:r>
              <a:rPr lang="en-US" sz="2800" dirty="0" smtClean="0">
                <a:latin typeface="Arial" panose="020B0604020202020204" pitchFamily="34" charset="0"/>
                <a:cs typeface="Arial" panose="020B0604020202020204" pitchFamily="34" charset="0"/>
              </a:rPr>
              <a:t>.”</a:t>
            </a: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Mark 12:1a</a:t>
            </a:r>
            <a:r>
              <a:rPr lang="en-US" sz="2800" dirty="0" smtClean="0">
                <a:latin typeface="Arial" panose="020B0604020202020204" pitchFamily="34" charset="0"/>
                <a:cs typeface="Arial" panose="020B0604020202020204" pitchFamily="34" charset="0"/>
              </a:rPr>
              <a:t>  And </a:t>
            </a:r>
            <a:r>
              <a:rPr lang="en-US" sz="2800" dirty="0">
                <a:latin typeface="Arial" panose="020B0604020202020204" pitchFamily="34" charset="0"/>
                <a:cs typeface="Arial" panose="020B0604020202020204" pitchFamily="34" charset="0"/>
              </a:rPr>
              <a:t>He began to speak to them </a:t>
            </a:r>
            <a:r>
              <a:rPr lang="en-US" sz="2800" dirty="0">
                <a:solidFill>
                  <a:srgbClr val="FF0000"/>
                </a:solidFill>
                <a:latin typeface="Arial" panose="020B0604020202020204" pitchFamily="34" charset="0"/>
                <a:cs typeface="Arial" panose="020B0604020202020204" pitchFamily="34" charset="0"/>
              </a:rPr>
              <a:t>in parables</a:t>
            </a:r>
            <a:r>
              <a:rPr lang="en-US" sz="2800" dirty="0">
                <a:latin typeface="Arial" panose="020B0604020202020204" pitchFamily="34" charset="0"/>
                <a:cs typeface="Arial" panose="020B0604020202020204" pitchFamily="34" charset="0"/>
              </a:rPr>
              <a:t>:</a:t>
            </a:r>
            <a:r>
              <a:rPr lang="en-US" sz="2800" dirty="0" smtClean="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152400"/>
            <a:ext cx="8229600" cy="715962"/>
          </a:xfrm>
        </p:spPr>
        <p:txBody>
          <a:bodyPr>
            <a:normAutofit/>
          </a:bodyPr>
          <a:lstStyle/>
          <a:p>
            <a:pPr algn="ctr"/>
            <a:r>
              <a:rPr lang="en-US" sz="3200" dirty="0" smtClean="0">
                <a:solidFill>
                  <a:srgbClr val="0070C0"/>
                </a:solidFill>
                <a:latin typeface="Arial" panose="020B0604020202020204" pitchFamily="34" charset="0"/>
                <a:cs typeface="Arial" panose="020B0604020202020204" pitchFamily="34" charset="0"/>
              </a:rPr>
              <a:t>The Situation: Hard Hearts Get Parables!</a:t>
            </a:r>
            <a:endParaRPr lang="en-US" sz="3200" dirty="0">
              <a:solidFill>
                <a:srgbClr val="0070C0"/>
              </a:solidFill>
              <a:latin typeface="Arial" panose="020B0604020202020204" pitchFamily="34" charset="0"/>
              <a:cs typeface="Arial" panose="020B0604020202020204" pitchFamily="34" charset="0"/>
            </a:endParaRPr>
          </a:p>
        </p:txBody>
      </p:sp>
      <p:cxnSp>
        <p:nvCxnSpPr>
          <p:cNvPr id="5" name="Straight Connector 4"/>
          <p:cNvCxnSpPr/>
          <p:nvPr/>
        </p:nvCxnSpPr>
        <p:spPr>
          <a:xfrm>
            <a:off x="3886200" y="1828800"/>
            <a:ext cx="43434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04800" y="2209800"/>
            <a:ext cx="13716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182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Effect transition="in" filter="fade">
                                      <p:cBhvr>
                                        <p:cTn id="28" dur="1000"/>
                                        <p:tgtEl>
                                          <p:spTgt spid="2">
                                            <p:txEl>
                                              <p:pRg st="2" end="2"/>
                                            </p:txEl>
                                          </p:spTgt>
                                        </p:tgtEl>
                                      </p:cBhvr>
                                    </p:animEffect>
                                    <p:anim calcmode="lin" valueType="num">
                                      <p:cBhvr>
                                        <p:cTn id="29"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90600"/>
            <a:ext cx="8915400" cy="50928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12:1b-3</a:t>
            </a:r>
            <a:r>
              <a:rPr lang="en-US" sz="2800" dirty="0" smtClean="0">
                <a:latin typeface="Arial" panose="020B0604020202020204" pitchFamily="34" charset="0"/>
                <a:cs typeface="Arial" panose="020B0604020202020204" pitchFamily="34" charset="0"/>
              </a:rPr>
              <a:t> “A </a:t>
            </a:r>
            <a:r>
              <a:rPr lang="en-US" sz="2800" dirty="0">
                <a:latin typeface="Arial" panose="020B0604020202020204" pitchFamily="34" charset="0"/>
                <a:cs typeface="Arial" panose="020B0604020202020204" pitchFamily="34" charset="0"/>
              </a:rPr>
              <a:t>man PLANTED A VINEYARD AND PUT A WALL AROUND IT, AND DUG A VAT UNDER THE WINE PRESS AND BUILT A TOWER, and rented it out to vine-growers and went on a journey</a:t>
            </a:r>
            <a:r>
              <a:rPr lang="en-US" sz="2800" dirty="0" smtClean="0">
                <a:latin typeface="Arial" panose="020B0604020202020204" pitchFamily="34" charset="0"/>
                <a:cs typeface="Arial" panose="020B0604020202020204" pitchFamily="34" charset="0"/>
              </a:rPr>
              <a:t>. At </a:t>
            </a:r>
            <a:r>
              <a:rPr lang="en-US" sz="2800" dirty="0">
                <a:latin typeface="Arial" panose="020B0604020202020204" pitchFamily="34" charset="0"/>
                <a:cs typeface="Arial" panose="020B0604020202020204" pitchFamily="34" charset="0"/>
              </a:rPr>
              <a:t>the harvest time he sent </a:t>
            </a:r>
            <a:r>
              <a:rPr lang="en-US" sz="2800" dirty="0">
                <a:solidFill>
                  <a:srgbClr val="FF0000"/>
                </a:solidFill>
                <a:latin typeface="Arial" panose="020B0604020202020204" pitchFamily="34" charset="0"/>
                <a:cs typeface="Arial" panose="020B0604020202020204" pitchFamily="34" charset="0"/>
              </a:rPr>
              <a:t>a slave</a:t>
            </a:r>
            <a:r>
              <a:rPr lang="en-US" sz="2800" dirty="0">
                <a:latin typeface="Arial" panose="020B0604020202020204" pitchFamily="34" charset="0"/>
                <a:cs typeface="Arial" panose="020B0604020202020204" pitchFamily="34" charset="0"/>
              </a:rPr>
              <a:t> to the vine-growers, in order to receive some of the produce of the vineyard from the vine-growers</a:t>
            </a:r>
            <a:r>
              <a:rPr lang="en-US" sz="2800" dirty="0" smtClean="0">
                <a:latin typeface="Arial" panose="020B0604020202020204" pitchFamily="34" charset="0"/>
                <a:cs typeface="Arial" panose="020B0604020202020204" pitchFamily="34" charset="0"/>
              </a:rPr>
              <a:t>. They </a:t>
            </a:r>
            <a:r>
              <a:rPr lang="en-US" sz="2800" dirty="0">
                <a:latin typeface="Arial" panose="020B0604020202020204" pitchFamily="34" charset="0"/>
                <a:cs typeface="Arial" panose="020B0604020202020204" pitchFamily="34" charset="0"/>
              </a:rPr>
              <a:t>took him, and beat him and sent him away empty-handed. </a:t>
            </a:r>
            <a:endParaRPr lang="en-US" sz="2800" dirty="0" smtClean="0">
              <a:latin typeface="Arial" panose="020B0604020202020204" pitchFamily="34" charset="0"/>
              <a:cs typeface="Arial" panose="020B0604020202020204" pitchFamily="34" charset="0"/>
            </a:endParaRP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dirty="0" smtClean="0">
                <a:latin typeface="Arial" panose="020B0604020202020204" pitchFamily="34" charset="0"/>
                <a:cs typeface="Arial" panose="020B0604020202020204" pitchFamily="34" charset="0"/>
              </a:rPr>
              <a:t>Jeremiah 7:25 …I have sent you all My </a:t>
            </a:r>
            <a:r>
              <a:rPr lang="en-US" sz="2800" dirty="0" smtClean="0">
                <a:solidFill>
                  <a:srgbClr val="FF0000"/>
                </a:solidFill>
                <a:latin typeface="Arial" panose="020B0604020202020204" pitchFamily="34" charset="0"/>
                <a:cs typeface="Arial" panose="020B0604020202020204" pitchFamily="34" charset="0"/>
              </a:rPr>
              <a:t>servants the prophets</a:t>
            </a:r>
            <a:r>
              <a:rPr lang="en-US" sz="2800" dirty="0" smtClean="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76200"/>
            <a:ext cx="8229600" cy="715962"/>
          </a:xfrm>
        </p:spPr>
        <p:txBody>
          <a:bodyPr>
            <a:normAutofit/>
          </a:bodyPr>
          <a:lstStyle/>
          <a:p>
            <a:pPr algn="ctr"/>
            <a:r>
              <a:rPr lang="en-US" sz="3200" dirty="0" smtClean="0">
                <a:solidFill>
                  <a:srgbClr val="0070C0"/>
                </a:solidFill>
                <a:effectLst/>
                <a:latin typeface="Arial" panose="020B0604020202020204" pitchFamily="34" charset="0"/>
                <a:cs typeface="Arial" panose="020B0604020202020204" pitchFamily="34" charset="0"/>
              </a:rPr>
              <a:t>God’s Vineyard Is Neglected</a:t>
            </a:r>
            <a:endParaRPr lang="en-US" sz="3200" dirty="0">
              <a:solidFill>
                <a:srgbClr val="0070C0"/>
              </a:solidFill>
              <a:effectLst/>
              <a:latin typeface="Arial" panose="020B0604020202020204" pitchFamily="34" charset="0"/>
              <a:cs typeface="Arial" panose="020B0604020202020204" pitchFamily="34" charset="0"/>
            </a:endParaRPr>
          </a:p>
        </p:txBody>
      </p:sp>
      <p:sp>
        <p:nvSpPr>
          <p:cNvPr id="4" name="Rectangle 3"/>
          <p:cNvSpPr/>
          <p:nvPr/>
        </p:nvSpPr>
        <p:spPr>
          <a:xfrm>
            <a:off x="2590800" y="1066800"/>
            <a:ext cx="1143000" cy="381000"/>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p:nvCxnSpPr>
        <p:spPr>
          <a:xfrm>
            <a:off x="7162800" y="2286000"/>
            <a:ext cx="16764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2743200"/>
            <a:ext cx="32766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8653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2" end="2"/>
                                            </p:txEl>
                                          </p:spTgt>
                                        </p:tgtEl>
                                        <p:attrNameLst>
                                          <p:attrName>style.visibility</p:attrName>
                                        </p:attrNameLst>
                                      </p:cBhvr>
                                      <p:to>
                                        <p:strVal val="visible"/>
                                      </p:to>
                                    </p:set>
                                    <p:animEffect transition="in" filter="fade">
                                      <p:cBhvr>
                                        <p:cTn id="35" dur="1000"/>
                                        <p:tgtEl>
                                          <p:spTgt spid="2">
                                            <p:txEl>
                                              <p:pRg st="2" end="2"/>
                                            </p:txEl>
                                          </p:spTgt>
                                        </p:tgtEl>
                                      </p:cBhvr>
                                    </p:animEffect>
                                    <p:anim calcmode="lin" valueType="num">
                                      <p:cBhvr>
                                        <p:cTn id="36"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839200" cy="48642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12:4-5</a:t>
            </a:r>
            <a:r>
              <a:rPr lang="en-US" sz="2800" dirty="0" smtClean="0">
                <a:latin typeface="Arial" panose="020B0604020202020204" pitchFamily="34" charset="0"/>
                <a:cs typeface="Arial" panose="020B0604020202020204" pitchFamily="34" charset="0"/>
              </a:rPr>
              <a:t> Again </a:t>
            </a:r>
            <a:r>
              <a:rPr lang="en-US" sz="2800" dirty="0">
                <a:latin typeface="Arial" panose="020B0604020202020204" pitchFamily="34" charset="0"/>
                <a:cs typeface="Arial" panose="020B0604020202020204" pitchFamily="34" charset="0"/>
              </a:rPr>
              <a:t>he sent them </a:t>
            </a:r>
            <a:r>
              <a:rPr lang="en-US" sz="2800" dirty="0">
                <a:solidFill>
                  <a:srgbClr val="FF0000"/>
                </a:solidFill>
                <a:latin typeface="Arial" panose="020B0604020202020204" pitchFamily="34" charset="0"/>
                <a:cs typeface="Arial" panose="020B0604020202020204" pitchFamily="34" charset="0"/>
              </a:rPr>
              <a:t>another slave</a:t>
            </a:r>
            <a:r>
              <a:rPr lang="en-US" sz="2800" dirty="0">
                <a:latin typeface="Arial" panose="020B0604020202020204" pitchFamily="34" charset="0"/>
                <a:cs typeface="Arial" panose="020B0604020202020204" pitchFamily="34" charset="0"/>
              </a:rPr>
              <a:t>, and they wounded him in the head, and treated him shamefully.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he </a:t>
            </a:r>
            <a:r>
              <a:rPr lang="en-US" sz="2800" dirty="0">
                <a:solidFill>
                  <a:srgbClr val="FF0000"/>
                </a:solidFill>
                <a:latin typeface="Arial" panose="020B0604020202020204" pitchFamily="34" charset="0"/>
                <a:cs typeface="Arial" panose="020B0604020202020204" pitchFamily="34" charset="0"/>
              </a:rPr>
              <a:t>sent another</a:t>
            </a:r>
            <a:r>
              <a:rPr lang="en-US" sz="2800" dirty="0">
                <a:latin typeface="Arial" panose="020B0604020202020204" pitchFamily="34" charset="0"/>
                <a:cs typeface="Arial" panose="020B0604020202020204" pitchFamily="34" charset="0"/>
              </a:rPr>
              <a:t>, and that one they killed; and so with </a:t>
            </a:r>
            <a:r>
              <a:rPr lang="en-US" sz="2800" dirty="0">
                <a:solidFill>
                  <a:srgbClr val="FF0000"/>
                </a:solidFill>
                <a:latin typeface="Arial" panose="020B0604020202020204" pitchFamily="34" charset="0"/>
                <a:cs typeface="Arial" panose="020B0604020202020204" pitchFamily="34" charset="0"/>
              </a:rPr>
              <a:t>many others</a:t>
            </a:r>
            <a:r>
              <a:rPr lang="en-US" sz="2800" dirty="0">
                <a:latin typeface="Arial" panose="020B0604020202020204" pitchFamily="34" charset="0"/>
                <a:cs typeface="Arial" panose="020B0604020202020204" pitchFamily="34" charset="0"/>
              </a:rPr>
              <a:t>, beating some and killing others</a:t>
            </a:r>
            <a:r>
              <a:rPr lang="en-US" sz="2800" dirty="0" smtClean="0">
                <a:latin typeface="Arial" panose="020B0604020202020204" pitchFamily="34" charset="0"/>
                <a:cs typeface="Arial" panose="020B0604020202020204" pitchFamily="34" charset="0"/>
              </a:rPr>
              <a:t>.</a:t>
            </a: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Matthew 23:29, 31</a:t>
            </a:r>
            <a:r>
              <a:rPr lang="en-US" sz="2800" dirty="0">
                <a:latin typeface="Arial" panose="020B0604020202020204" pitchFamily="34" charset="0"/>
                <a:cs typeface="Arial" panose="020B0604020202020204" pitchFamily="34" charset="0"/>
              </a:rPr>
              <a:t> “Woe to you, scribes and Pharisees, hypocrites! For you build the tombs of the </a:t>
            </a:r>
            <a:r>
              <a:rPr lang="en-US" sz="2800" dirty="0" smtClean="0">
                <a:latin typeface="Arial" panose="020B0604020202020204" pitchFamily="34" charset="0"/>
                <a:cs typeface="Arial" panose="020B0604020202020204" pitchFamily="34" charset="0"/>
              </a:rPr>
              <a:t>prophets…</a:t>
            </a:r>
            <a:r>
              <a:rPr lang="en-US" sz="2800" dirty="0"/>
              <a:t> </a:t>
            </a:r>
            <a:r>
              <a:rPr lang="en-US" sz="2800" dirty="0">
                <a:latin typeface="Arial" panose="020B0604020202020204" pitchFamily="34" charset="0"/>
                <a:cs typeface="Arial" panose="020B0604020202020204" pitchFamily="34" charset="0"/>
              </a:rPr>
              <a:t>So you testify against yourselves, that you are sons of those who </a:t>
            </a:r>
            <a:r>
              <a:rPr lang="en-US" sz="2800" dirty="0">
                <a:solidFill>
                  <a:srgbClr val="FF0000"/>
                </a:solidFill>
                <a:latin typeface="Arial" panose="020B0604020202020204" pitchFamily="34" charset="0"/>
                <a:cs typeface="Arial" panose="020B0604020202020204" pitchFamily="34" charset="0"/>
              </a:rPr>
              <a:t>murdered the prophets</a:t>
            </a:r>
            <a:r>
              <a:rPr lang="en-US" sz="2800" dirty="0">
                <a:latin typeface="Arial" panose="020B0604020202020204" pitchFamily="34" charset="0"/>
                <a:cs typeface="Arial" panose="020B0604020202020204" pitchFamily="34" charset="0"/>
              </a:rPr>
              <a:t>.</a:t>
            </a:r>
            <a:r>
              <a:rPr lang="en-US" sz="2800" dirty="0" smtClean="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152400"/>
            <a:ext cx="8229600" cy="715962"/>
          </a:xfrm>
        </p:spPr>
        <p:txBody>
          <a:bodyPr>
            <a:normAutofit/>
          </a:bodyPr>
          <a:lstStyle/>
          <a:p>
            <a:pPr algn="ctr"/>
            <a:r>
              <a:rPr lang="en-US" sz="3200" dirty="0" smtClean="0">
                <a:solidFill>
                  <a:srgbClr val="0070C0"/>
                </a:solidFill>
                <a:effectLst/>
                <a:latin typeface="Arial" panose="020B0604020202020204" pitchFamily="34" charset="0"/>
                <a:cs typeface="Arial" panose="020B0604020202020204" pitchFamily="34" charset="0"/>
              </a:rPr>
              <a:t>God’s Prophets Are Mistreated</a:t>
            </a:r>
            <a:endParaRPr lang="en-US" sz="3200" dirty="0">
              <a:solidFill>
                <a:srgbClr val="0070C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39924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990600"/>
            <a:ext cx="8915400" cy="50166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12:6-8</a:t>
            </a:r>
            <a:r>
              <a:rPr lang="en-US" sz="2800" dirty="0" smtClean="0">
                <a:latin typeface="Arial" panose="020B0604020202020204" pitchFamily="34" charset="0"/>
                <a:cs typeface="Arial" panose="020B0604020202020204" pitchFamily="34" charset="0"/>
              </a:rPr>
              <a:t> He </a:t>
            </a:r>
            <a:r>
              <a:rPr lang="en-US" sz="2800" dirty="0">
                <a:latin typeface="Arial" panose="020B0604020202020204" pitchFamily="34" charset="0"/>
                <a:cs typeface="Arial" panose="020B0604020202020204" pitchFamily="34" charset="0"/>
              </a:rPr>
              <a:t>had one more to send, </a:t>
            </a:r>
            <a:r>
              <a:rPr lang="en-US" sz="2800" dirty="0">
                <a:solidFill>
                  <a:srgbClr val="FF0000"/>
                </a:solidFill>
                <a:latin typeface="Arial" panose="020B0604020202020204" pitchFamily="34" charset="0"/>
                <a:cs typeface="Arial" panose="020B0604020202020204" pitchFamily="34" charset="0"/>
              </a:rPr>
              <a:t>a beloved son</a:t>
            </a:r>
            <a:r>
              <a:rPr lang="en-US" sz="2800" dirty="0">
                <a:latin typeface="Arial" panose="020B0604020202020204" pitchFamily="34" charset="0"/>
                <a:cs typeface="Arial" panose="020B0604020202020204" pitchFamily="34" charset="0"/>
              </a:rPr>
              <a:t>; he sent him last of all to them, saying, ‘They will respect my son.’ </a:t>
            </a:r>
            <a:r>
              <a:rPr lang="en-US" sz="2800" dirty="0" smtClean="0">
                <a:latin typeface="Arial" panose="020B0604020202020204" pitchFamily="34" charset="0"/>
                <a:cs typeface="Arial" panose="020B0604020202020204" pitchFamily="34" charset="0"/>
              </a:rPr>
              <a:t>But </a:t>
            </a:r>
            <a:r>
              <a:rPr lang="en-US" sz="2800" dirty="0">
                <a:latin typeface="Arial" panose="020B0604020202020204" pitchFamily="34" charset="0"/>
                <a:cs typeface="Arial" panose="020B0604020202020204" pitchFamily="34" charset="0"/>
              </a:rPr>
              <a:t>those vine-growers said to one another, ‘This is the heir; come, let us kill him, and the inheritance will be ours!’ </a:t>
            </a:r>
            <a:r>
              <a:rPr lang="en-US" sz="2800" dirty="0" smtClean="0">
                <a:latin typeface="Arial" panose="020B0604020202020204" pitchFamily="34" charset="0"/>
                <a:cs typeface="Arial" panose="020B0604020202020204" pitchFamily="34" charset="0"/>
              </a:rPr>
              <a:t>They </a:t>
            </a:r>
            <a:r>
              <a:rPr lang="en-US" sz="2800" dirty="0">
                <a:latin typeface="Arial" panose="020B0604020202020204" pitchFamily="34" charset="0"/>
                <a:cs typeface="Arial" panose="020B0604020202020204" pitchFamily="34" charset="0"/>
              </a:rPr>
              <a:t>took him, and killed him and threw him out of the vineyard</a:t>
            </a:r>
            <a:r>
              <a:rPr lang="en-US" sz="2800" dirty="0" smtClean="0">
                <a:latin typeface="Arial" panose="020B0604020202020204" pitchFamily="34" charset="0"/>
                <a:cs typeface="Arial" panose="020B0604020202020204" pitchFamily="34" charset="0"/>
              </a:rPr>
              <a:t>.</a:t>
            </a: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Mark 8:31</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And He began to teach them that the Son of Man must suffer many things and be rejected by the elders and the chief priests and the scribes, and be killed, and after three days rise again. </a:t>
            </a:r>
            <a:endParaRPr lang="en-US" sz="2800" dirty="0" smtClean="0">
              <a:latin typeface="Arial" panose="020B0604020202020204" pitchFamily="34" charset="0"/>
              <a:cs typeface="Arial" panose="020B0604020202020204" pitchFamily="34" charset="0"/>
            </a:endParaRPr>
          </a:p>
          <a:p>
            <a:pPr marL="109728" indent="0">
              <a:buNone/>
            </a:pP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76200"/>
            <a:ext cx="8229600" cy="838200"/>
          </a:xfrm>
        </p:spPr>
        <p:txBody>
          <a:bodyPr>
            <a:normAutofit/>
          </a:bodyPr>
          <a:lstStyle/>
          <a:p>
            <a:pPr algn="ctr"/>
            <a:r>
              <a:rPr lang="en-US" sz="3200" dirty="0" smtClean="0">
                <a:solidFill>
                  <a:srgbClr val="0070C0"/>
                </a:solidFill>
                <a:effectLst/>
                <a:latin typeface="Arial" panose="020B0604020202020204" pitchFamily="34" charset="0"/>
                <a:cs typeface="Arial" panose="020B0604020202020204" pitchFamily="34" charset="0"/>
              </a:rPr>
              <a:t>God’s Own Son Is Mistreated</a:t>
            </a:r>
            <a:endParaRPr lang="en-US" sz="3200" dirty="0">
              <a:solidFill>
                <a:srgbClr val="0070C0"/>
              </a:solidFill>
              <a:effectLst/>
              <a:latin typeface="Arial" panose="020B0604020202020204" pitchFamily="34" charset="0"/>
              <a:cs typeface="Arial" panose="020B0604020202020204" pitchFamily="34" charset="0"/>
            </a:endParaRPr>
          </a:p>
        </p:txBody>
      </p:sp>
      <p:cxnSp>
        <p:nvCxnSpPr>
          <p:cNvPr id="5" name="Straight Connector 4"/>
          <p:cNvCxnSpPr/>
          <p:nvPr/>
        </p:nvCxnSpPr>
        <p:spPr>
          <a:xfrm>
            <a:off x="5323114" y="2743200"/>
            <a:ext cx="2068286"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7" name="Rounded Rectangle 6"/>
          <p:cNvSpPr/>
          <p:nvPr/>
        </p:nvSpPr>
        <p:spPr>
          <a:xfrm>
            <a:off x="1066800" y="4572000"/>
            <a:ext cx="838200" cy="457200"/>
          </a:xfrm>
          <a:prstGeom prst="round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27261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219200"/>
            <a:ext cx="8839200" cy="47880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12:9-12</a:t>
            </a:r>
            <a:r>
              <a:rPr lang="en-US" sz="2800" dirty="0" smtClean="0">
                <a:latin typeface="Arial" panose="020B0604020202020204" pitchFamily="34" charset="0"/>
                <a:cs typeface="Arial" panose="020B0604020202020204" pitchFamily="34" charset="0"/>
              </a:rPr>
              <a:t> What </a:t>
            </a:r>
            <a:r>
              <a:rPr lang="en-US" sz="2800" dirty="0">
                <a:latin typeface="Arial" panose="020B0604020202020204" pitchFamily="34" charset="0"/>
                <a:cs typeface="Arial" panose="020B0604020202020204" pitchFamily="34" charset="0"/>
              </a:rPr>
              <a:t>will the owner of the vineyard do? </a:t>
            </a:r>
            <a:r>
              <a:rPr lang="en-US" sz="2800" dirty="0">
                <a:solidFill>
                  <a:srgbClr val="FF0000"/>
                </a:solidFill>
                <a:latin typeface="Arial" panose="020B0604020202020204" pitchFamily="34" charset="0"/>
                <a:cs typeface="Arial" panose="020B0604020202020204" pitchFamily="34" charset="0"/>
              </a:rPr>
              <a:t>He will come and destroy the vine-growers</a:t>
            </a:r>
            <a:r>
              <a:rPr lang="en-US" sz="2800" dirty="0">
                <a:latin typeface="Arial" panose="020B0604020202020204" pitchFamily="34" charset="0"/>
                <a:cs typeface="Arial" panose="020B0604020202020204" pitchFamily="34" charset="0"/>
              </a:rPr>
              <a:t>, and will give the vineyard to others. </a:t>
            </a:r>
            <a:r>
              <a:rPr lang="en-US" sz="2800" dirty="0" smtClean="0">
                <a:latin typeface="Arial" panose="020B0604020202020204" pitchFamily="34" charset="0"/>
                <a:cs typeface="Arial" panose="020B0604020202020204" pitchFamily="34" charset="0"/>
              </a:rPr>
              <a:t>Have </a:t>
            </a:r>
            <a:r>
              <a:rPr lang="en-US" sz="2800" dirty="0">
                <a:latin typeface="Arial" panose="020B0604020202020204" pitchFamily="34" charset="0"/>
                <a:cs typeface="Arial" panose="020B0604020202020204" pitchFamily="34" charset="0"/>
              </a:rPr>
              <a:t>you not even read this Scripture: </a:t>
            </a:r>
            <a:r>
              <a:rPr lang="en-US" sz="2800" dirty="0" smtClean="0">
                <a:latin typeface="Arial" panose="020B0604020202020204" pitchFamily="34" charset="0"/>
                <a:cs typeface="Arial" panose="020B0604020202020204" pitchFamily="34" charset="0"/>
              </a:rPr>
              <a:t>“THE </a:t>
            </a:r>
            <a:r>
              <a:rPr lang="en-US" sz="2800" dirty="0">
                <a:latin typeface="Arial" panose="020B0604020202020204" pitchFamily="34" charset="0"/>
                <a:cs typeface="Arial" panose="020B0604020202020204" pitchFamily="34" charset="0"/>
              </a:rPr>
              <a:t>STONE WHICH THE BUILDERS REJECTED, THIS BECAME THE CHIEF CORNER </a:t>
            </a:r>
            <a:r>
              <a:rPr lang="en-US" sz="2800" dirty="0" smtClean="0">
                <a:latin typeface="Arial" panose="020B0604020202020204" pitchFamily="34" charset="0"/>
                <a:cs typeface="Arial" panose="020B0604020202020204" pitchFamily="34" charset="0"/>
              </a:rPr>
              <a:t>STONE; THIS </a:t>
            </a:r>
            <a:r>
              <a:rPr lang="en-US" sz="2800" dirty="0">
                <a:latin typeface="Arial" panose="020B0604020202020204" pitchFamily="34" charset="0"/>
                <a:cs typeface="Arial" panose="020B0604020202020204" pitchFamily="34" charset="0"/>
              </a:rPr>
              <a:t>CAME ABOUT FROM THE LORD, AND IT IS MARVELOUS IN OUR </a:t>
            </a:r>
            <a:r>
              <a:rPr lang="en-US" sz="2800" dirty="0" smtClean="0">
                <a:latin typeface="Arial" panose="020B0604020202020204" pitchFamily="34" charset="0"/>
                <a:cs typeface="Arial" panose="020B0604020202020204" pitchFamily="34" charset="0"/>
              </a:rPr>
              <a:t>EYES?” And </a:t>
            </a:r>
            <a:r>
              <a:rPr lang="en-US" sz="2800" dirty="0">
                <a:latin typeface="Arial" panose="020B0604020202020204" pitchFamily="34" charset="0"/>
                <a:cs typeface="Arial" panose="020B0604020202020204" pitchFamily="34" charset="0"/>
              </a:rPr>
              <a:t>they were seeking to seize Him, and yet they feared the </a:t>
            </a:r>
            <a:r>
              <a:rPr lang="en-US" sz="2800" dirty="0" smtClean="0">
                <a:latin typeface="Arial" panose="020B0604020202020204" pitchFamily="34" charset="0"/>
                <a:cs typeface="Arial" panose="020B0604020202020204" pitchFamily="34" charset="0"/>
              </a:rPr>
              <a:t>people, for </a:t>
            </a:r>
            <a:r>
              <a:rPr lang="en-US" sz="2800" dirty="0">
                <a:latin typeface="Arial" panose="020B0604020202020204" pitchFamily="34" charset="0"/>
                <a:cs typeface="Arial" panose="020B0604020202020204" pitchFamily="34" charset="0"/>
              </a:rPr>
              <a:t>they understood that He spoke the parable against them. And so they left Him and went away. </a:t>
            </a:r>
          </a:p>
        </p:txBody>
      </p:sp>
      <p:sp>
        <p:nvSpPr>
          <p:cNvPr id="3" name="Title 2"/>
          <p:cNvSpPr>
            <a:spLocks noGrp="1"/>
          </p:cNvSpPr>
          <p:nvPr>
            <p:ph type="title"/>
          </p:nvPr>
        </p:nvSpPr>
        <p:spPr>
          <a:xfrm>
            <a:off x="457200" y="152400"/>
            <a:ext cx="8229600" cy="868362"/>
          </a:xfrm>
        </p:spPr>
        <p:txBody>
          <a:bodyPr>
            <a:normAutofit/>
          </a:bodyPr>
          <a:lstStyle/>
          <a:p>
            <a:pPr algn="ctr"/>
            <a:r>
              <a:rPr lang="en-US" sz="3200" dirty="0" smtClean="0">
                <a:solidFill>
                  <a:srgbClr val="0070C0"/>
                </a:solidFill>
                <a:effectLst/>
                <a:latin typeface="Arial" panose="020B0604020202020204" pitchFamily="34" charset="0"/>
                <a:cs typeface="Arial" panose="020B0604020202020204" pitchFamily="34" charset="0"/>
              </a:rPr>
              <a:t>God Will Destroy Israel’s Wicked Leaders</a:t>
            </a:r>
            <a:endParaRPr lang="en-US" sz="3200" dirty="0">
              <a:solidFill>
                <a:srgbClr val="0070C0"/>
              </a:solidFill>
              <a:effectLst/>
              <a:latin typeface="Arial" panose="020B0604020202020204" pitchFamily="34" charset="0"/>
              <a:cs typeface="Arial" panose="020B0604020202020204" pitchFamily="34" charset="0"/>
            </a:endParaRPr>
          </a:p>
        </p:txBody>
      </p:sp>
      <p:cxnSp>
        <p:nvCxnSpPr>
          <p:cNvPr id="5" name="Straight Connector 4"/>
          <p:cNvCxnSpPr/>
          <p:nvPr/>
        </p:nvCxnSpPr>
        <p:spPr>
          <a:xfrm>
            <a:off x="6019800" y="4691743"/>
            <a:ext cx="22860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81000" y="5105400"/>
            <a:ext cx="10668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5457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81328"/>
            <a:ext cx="8763000" cy="4525963"/>
          </a:xfrm>
        </p:spPr>
        <p:txBody>
          <a:bodyPr>
            <a:normAutofit/>
          </a:bodyPr>
          <a:lstStyle/>
          <a:p>
            <a:pPr marL="109728" indent="0">
              <a:buNone/>
            </a:pPr>
            <a:r>
              <a:rPr lang="en-US" sz="2800" dirty="0" smtClean="0">
                <a:latin typeface="Arial" panose="020B0604020202020204" pitchFamily="34" charset="0"/>
                <a:cs typeface="Arial" panose="020B0604020202020204" pitchFamily="34" charset="0"/>
              </a:rPr>
              <a:t>1. We must learn to fear God rather than men.</a:t>
            </a:r>
          </a:p>
          <a:p>
            <a:pPr marL="109728" indent="0">
              <a:buNone/>
            </a:pPr>
            <a:endParaRPr lang="en-US" sz="2800" dirty="0">
              <a:latin typeface="Arial" panose="020B0604020202020204" pitchFamily="34" charset="0"/>
              <a:cs typeface="Arial" panose="020B0604020202020204" pitchFamily="34" charset="0"/>
            </a:endParaRP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dirty="0">
                <a:latin typeface="Arial" panose="020B0604020202020204" pitchFamily="34" charset="0"/>
                <a:cs typeface="Arial" panose="020B0604020202020204" pitchFamily="34" charset="0"/>
              </a:rPr>
              <a:t>2</a:t>
            </a:r>
            <a:r>
              <a:rPr lang="en-US" sz="2800" dirty="0" smtClean="0">
                <a:latin typeface="Arial" panose="020B0604020202020204" pitchFamily="34" charset="0"/>
                <a:cs typeface="Arial" panose="020B0604020202020204" pitchFamily="34" charset="0"/>
              </a:rPr>
              <a:t>. We must learn from Israel’s mistakes and trust in the authority of God’s spokesmen alone.</a:t>
            </a: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dirty="0" smtClean="0">
                <a:latin typeface="Arial" panose="020B0604020202020204" pitchFamily="34" charset="0"/>
                <a:cs typeface="Arial" panose="020B0604020202020204" pitchFamily="34" charset="0"/>
              </a:rPr>
              <a:t>3. Trust upon the Stone God has laid in Zion.</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152400"/>
            <a:ext cx="8229600" cy="1143000"/>
          </a:xfrm>
        </p:spPr>
        <p:txBody>
          <a:bodyPr>
            <a:normAutofit/>
          </a:bodyPr>
          <a:lstStyle/>
          <a:p>
            <a:pPr algn="ctr"/>
            <a:r>
              <a:rPr lang="en-US" sz="3600" dirty="0" smtClean="0">
                <a:solidFill>
                  <a:srgbClr val="FF0000"/>
                </a:solidFill>
                <a:effectLst/>
                <a:latin typeface="Arial" panose="020B0604020202020204" pitchFamily="34" charset="0"/>
                <a:cs typeface="Arial" panose="020B0604020202020204" pitchFamily="34" charset="0"/>
              </a:rPr>
              <a:t>Applications</a:t>
            </a:r>
            <a:endParaRPr lang="en-US" sz="3600" dirty="0">
              <a:solidFill>
                <a:srgbClr val="FF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3010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3" end="3"/>
                                            </p:txEl>
                                          </p:spTgt>
                                        </p:tgtEl>
                                        <p:attrNameLst>
                                          <p:attrName>style.visibility</p:attrName>
                                        </p:attrNameLst>
                                      </p:cBhvr>
                                      <p:to>
                                        <p:strVal val="visible"/>
                                      </p:to>
                                    </p:set>
                                    <p:animEffect transition="in" filter="fade">
                                      <p:cBhvr>
                                        <p:cTn id="14" dur="1000"/>
                                        <p:tgtEl>
                                          <p:spTgt spid="2">
                                            <p:txEl>
                                              <p:pRg st="3" end="3"/>
                                            </p:txEl>
                                          </p:spTgt>
                                        </p:tgtEl>
                                      </p:cBhvr>
                                    </p:animEffect>
                                    <p:anim calcmode="lin" valueType="num">
                                      <p:cBhvr>
                                        <p:cTn id="1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animEffect transition="in" filter="fade">
                                      <p:cBhvr>
                                        <p:cTn id="21" dur="1000"/>
                                        <p:tgtEl>
                                          <p:spTgt spid="2">
                                            <p:txEl>
                                              <p:pRg st="5" end="5"/>
                                            </p:txEl>
                                          </p:spTgt>
                                        </p:tgtEl>
                                      </p:cBhvr>
                                    </p:animEffect>
                                    <p:anim calcmode="lin" valueType="num">
                                      <p:cBhvr>
                                        <p:cTn id="22"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914400"/>
            <a:ext cx="8991600" cy="50928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11:32</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But shall we say, ‘From men’?”—</a:t>
            </a:r>
            <a:r>
              <a:rPr lang="en-US" sz="2800" dirty="0">
                <a:solidFill>
                  <a:srgbClr val="FF0000"/>
                </a:solidFill>
                <a:latin typeface="Arial" panose="020B0604020202020204" pitchFamily="34" charset="0"/>
                <a:cs typeface="Arial" panose="020B0604020202020204" pitchFamily="34" charset="0"/>
              </a:rPr>
              <a:t>they were afraid of the people</a:t>
            </a:r>
            <a:r>
              <a:rPr lang="en-US" sz="2800" dirty="0">
                <a:latin typeface="Arial" panose="020B0604020202020204" pitchFamily="34" charset="0"/>
                <a:cs typeface="Arial" panose="020B0604020202020204" pitchFamily="34" charset="0"/>
              </a:rPr>
              <a:t>, for everyone considered John to have been a real prophet. </a:t>
            </a:r>
            <a:endParaRPr lang="en-US" sz="2800" dirty="0" smtClean="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Mark 12:12</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And they were seeking to seize Him, and yet </a:t>
            </a:r>
            <a:r>
              <a:rPr lang="en-US" sz="2800" dirty="0">
                <a:solidFill>
                  <a:srgbClr val="FF0000"/>
                </a:solidFill>
                <a:latin typeface="Arial" panose="020B0604020202020204" pitchFamily="34" charset="0"/>
                <a:cs typeface="Arial" panose="020B0604020202020204" pitchFamily="34" charset="0"/>
              </a:rPr>
              <a:t>they feared the </a:t>
            </a:r>
            <a:r>
              <a:rPr lang="en-US" sz="2800" dirty="0" smtClean="0">
                <a:solidFill>
                  <a:srgbClr val="FF0000"/>
                </a:solidFill>
                <a:latin typeface="Arial" panose="020B0604020202020204" pitchFamily="34" charset="0"/>
                <a:cs typeface="Arial" panose="020B0604020202020204" pitchFamily="34" charset="0"/>
              </a:rPr>
              <a:t>people</a:t>
            </a:r>
            <a:r>
              <a:rPr lang="en-US" sz="2800" dirty="0" smtClean="0">
                <a:latin typeface="Arial" panose="020B0604020202020204" pitchFamily="34" charset="0"/>
                <a:cs typeface="Arial" panose="020B0604020202020204" pitchFamily="34" charset="0"/>
              </a:rPr>
              <a:t>…</a:t>
            </a:r>
          </a:p>
          <a:p>
            <a:pPr marL="109728" indent="0">
              <a:buNone/>
            </a:pPr>
            <a:endParaRPr lang="en-US" sz="2800" u="sng" dirty="0" smtClean="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Proverbs 19:23</a:t>
            </a:r>
            <a:r>
              <a:rPr lang="en-US" sz="2800" dirty="0" smtClean="0">
                <a:latin typeface="Arial" panose="020B0604020202020204" pitchFamily="34" charset="0"/>
                <a:cs typeface="Arial" panose="020B0604020202020204" pitchFamily="34" charset="0"/>
              </a:rPr>
              <a:t> The </a:t>
            </a:r>
            <a:r>
              <a:rPr lang="en-US" sz="2800" dirty="0">
                <a:solidFill>
                  <a:srgbClr val="FF0000"/>
                </a:solidFill>
                <a:latin typeface="Arial" panose="020B0604020202020204" pitchFamily="34" charset="0"/>
                <a:cs typeface="Arial" panose="020B0604020202020204" pitchFamily="34" charset="0"/>
              </a:rPr>
              <a:t>fear of the LORD </a:t>
            </a:r>
            <a:r>
              <a:rPr lang="en-US" sz="2800" dirty="0">
                <a:latin typeface="Arial" panose="020B0604020202020204" pitchFamily="34" charset="0"/>
                <a:cs typeface="Arial" panose="020B0604020202020204" pitchFamily="34" charset="0"/>
              </a:rPr>
              <a:t>leads to life, So that one may sleep satisfied, untouched by evil. </a:t>
            </a:r>
            <a:endParaRPr lang="en-US" sz="2800" dirty="0" smtClean="0">
              <a:latin typeface="Arial" panose="020B0604020202020204" pitchFamily="34" charset="0"/>
              <a:cs typeface="Arial" panose="020B0604020202020204" pitchFamily="34" charset="0"/>
            </a:endParaRP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1 Peter 2:17</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Honor all people, love the brotherhood, </a:t>
            </a:r>
            <a:r>
              <a:rPr lang="en-US" sz="2800" dirty="0">
                <a:solidFill>
                  <a:srgbClr val="FF0000"/>
                </a:solidFill>
                <a:latin typeface="Arial" panose="020B0604020202020204" pitchFamily="34" charset="0"/>
                <a:cs typeface="Arial" panose="020B0604020202020204" pitchFamily="34" charset="0"/>
              </a:rPr>
              <a:t>fear God</a:t>
            </a:r>
            <a:r>
              <a:rPr lang="en-US" sz="2800" dirty="0">
                <a:latin typeface="Arial" panose="020B0604020202020204" pitchFamily="34" charset="0"/>
                <a:cs typeface="Arial" panose="020B0604020202020204" pitchFamily="34" charset="0"/>
              </a:rPr>
              <a:t>, honor the king. </a:t>
            </a:r>
          </a:p>
        </p:txBody>
      </p:sp>
      <p:sp>
        <p:nvSpPr>
          <p:cNvPr id="3" name="Title 2"/>
          <p:cNvSpPr>
            <a:spLocks noGrp="1"/>
          </p:cNvSpPr>
          <p:nvPr>
            <p:ph type="title"/>
          </p:nvPr>
        </p:nvSpPr>
        <p:spPr>
          <a:xfrm>
            <a:off x="457200" y="32657"/>
            <a:ext cx="8229600" cy="957943"/>
          </a:xfrm>
        </p:spPr>
        <p:txBody>
          <a:bodyPr>
            <a:normAutofit/>
          </a:bodyPr>
          <a:lstStyle/>
          <a:p>
            <a:pPr algn="ctr"/>
            <a:r>
              <a:rPr lang="en-US" sz="3600" dirty="0" smtClean="0">
                <a:solidFill>
                  <a:srgbClr val="FF0000"/>
                </a:solidFill>
                <a:effectLst/>
                <a:latin typeface="Arial" panose="020B0604020202020204" pitchFamily="34" charset="0"/>
                <a:cs typeface="Arial" panose="020B0604020202020204" pitchFamily="34" charset="0"/>
              </a:rPr>
              <a:t>Fear God Not Man</a:t>
            </a:r>
            <a:endParaRPr lang="en-US" sz="3600" dirty="0">
              <a:solidFill>
                <a:srgbClr val="FF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218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fade">
                                      <p:cBhvr>
                                        <p:cTn id="28" dur="1000"/>
                                        <p:tgtEl>
                                          <p:spTgt spid="2">
                                            <p:txEl>
                                              <p:pRg st="5" end="5"/>
                                            </p:txEl>
                                          </p:spTgt>
                                        </p:tgtEl>
                                      </p:cBhvr>
                                    </p:animEffect>
                                    <p:anim calcmode="lin" valueType="num">
                                      <p:cBhvr>
                                        <p:cTn id="29"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763000" cy="4864291"/>
          </a:xfrm>
        </p:spPr>
        <p:txBody>
          <a:bodyPr/>
          <a:lstStyle/>
          <a:p>
            <a:r>
              <a:rPr lang="en-US" b="1" dirty="0" smtClean="0">
                <a:latin typeface="Arial" panose="020B0604020202020204" pitchFamily="34" charset="0"/>
                <a:cs typeface="Arial" panose="020B0604020202020204" pitchFamily="34" charset="0"/>
              </a:rPr>
              <a:t>The key issue is authority:</a:t>
            </a:r>
          </a:p>
          <a:p>
            <a:pPr marL="109728" indent="0">
              <a:buNone/>
            </a:pPr>
            <a:r>
              <a:rPr lang="en-US" u="sng" dirty="0" smtClean="0">
                <a:latin typeface="Arial" panose="020B0604020202020204" pitchFamily="34" charset="0"/>
                <a:cs typeface="Arial" panose="020B0604020202020204" pitchFamily="34" charset="0"/>
              </a:rPr>
              <a:t>Mark 11:28</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By </a:t>
            </a:r>
            <a:r>
              <a:rPr lang="en-US" dirty="0">
                <a:solidFill>
                  <a:srgbClr val="FF0000"/>
                </a:solidFill>
                <a:latin typeface="Arial" panose="020B0604020202020204" pitchFamily="34" charset="0"/>
                <a:cs typeface="Arial" panose="020B0604020202020204" pitchFamily="34" charset="0"/>
              </a:rPr>
              <a:t>what authority </a:t>
            </a:r>
            <a:r>
              <a:rPr lang="en-US" dirty="0">
                <a:latin typeface="Arial" panose="020B0604020202020204" pitchFamily="34" charset="0"/>
                <a:cs typeface="Arial" panose="020B0604020202020204" pitchFamily="34" charset="0"/>
              </a:rPr>
              <a:t>are You doing these </a:t>
            </a:r>
            <a:r>
              <a:rPr lang="en-US" dirty="0" smtClean="0">
                <a:latin typeface="Arial" panose="020B0604020202020204" pitchFamily="34" charset="0"/>
                <a:cs typeface="Arial" panose="020B0604020202020204" pitchFamily="34" charset="0"/>
              </a:rPr>
              <a:t>things?</a:t>
            </a:r>
          </a:p>
          <a:p>
            <a:pPr marL="109728" indent="0">
              <a:buNone/>
            </a:pPr>
            <a:endParaRPr lang="en-US" dirty="0" smtClean="0">
              <a:latin typeface="Arial" panose="020B0604020202020204" pitchFamily="34" charset="0"/>
              <a:cs typeface="Arial" panose="020B0604020202020204" pitchFamily="34" charset="0"/>
            </a:endParaRPr>
          </a:p>
          <a:p>
            <a:pPr marL="109728" indent="0">
              <a:buNone/>
            </a:pPr>
            <a:r>
              <a:rPr lang="en-US" dirty="0" smtClean="0">
                <a:latin typeface="Arial" panose="020B0604020202020204" pitchFamily="34" charset="0"/>
                <a:cs typeface="Arial" panose="020B0604020202020204" pitchFamily="34" charset="0"/>
              </a:rPr>
              <a:t>Mark 12:4-5 God sends His prophets</a:t>
            </a:r>
          </a:p>
          <a:p>
            <a:pPr marL="109728" indent="0">
              <a:buNone/>
            </a:pPr>
            <a:r>
              <a:rPr lang="en-US" dirty="0" smtClean="0">
                <a:latin typeface="Arial" panose="020B0604020202020204" pitchFamily="34" charset="0"/>
                <a:cs typeface="Arial" panose="020B0604020202020204" pitchFamily="34" charset="0"/>
              </a:rPr>
              <a:t>Mark 12:6-8 God sends His Son</a:t>
            </a:r>
          </a:p>
          <a:p>
            <a:pPr marL="109728" indent="0">
              <a:buNone/>
            </a:pPr>
            <a:r>
              <a:rPr lang="en-US" dirty="0" smtClean="0">
                <a:latin typeface="Arial" panose="020B0604020202020204" pitchFamily="34" charset="0"/>
                <a:cs typeface="Arial" panose="020B0604020202020204" pitchFamily="34" charset="0"/>
              </a:rPr>
              <a:t>Mark 12:10 Israel’s leaders reject</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the Stone</a:t>
            </a:r>
          </a:p>
          <a:p>
            <a:pPr marL="109728" indent="0">
              <a:buNone/>
            </a:pPr>
            <a:endParaRPr lang="en-US"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76200"/>
            <a:ext cx="8229600" cy="762000"/>
          </a:xfrm>
        </p:spPr>
        <p:txBody>
          <a:bodyPr>
            <a:normAutofit/>
          </a:bodyPr>
          <a:lstStyle/>
          <a:p>
            <a:pPr algn="ctr"/>
            <a:r>
              <a:rPr lang="en-US" sz="3200" dirty="0" smtClean="0">
                <a:solidFill>
                  <a:srgbClr val="FF0000"/>
                </a:solidFill>
                <a:effectLst/>
                <a:latin typeface="Arial" panose="020B0604020202020204" pitchFamily="34" charset="0"/>
                <a:cs typeface="Arial" panose="020B0604020202020204" pitchFamily="34" charset="0"/>
              </a:rPr>
              <a:t>Trust in God’s Spokesmen Alone</a:t>
            </a:r>
            <a:endParaRPr lang="en-US" sz="3200" dirty="0">
              <a:solidFill>
                <a:srgbClr val="FF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505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Effect transition="in" filter="fade">
                                      <p:cBhvr>
                                        <p:cTn id="35" dur="1000"/>
                                        <p:tgtEl>
                                          <p:spTgt spid="2">
                                            <p:txEl>
                                              <p:pRg st="5" end="5"/>
                                            </p:txEl>
                                          </p:spTgt>
                                        </p:tgtEl>
                                      </p:cBhvr>
                                    </p:animEffect>
                                    <p:anim calcmode="lin" valueType="num">
                                      <p:cBhvr>
                                        <p:cTn id="36"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927</TotalTime>
  <Words>1041</Words>
  <Application>Microsoft Office PowerPoint</Application>
  <PresentationFormat>On-screen Show (4:3)</PresentationFormat>
  <Paragraphs>63</Paragraphs>
  <Slides>12</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Lucida Sans Unicode</vt:lpstr>
      <vt:lpstr>Verdana</vt:lpstr>
      <vt:lpstr>Wingdings 2</vt:lpstr>
      <vt:lpstr>Wingdings 3</vt:lpstr>
      <vt:lpstr>Concourse</vt:lpstr>
      <vt:lpstr>Mark 12:1-12</vt:lpstr>
      <vt:lpstr>The Situation: Hard Hearts Get Parables!</vt:lpstr>
      <vt:lpstr>God’s Vineyard Is Neglected</vt:lpstr>
      <vt:lpstr>God’s Prophets Are Mistreated</vt:lpstr>
      <vt:lpstr>God’s Own Son Is Mistreated</vt:lpstr>
      <vt:lpstr>God Will Destroy Israel’s Wicked Leaders</vt:lpstr>
      <vt:lpstr>Applications</vt:lpstr>
      <vt:lpstr>Fear God Not Man</vt:lpstr>
      <vt:lpstr>Trust in God’s Spokesmen Alone</vt:lpstr>
      <vt:lpstr>Trust in God’s Spokesmen Alone</vt:lpstr>
      <vt:lpstr>Trust in God’s Spokesmen Alone</vt:lpstr>
      <vt:lpstr>Trust Upon the Stone Laid in Zion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dc:creator>
  <cp:lastModifiedBy>Christy</cp:lastModifiedBy>
  <cp:revision>56</cp:revision>
  <cp:lastPrinted>2014-05-08T20:52:52Z</cp:lastPrinted>
  <dcterms:created xsi:type="dcterms:W3CDTF">2014-05-05T18:18:35Z</dcterms:created>
  <dcterms:modified xsi:type="dcterms:W3CDTF">2014-05-08T21:12:40Z</dcterms:modified>
</cp:coreProperties>
</file>