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9" r:id="rId4"/>
    <p:sldId id="258" r:id="rId5"/>
    <p:sldId id="260" r:id="rId6"/>
    <p:sldId id="261" r:id="rId7"/>
    <p:sldId id="262" r:id="rId8"/>
    <p:sldId id="264" r:id="rId9"/>
    <p:sldId id="263" r:id="rId10"/>
    <p:sldId id="265" r:id="rId11"/>
    <p:sldId id="266" r:id="rId12"/>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37" autoAdjust="0"/>
  </p:normalViewPr>
  <p:slideViewPr>
    <p:cSldViewPr>
      <p:cViewPr varScale="1">
        <p:scale>
          <a:sx n="51" d="100"/>
          <a:sy n="51" d="100"/>
        </p:scale>
        <p:origin x="1872" y="66"/>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74491" y="280547"/>
            <a:ext cx="3200739" cy="485240"/>
          </a:xfrm>
          <a:prstGeom prst="rect">
            <a:avLst/>
          </a:prstGeom>
        </p:spPr>
        <p:txBody>
          <a:bodyPr vert="horz" lIns="97463" tIns="48732" rIns="97463" bIns="48732" rtlCol="0"/>
          <a:lstStyle>
            <a:lvl1pPr algn="l">
              <a:defRPr sz="1300"/>
            </a:lvl1pPr>
          </a:lstStyle>
          <a:p>
            <a:r>
              <a:rPr lang="en-US" sz="1200" b="1" dirty="0">
                <a:cs typeface="Arial" panose="020B0604020202020204" pitchFamily="34" charset="0"/>
              </a:rPr>
              <a:t>Mark </a:t>
            </a:r>
            <a:r>
              <a:rPr lang="en-US" sz="1200" b="1" dirty="0">
                <a:cs typeface="Arial" panose="020B0604020202020204" pitchFamily="34" charset="0"/>
              </a:rPr>
              <a:t>12:13-17 </a:t>
            </a:r>
            <a:r>
              <a:rPr lang="en-US" sz="1200" b="1" dirty="0"/>
              <a:t>Jesus Give the Correct Understanding of Church and State</a:t>
            </a:r>
            <a:endParaRPr lang="en-US" sz="1200" b="1" dirty="0"/>
          </a:p>
        </p:txBody>
      </p:sp>
      <p:sp>
        <p:nvSpPr>
          <p:cNvPr id="7" name="Date Placeholder 2"/>
          <p:cNvSpPr>
            <a:spLocks noGrp="1"/>
          </p:cNvSpPr>
          <p:nvPr>
            <p:ph type="dt" sz="quarter" idx="1"/>
          </p:nvPr>
        </p:nvSpPr>
        <p:spPr>
          <a:xfrm>
            <a:off x="3231515" y="280547"/>
            <a:ext cx="3200739" cy="485240"/>
          </a:xfrm>
          <a:prstGeom prst="rect">
            <a:avLst/>
          </a:prstGeom>
        </p:spPr>
        <p:txBody>
          <a:bodyPr vert="horz" lIns="97463" tIns="48732" rIns="97463" bIns="48732" rtlCol="0"/>
          <a:lstStyle>
            <a:lvl1pPr algn="r">
              <a:defRPr sz="1300"/>
            </a:lvl1pPr>
          </a:lstStyle>
          <a:p>
            <a:r>
              <a:rPr lang="en-US" sz="1200" dirty="0"/>
              <a:t>05/18/14</a:t>
            </a:r>
            <a:br>
              <a:rPr lang="en-US" sz="1200" dirty="0"/>
            </a:br>
            <a:r>
              <a:rPr lang="en-US" sz="1200" dirty="0"/>
              <a:t>by Eric Douma</a:t>
            </a:r>
            <a:endParaRPr lang="en-US" sz="1200" dirty="0"/>
          </a:p>
        </p:txBody>
      </p:sp>
      <p:sp>
        <p:nvSpPr>
          <p:cNvPr id="8" name="Slide Number Placeholder 4"/>
          <p:cNvSpPr>
            <a:spLocks noGrp="1"/>
          </p:cNvSpPr>
          <p:nvPr>
            <p:ph type="sldNum" sz="quarter" idx="3"/>
          </p:nvPr>
        </p:nvSpPr>
        <p:spPr>
          <a:xfrm>
            <a:off x="3154574" y="8404522"/>
            <a:ext cx="3712492" cy="538877"/>
          </a:xfrm>
          <a:prstGeom prst="rect">
            <a:avLst/>
          </a:prstGeom>
        </p:spPr>
        <p:txBody>
          <a:bodyPr vert="horz" lIns="109805" tIns="54903" rIns="109805" bIns="54903" rtlCol="0" anchor="b"/>
          <a:lstStyle>
            <a:lvl1pPr algn="r">
              <a:defRPr sz="1500"/>
            </a:lvl1pPr>
          </a:lstStyle>
          <a:p>
            <a:pPr algn="l">
              <a:tabLst>
                <a:tab pos="3055691" algn="r"/>
                <a:tab pos="3615928" algn="r"/>
              </a:tabLst>
            </a:pPr>
            <a:r>
              <a:rPr lang="en-US" sz="1200" dirty="0"/>
              <a:t>www.gospelofgracefellowship.org	</a:t>
            </a:r>
            <a:fld id="{0BBBAE45-9901-4674-9676-D21FB25714E7}" type="slidenum">
              <a:rPr lang="en-US" sz="1200"/>
              <a:pPr algn="l">
                <a:tabLst>
                  <a:tab pos="3055691" algn="r"/>
                  <a:tab pos="3615928" algn="r"/>
                </a:tabLst>
              </a:pPr>
              <a:t>‹#›</a:t>
            </a:fld>
            <a:endParaRPr lang="en-US" sz="12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421" y="8377868"/>
            <a:ext cx="2626247" cy="756051"/>
          </a:xfrm>
          <a:prstGeom prst="rect">
            <a:avLst/>
          </a:prstGeom>
        </p:spPr>
      </p:pic>
    </p:spTree>
    <p:extLst>
      <p:ext uri="{BB962C8B-B14F-4D97-AF65-F5344CB8AC3E}">
        <p14:creationId xmlns:p14="http://schemas.microsoft.com/office/powerpoint/2010/main" val="1984881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97AE938D-D8AB-42B5-8C26-15FC87E43E56}" type="datetimeFigureOut">
              <a:rPr lang="en-US" smtClean="0"/>
              <a:t>5/16/2014</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2493C997-1E24-4B7B-8F5D-B187632A4FF1}" type="slidenum">
              <a:rPr lang="en-US" smtClean="0"/>
              <a:t>‹#›</a:t>
            </a:fld>
            <a:endParaRPr lang="en-US"/>
          </a:p>
        </p:txBody>
      </p:sp>
    </p:spTree>
    <p:extLst>
      <p:ext uri="{BB962C8B-B14F-4D97-AF65-F5344CB8AC3E}">
        <p14:creationId xmlns:p14="http://schemas.microsoft.com/office/powerpoint/2010/main" val="1195011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1</a:t>
            </a:fld>
            <a:endParaRPr lang="en-US"/>
          </a:p>
        </p:txBody>
      </p:sp>
    </p:spTree>
    <p:extLst>
      <p:ext uri="{BB962C8B-B14F-4D97-AF65-F5344CB8AC3E}">
        <p14:creationId xmlns:p14="http://schemas.microsoft.com/office/powerpoint/2010/main" val="3229613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2493C997-1E24-4B7B-8F5D-B187632A4FF1}" type="slidenum">
              <a:rPr lang="en-US" smtClean="0"/>
              <a:t>10</a:t>
            </a:fld>
            <a:endParaRPr lang="en-US"/>
          </a:p>
        </p:txBody>
      </p:sp>
    </p:spTree>
    <p:extLst>
      <p:ext uri="{BB962C8B-B14F-4D97-AF65-F5344CB8AC3E}">
        <p14:creationId xmlns:p14="http://schemas.microsoft.com/office/powerpoint/2010/main" val="1279374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11</a:t>
            </a:fld>
            <a:endParaRPr lang="en-US"/>
          </a:p>
        </p:txBody>
      </p:sp>
    </p:spTree>
    <p:extLst>
      <p:ext uri="{BB962C8B-B14F-4D97-AF65-F5344CB8AC3E}">
        <p14:creationId xmlns:p14="http://schemas.microsoft.com/office/powerpoint/2010/main" val="61684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2</a:t>
            </a:fld>
            <a:endParaRPr lang="en-US"/>
          </a:p>
        </p:txBody>
      </p:sp>
    </p:spTree>
    <p:extLst>
      <p:ext uri="{BB962C8B-B14F-4D97-AF65-F5344CB8AC3E}">
        <p14:creationId xmlns:p14="http://schemas.microsoft.com/office/powerpoint/2010/main" val="2885650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3</a:t>
            </a:fld>
            <a:endParaRPr lang="en-US"/>
          </a:p>
        </p:txBody>
      </p:sp>
    </p:spTree>
    <p:extLst>
      <p:ext uri="{BB962C8B-B14F-4D97-AF65-F5344CB8AC3E}">
        <p14:creationId xmlns:p14="http://schemas.microsoft.com/office/powerpoint/2010/main" val="146395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4</a:t>
            </a:fld>
            <a:endParaRPr lang="en-US"/>
          </a:p>
        </p:txBody>
      </p:sp>
    </p:spTree>
    <p:extLst>
      <p:ext uri="{BB962C8B-B14F-4D97-AF65-F5344CB8AC3E}">
        <p14:creationId xmlns:p14="http://schemas.microsoft.com/office/powerpoint/2010/main" val="263350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493C997-1E24-4B7B-8F5D-B187632A4FF1}" type="slidenum">
              <a:rPr lang="en-US" smtClean="0"/>
              <a:t>5</a:t>
            </a:fld>
            <a:endParaRPr lang="en-US"/>
          </a:p>
        </p:txBody>
      </p:sp>
    </p:spTree>
    <p:extLst>
      <p:ext uri="{BB962C8B-B14F-4D97-AF65-F5344CB8AC3E}">
        <p14:creationId xmlns:p14="http://schemas.microsoft.com/office/powerpoint/2010/main" val="811893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6</a:t>
            </a:fld>
            <a:endParaRPr lang="en-US"/>
          </a:p>
        </p:txBody>
      </p:sp>
    </p:spTree>
    <p:extLst>
      <p:ext uri="{BB962C8B-B14F-4D97-AF65-F5344CB8AC3E}">
        <p14:creationId xmlns:p14="http://schemas.microsoft.com/office/powerpoint/2010/main" val="357071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7</a:t>
            </a:fld>
            <a:endParaRPr lang="en-US"/>
          </a:p>
        </p:txBody>
      </p:sp>
    </p:spTree>
    <p:extLst>
      <p:ext uri="{BB962C8B-B14F-4D97-AF65-F5344CB8AC3E}">
        <p14:creationId xmlns:p14="http://schemas.microsoft.com/office/powerpoint/2010/main" val="2040709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8</a:t>
            </a:fld>
            <a:endParaRPr lang="en-US"/>
          </a:p>
        </p:txBody>
      </p:sp>
    </p:spTree>
    <p:extLst>
      <p:ext uri="{BB962C8B-B14F-4D97-AF65-F5344CB8AC3E}">
        <p14:creationId xmlns:p14="http://schemas.microsoft.com/office/powerpoint/2010/main" val="1798671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93C997-1E24-4B7B-8F5D-B187632A4FF1}" type="slidenum">
              <a:rPr lang="en-US" smtClean="0"/>
              <a:t>9</a:t>
            </a:fld>
            <a:endParaRPr lang="en-US"/>
          </a:p>
        </p:txBody>
      </p:sp>
    </p:spTree>
    <p:extLst>
      <p:ext uri="{BB962C8B-B14F-4D97-AF65-F5344CB8AC3E}">
        <p14:creationId xmlns:p14="http://schemas.microsoft.com/office/powerpoint/2010/main" val="1026518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B4BC1A-E8C6-44A3-8275-ED688F7B33F7}" type="datetimeFigureOut">
              <a:rPr lang="en-US" smtClean="0"/>
              <a:t>5/16/2014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B339A43-6755-4CBD-B2E4-081009F4AE7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339A43-6755-4CBD-B2E4-081009F4AE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339A43-6755-4CBD-B2E4-081009F4AE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339A43-6755-4CBD-B2E4-081009F4AE7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339A43-6755-4CBD-B2E4-081009F4AE7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339A43-6755-4CBD-B2E4-081009F4AE7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B339A43-6755-4CBD-B2E4-081009F4AE7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B339A43-6755-4CBD-B2E4-081009F4AE7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B4BC1A-E8C6-44A3-8275-ED688F7B33F7}" type="datetimeFigureOut">
              <a:rPr lang="en-US" smtClean="0"/>
              <a:t>5/16/2014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B339A43-6755-4CBD-B2E4-081009F4AE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8B4BC1A-E8C6-44A3-8275-ED688F7B33F7}" type="datetimeFigureOut">
              <a:rPr lang="en-US" smtClean="0"/>
              <a:t>5/16/2014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339A43-6755-4CBD-B2E4-081009F4AE7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8B4BC1A-E8C6-44A3-8275-ED688F7B33F7}" type="datetimeFigureOut">
              <a:rPr lang="en-US" smtClean="0"/>
              <a:t>5/16/2014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B339A43-6755-4CBD-B2E4-081009F4AE7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B4BC1A-E8C6-44A3-8275-ED688F7B33F7}" type="datetimeFigureOut">
              <a:rPr lang="en-US" smtClean="0"/>
              <a:t>5/16/2014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B339A43-6755-4CBD-B2E4-081009F4AE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TpjxnqtWD6Ya9M&amp;tbnid=ac0zx5gxE6DQmM:&amp;ved=0CAUQjRw&amp;url=http://www.wildwinds.com/coins/sear5/s1763.html&amp;ei=C5hyU8OWFoyZyASij4KYBg&amp;bvm=bv.66330100,d.aWw&amp;psig=AFQjCNGKuHpWX_zfVaYmmwlAKVjG4e_RDg&amp;ust=140010527227721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220162"/>
          </a:xfrm>
        </p:spPr>
        <p:txBody>
          <a:bodyPr>
            <a:normAutofit/>
          </a:bodyPr>
          <a:lstStyle/>
          <a:p>
            <a:pPr algn="ctr"/>
            <a:r>
              <a:rPr lang="en-US" dirty="0" smtClean="0">
                <a:solidFill>
                  <a:srgbClr val="0070C0"/>
                </a:solidFill>
                <a:effectLst/>
                <a:latin typeface="Arial" panose="020B0604020202020204" pitchFamily="34" charset="0"/>
                <a:cs typeface="Arial" panose="020B0604020202020204" pitchFamily="34" charset="0"/>
              </a:rPr>
              <a:t>Mark 12:13-17</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514600"/>
            <a:ext cx="7772400" cy="1199704"/>
          </a:xfrm>
        </p:spPr>
        <p:txBody>
          <a:bodyPr/>
          <a:lstStyle/>
          <a:p>
            <a:pPr algn="ctr"/>
            <a:r>
              <a:rPr lang="en-US" dirty="0" smtClean="0"/>
              <a:t>Jesus Gives </a:t>
            </a:r>
            <a:r>
              <a:rPr lang="en-US" dirty="0" smtClean="0"/>
              <a:t>the </a:t>
            </a:r>
            <a:r>
              <a:rPr lang="en-US" dirty="0" smtClean="0"/>
              <a:t>Correct Understanding </a:t>
            </a:r>
            <a:r>
              <a:rPr lang="en-US" dirty="0" smtClean="0"/>
              <a:t>of </a:t>
            </a:r>
            <a:r>
              <a:rPr lang="en-US" dirty="0" smtClean="0"/>
              <a:t>Church </a:t>
            </a:r>
            <a:r>
              <a:rPr lang="en-US" dirty="0" smtClean="0"/>
              <a:t>and </a:t>
            </a:r>
            <a:r>
              <a:rPr lang="en-US" dirty="0" smtClean="0"/>
              <a:t>State</a:t>
            </a:r>
            <a:endParaRPr lang="en-US" dirty="0"/>
          </a:p>
        </p:txBody>
      </p:sp>
    </p:spTree>
    <p:extLst>
      <p:ext uri="{BB962C8B-B14F-4D97-AF65-F5344CB8AC3E}">
        <p14:creationId xmlns:p14="http://schemas.microsoft.com/office/powerpoint/2010/main" val="919320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r>
              <a:rPr lang="en-US" b="1" dirty="0" smtClean="0">
                <a:latin typeface="Arial" panose="020B0604020202020204" pitchFamily="34" charset="0"/>
                <a:cs typeface="Arial" panose="020B0604020202020204" pitchFamily="34" charset="0"/>
              </a:rPr>
              <a:t>Participants in the kingdom of God are being added by gospel preaching, not by a dominion mandate.</a:t>
            </a:r>
          </a:p>
          <a:p>
            <a:endParaRPr lang="en-US" b="1" dirty="0"/>
          </a:p>
          <a:p>
            <a:pPr marL="109728" indent="0">
              <a:buNone/>
            </a:pPr>
            <a:r>
              <a:rPr lang="en-US" dirty="0" smtClean="0">
                <a:latin typeface="Arial" panose="020B0604020202020204" pitchFamily="34" charset="0"/>
                <a:cs typeface="Arial" panose="020B0604020202020204" pitchFamily="34" charset="0"/>
              </a:rPr>
              <a:t>“They </a:t>
            </a:r>
            <a:r>
              <a:rPr lang="en-US" dirty="0">
                <a:latin typeface="Arial" panose="020B0604020202020204" pitchFamily="34" charset="0"/>
                <a:cs typeface="Arial" panose="020B0604020202020204" pitchFamily="34" charset="0"/>
              </a:rPr>
              <a:t>do not want to hear about their comprehensive responsibility to master the word of God, and to apply His standards in every area of life, bringing the whole world under the reign of Jesus Christ. They prefer to minimize their responsibility, </a:t>
            </a:r>
            <a:r>
              <a:rPr lang="en-US" dirty="0">
                <a:solidFill>
                  <a:srgbClr val="FF0000"/>
                </a:solidFill>
                <a:latin typeface="Arial" panose="020B0604020202020204" pitchFamily="34" charset="0"/>
                <a:cs typeface="Arial" panose="020B0604020202020204" pitchFamily="34" charset="0"/>
              </a:rPr>
              <a:t>calling men out of the world</a:t>
            </a:r>
            <a:r>
              <a:rPr lang="en-US" dirty="0">
                <a:latin typeface="Arial" panose="020B0604020202020204" pitchFamily="34" charset="0"/>
                <a:cs typeface="Arial" panose="020B0604020202020204" pitchFamily="34" charset="0"/>
              </a:rPr>
              <a:t>, rather than calling them to rule over the world under the </a:t>
            </a:r>
            <a:r>
              <a:rPr lang="en-US" dirty="0" smtClean="0">
                <a:latin typeface="Arial" panose="020B0604020202020204" pitchFamily="34" charset="0"/>
                <a:cs typeface="Arial" panose="020B0604020202020204" pitchFamily="34" charset="0"/>
              </a:rPr>
              <a:t>authority </a:t>
            </a:r>
            <a:r>
              <a:rPr lang="en-US" dirty="0">
                <a:latin typeface="Arial" panose="020B0604020202020204" pitchFamily="34" charset="0"/>
                <a:cs typeface="Arial" panose="020B0604020202020204" pitchFamily="34" charset="0"/>
              </a:rPr>
              <a:t>of Jesus </a:t>
            </a:r>
            <a:r>
              <a:rPr lang="en-US" dirty="0" smtClean="0">
                <a:latin typeface="Arial" panose="020B0604020202020204" pitchFamily="34" charset="0"/>
                <a:cs typeface="Arial" panose="020B0604020202020204" pitchFamily="34" charset="0"/>
              </a:rPr>
              <a:t>Christ” (Gary North).</a:t>
            </a:r>
            <a:endParaRPr lang="en-US"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152400"/>
            <a:ext cx="8305800" cy="685800"/>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2. Civic Duty and </a:t>
            </a:r>
            <a:r>
              <a:rPr lang="en-US" sz="3200" dirty="0" smtClean="0">
                <a:solidFill>
                  <a:srgbClr val="FF0000"/>
                </a:solidFill>
                <a:effectLst/>
                <a:latin typeface="Arial" panose="020B0604020202020204" pitchFamily="34" charset="0"/>
                <a:cs typeface="Arial" panose="020B0604020202020204" pitchFamily="34" charset="0"/>
              </a:rPr>
              <a:t>the </a:t>
            </a:r>
            <a:r>
              <a:rPr lang="en-US" sz="3200" dirty="0">
                <a:solidFill>
                  <a:srgbClr val="FF0000"/>
                </a:solidFill>
                <a:effectLst/>
                <a:latin typeface="Arial" panose="020B0604020202020204" pitchFamily="34" charset="0"/>
                <a:cs typeface="Arial" panose="020B0604020202020204" pitchFamily="34" charset="0"/>
              </a:rPr>
              <a:t>Kingdom </a:t>
            </a:r>
            <a:r>
              <a:rPr lang="en-US" sz="3200" dirty="0" smtClean="0">
                <a:solidFill>
                  <a:srgbClr val="FF0000"/>
                </a:solidFill>
                <a:effectLst/>
                <a:latin typeface="Arial" panose="020B0604020202020204" pitchFamily="34" charset="0"/>
                <a:cs typeface="Arial" panose="020B0604020202020204" pitchFamily="34" charset="0"/>
              </a:rPr>
              <a:t>of </a:t>
            </a:r>
            <a:r>
              <a:rPr lang="en-US" sz="3200" dirty="0">
                <a:solidFill>
                  <a:srgbClr val="FF0000"/>
                </a:solidFill>
                <a:effectLst/>
                <a:latin typeface="Arial" panose="020B0604020202020204" pitchFamily="34" charset="0"/>
                <a:cs typeface="Arial" panose="020B0604020202020204" pitchFamily="34" charset="0"/>
              </a:rPr>
              <a:t>God </a:t>
            </a:r>
            <a:endParaRPr lang="en-US" sz="3200" dirty="0"/>
          </a:p>
        </p:txBody>
      </p:sp>
      <p:cxnSp>
        <p:nvCxnSpPr>
          <p:cNvPr id="5" name="Straight Connector 4"/>
          <p:cNvCxnSpPr/>
          <p:nvPr/>
        </p:nvCxnSpPr>
        <p:spPr>
          <a:xfrm>
            <a:off x="1447800" y="5181600"/>
            <a:ext cx="6781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054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762000"/>
            <a:ext cx="8915400" cy="5245291"/>
          </a:xfrm>
        </p:spPr>
        <p:txBody>
          <a:bodyPr>
            <a:normAutofit/>
          </a:bodyPr>
          <a:lstStyle/>
          <a:p>
            <a:r>
              <a:rPr lang="en-US" b="1" dirty="0" smtClean="0">
                <a:latin typeface="Arial" panose="020B0604020202020204" pitchFamily="34" charset="0"/>
                <a:cs typeface="Arial" panose="020B0604020202020204" pitchFamily="34" charset="0"/>
              </a:rPr>
              <a:t>The kingdom comes when the King comes. It doesn’t come by political action.</a:t>
            </a:r>
          </a:p>
          <a:p>
            <a:endParaRPr lang="en-US" b="1" dirty="0" smtClean="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John </a:t>
            </a:r>
            <a:r>
              <a:rPr lang="en-US" u="sng" dirty="0">
                <a:latin typeface="Arial" panose="020B0604020202020204" pitchFamily="34" charset="0"/>
                <a:cs typeface="Arial" panose="020B0604020202020204" pitchFamily="34" charset="0"/>
              </a:rPr>
              <a:t>18:36</a:t>
            </a:r>
            <a:r>
              <a:rPr lang="en-US" dirty="0">
                <a:latin typeface="Arial" panose="020B0604020202020204" pitchFamily="34" charset="0"/>
                <a:cs typeface="Arial" panose="020B0604020202020204" pitchFamily="34" charset="0"/>
              </a:rPr>
              <a:t> Jesus answered</a:t>
            </a:r>
            <a:r>
              <a:rPr lang="en-US" dirty="0" smtClean="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My kingdom is not of this world</a:t>
            </a:r>
            <a:r>
              <a:rPr lang="en-US" dirty="0">
                <a:latin typeface="Arial" panose="020B0604020202020204" pitchFamily="34" charset="0"/>
                <a:cs typeface="Arial" panose="020B0604020202020204" pitchFamily="34" charset="0"/>
              </a:rPr>
              <a:t>. If My kingdom were of this world, then My servants would be fighting so that I would not be handed over to the Jews; but as it is, My kingdom is not of this realm</a:t>
            </a:r>
            <a:r>
              <a:rPr lang="en-US" dirty="0" smtClean="0">
                <a:latin typeface="Arial" panose="020B0604020202020204" pitchFamily="34" charset="0"/>
                <a:cs typeface="Arial" panose="020B0604020202020204" pitchFamily="34" charset="0"/>
              </a:rPr>
              <a:t>.”</a:t>
            </a:r>
          </a:p>
          <a:p>
            <a:pPr marL="109728" indent="0">
              <a:buNone/>
            </a:pPr>
            <a:r>
              <a:rPr lang="en-US" u="sng" dirty="0" smtClean="0">
                <a:latin typeface="Arial" panose="020B0604020202020204" pitchFamily="34" charset="0"/>
                <a:cs typeface="Arial" panose="020B0604020202020204" pitchFamily="34" charset="0"/>
              </a:rPr>
              <a:t>Revelation 11:15</a:t>
            </a:r>
            <a:r>
              <a:rPr lang="en-US" dirty="0" smtClean="0">
                <a:latin typeface="Arial" panose="020B0604020202020204" pitchFamily="34" charset="0"/>
                <a:cs typeface="Arial" panose="020B0604020202020204" pitchFamily="34" charset="0"/>
              </a:rPr>
              <a:t> Then </a:t>
            </a:r>
            <a:r>
              <a:rPr lang="en-US" dirty="0">
                <a:latin typeface="Arial" panose="020B0604020202020204" pitchFamily="34" charset="0"/>
                <a:cs typeface="Arial" panose="020B0604020202020204" pitchFamily="34" charset="0"/>
              </a:rPr>
              <a:t>the seventh angel sounded; and there were loud voices in heaven, saying, “</a:t>
            </a:r>
            <a:r>
              <a:rPr lang="en-US" dirty="0">
                <a:solidFill>
                  <a:srgbClr val="FF0000"/>
                </a:solidFill>
                <a:latin typeface="Arial" panose="020B0604020202020204" pitchFamily="34" charset="0"/>
                <a:cs typeface="Arial" panose="020B0604020202020204" pitchFamily="34" charset="0"/>
              </a:rPr>
              <a:t>The kingdom of the world has become the kingdom of our Lord and of His Christ</a:t>
            </a:r>
            <a:r>
              <a:rPr lang="en-US" dirty="0">
                <a:latin typeface="Arial" panose="020B0604020202020204" pitchFamily="34" charset="0"/>
                <a:cs typeface="Arial" panose="020B0604020202020204" pitchFamily="34" charset="0"/>
              </a:rPr>
              <a:t>; and He will reign forever and ever.” </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109728" indent="0">
              <a:buNone/>
            </a:pPr>
            <a:endParaRPr lang="en-US"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12192"/>
            <a:ext cx="8305800" cy="926592"/>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2. Civic Duty and </a:t>
            </a:r>
            <a:r>
              <a:rPr lang="en-US" sz="3200" dirty="0" smtClean="0">
                <a:solidFill>
                  <a:srgbClr val="FF0000"/>
                </a:solidFill>
                <a:effectLst/>
                <a:latin typeface="Arial" panose="020B0604020202020204" pitchFamily="34" charset="0"/>
                <a:cs typeface="Arial" panose="020B0604020202020204" pitchFamily="34" charset="0"/>
              </a:rPr>
              <a:t>the </a:t>
            </a:r>
            <a:r>
              <a:rPr lang="en-US" sz="3200" dirty="0">
                <a:solidFill>
                  <a:srgbClr val="FF0000"/>
                </a:solidFill>
                <a:effectLst/>
                <a:latin typeface="Arial" panose="020B0604020202020204" pitchFamily="34" charset="0"/>
                <a:cs typeface="Arial" panose="020B0604020202020204" pitchFamily="34" charset="0"/>
              </a:rPr>
              <a:t>Kingdom </a:t>
            </a:r>
            <a:r>
              <a:rPr lang="en-US" sz="3200" dirty="0" smtClean="0">
                <a:solidFill>
                  <a:srgbClr val="FF0000"/>
                </a:solidFill>
                <a:effectLst/>
                <a:latin typeface="Arial" panose="020B0604020202020204" pitchFamily="34" charset="0"/>
                <a:cs typeface="Arial" panose="020B0604020202020204" pitchFamily="34" charset="0"/>
              </a:rPr>
              <a:t>of </a:t>
            </a:r>
            <a:r>
              <a:rPr lang="en-US" sz="3200" dirty="0">
                <a:solidFill>
                  <a:srgbClr val="FF0000"/>
                </a:solidFill>
                <a:effectLst/>
                <a:latin typeface="Arial" panose="020B0604020202020204" pitchFamily="34" charset="0"/>
                <a:cs typeface="Arial" panose="020B0604020202020204" pitchFamily="34" charset="0"/>
              </a:rPr>
              <a:t>God </a:t>
            </a:r>
            <a:endParaRPr lang="en-US" sz="3200" dirty="0"/>
          </a:p>
        </p:txBody>
      </p:sp>
    </p:spTree>
    <p:extLst>
      <p:ext uri="{BB962C8B-B14F-4D97-AF65-F5344CB8AC3E}">
        <p14:creationId xmlns:p14="http://schemas.microsoft.com/office/powerpoint/2010/main" val="4195346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9154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12:13-14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Then they sent some of the </a:t>
            </a:r>
            <a:r>
              <a:rPr lang="en-US" sz="2800" dirty="0">
                <a:solidFill>
                  <a:srgbClr val="FF0000"/>
                </a:solidFill>
                <a:latin typeface="Arial" panose="020B0604020202020204" pitchFamily="34" charset="0"/>
                <a:cs typeface="Arial" panose="020B0604020202020204" pitchFamily="34" charset="0"/>
              </a:rPr>
              <a:t>Pharisees</a:t>
            </a:r>
            <a:r>
              <a:rPr lang="en-US" sz="2800" dirty="0">
                <a:latin typeface="Arial" panose="020B0604020202020204" pitchFamily="34" charset="0"/>
                <a:cs typeface="Arial" panose="020B0604020202020204" pitchFamily="34" charset="0"/>
              </a:rPr>
              <a:t> and </a:t>
            </a:r>
            <a:r>
              <a:rPr lang="en-US" sz="2800" dirty="0">
                <a:solidFill>
                  <a:srgbClr val="FF0000"/>
                </a:solidFill>
                <a:latin typeface="Arial" panose="020B0604020202020204" pitchFamily="34" charset="0"/>
                <a:cs typeface="Arial" panose="020B0604020202020204" pitchFamily="34" charset="0"/>
              </a:rPr>
              <a:t>Herodians</a:t>
            </a:r>
            <a:r>
              <a:rPr lang="en-US" sz="2800" dirty="0">
                <a:latin typeface="Arial" panose="020B0604020202020204" pitchFamily="34" charset="0"/>
                <a:cs typeface="Arial" panose="020B0604020202020204" pitchFamily="34" charset="0"/>
              </a:rPr>
              <a:t> to Him in order to trap Him in a </a:t>
            </a:r>
            <a:r>
              <a:rPr lang="en-US" sz="2800" dirty="0" smtClean="0">
                <a:latin typeface="Arial" panose="020B0604020202020204" pitchFamily="34" charset="0"/>
                <a:cs typeface="Arial" panose="020B0604020202020204" pitchFamily="34" charset="0"/>
              </a:rPr>
              <a:t>statement. They </a:t>
            </a:r>
            <a:r>
              <a:rPr lang="en-US" sz="2800" dirty="0">
                <a:latin typeface="Arial" panose="020B0604020202020204" pitchFamily="34" charset="0"/>
                <a:cs typeface="Arial" panose="020B0604020202020204" pitchFamily="34" charset="0"/>
              </a:rPr>
              <a:t>came and said to Him, “Teacher, we know that You are truthful and defer to no one; for You are not partial to any, but teach the way of God in truth. Is it lawful to pay a poll-tax to Caesar, or not</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Pharisees = </a:t>
            </a:r>
            <a:r>
              <a:rPr lang="en-US" sz="2800" dirty="0" smtClean="0">
                <a:solidFill>
                  <a:srgbClr val="FF0000"/>
                </a:solidFill>
                <a:latin typeface="Arial" panose="020B0604020202020204" pitchFamily="34" charset="0"/>
                <a:cs typeface="Arial" panose="020B0604020202020204" pitchFamily="34" charset="0"/>
              </a:rPr>
              <a:t>religious</a:t>
            </a:r>
            <a:r>
              <a:rPr lang="en-US" sz="2800" dirty="0" smtClean="0">
                <a:latin typeface="Arial" panose="020B0604020202020204" pitchFamily="34" charset="0"/>
                <a:cs typeface="Arial" panose="020B0604020202020204" pitchFamily="34" charset="0"/>
              </a:rPr>
              <a:t> – salvation by “law keeping”</a:t>
            </a:r>
          </a:p>
          <a:p>
            <a:pPr marL="109728" indent="0">
              <a:buNone/>
            </a:pPr>
            <a:r>
              <a:rPr lang="en-US" sz="2800" dirty="0" smtClean="0">
                <a:latin typeface="Arial" panose="020B0604020202020204" pitchFamily="34" charset="0"/>
                <a:cs typeface="Arial" panose="020B0604020202020204" pitchFamily="34" charset="0"/>
              </a:rPr>
              <a:t>Herodians = </a:t>
            </a:r>
            <a:r>
              <a:rPr lang="en-US" sz="2800" dirty="0" smtClean="0">
                <a:solidFill>
                  <a:srgbClr val="FF0000"/>
                </a:solidFill>
                <a:latin typeface="Arial" panose="020B0604020202020204" pitchFamily="34" charset="0"/>
                <a:cs typeface="Arial" panose="020B0604020202020204" pitchFamily="34" charset="0"/>
              </a:rPr>
              <a:t>political</a:t>
            </a:r>
            <a:r>
              <a:rPr lang="en-US" sz="2800" dirty="0" smtClean="0">
                <a:latin typeface="Arial" panose="020B0604020202020204" pitchFamily="34" charset="0"/>
                <a:cs typeface="Arial" panose="020B0604020202020204" pitchFamily="34" charset="0"/>
              </a:rPr>
              <a:t> – salvation through politics</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533400" y="76200"/>
            <a:ext cx="8229600" cy="7921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Attempt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smtClean="0">
                <a:solidFill>
                  <a:srgbClr val="0070C0"/>
                </a:solidFill>
                <a:effectLst/>
                <a:latin typeface="Arial" panose="020B0604020202020204" pitchFamily="34" charset="0"/>
                <a:cs typeface="Arial" panose="020B0604020202020204" pitchFamily="34" charset="0"/>
              </a:rPr>
              <a:t>Trap Jesus</a:t>
            </a:r>
            <a:endParaRPr lang="en-US" sz="32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1219200" y="3695700"/>
            <a:ext cx="7010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59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9144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Dilemma</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TextBox 3"/>
          <p:cNvSpPr txBox="1"/>
          <p:nvPr/>
        </p:nvSpPr>
        <p:spPr>
          <a:xfrm>
            <a:off x="587829" y="4310390"/>
            <a:ext cx="39624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Pay Poll Tax To Caesar</a:t>
            </a:r>
            <a:endParaRPr lang="en-US" sz="2800" dirty="0">
              <a:latin typeface="Arial" panose="020B0604020202020204" pitchFamily="34" charset="0"/>
              <a:cs typeface="Arial" panose="020B0604020202020204" pitchFamily="34" charset="0"/>
            </a:endParaRPr>
          </a:p>
        </p:txBody>
      </p:sp>
      <p:sp>
        <p:nvSpPr>
          <p:cNvPr id="8" name="TextBox 7"/>
          <p:cNvSpPr txBox="1"/>
          <p:nvPr/>
        </p:nvSpPr>
        <p:spPr>
          <a:xfrm>
            <a:off x="5486400" y="4310390"/>
            <a:ext cx="24384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Don’t pay</a:t>
            </a:r>
            <a:endParaRPr lang="en-US" sz="2800" dirty="0">
              <a:latin typeface="Arial" panose="020B0604020202020204" pitchFamily="34" charset="0"/>
              <a:cs typeface="Arial" panose="020B0604020202020204" pitchFamily="34" charset="0"/>
            </a:endParaRPr>
          </a:p>
        </p:txBody>
      </p:sp>
      <p:cxnSp>
        <p:nvCxnSpPr>
          <p:cNvPr id="10" name="Straight Arrow Connector 9"/>
          <p:cNvCxnSpPr/>
          <p:nvPr/>
        </p:nvCxnSpPr>
        <p:spPr>
          <a:xfrm flipH="1" flipV="1">
            <a:off x="2209800" y="2286000"/>
            <a:ext cx="990600" cy="202439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981700" y="2191436"/>
            <a:ext cx="571500" cy="2118954"/>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360438"/>
            <a:ext cx="3886200" cy="830997"/>
          </a:xfrm>
          <a:prstGeom prst="rect">
            <a:avLst/>
          </a:prstGeom>
          <a:noFill/>
        </p:spPr>
        <p:txBody>
          <a:bodyPr wrap="square" rtlCol="0">
            <a:spAutoFit/>
          </a:bodyPr>
          <a:lstStyle/>
          <a:p>
            <a:r>
              <a:rPr lang="en-US" sz="2400" dirty="0" smtClean="0">
                <a:solidFill>
                  <a:srgbClr val="FF0000"/>
                </a:solidFill>
                <a:latin typeface="Arial" panose="020B0604020202020204" pitchFamily="34" charset="0"/>
                <a:cs typeface="Arial" panose="020B0604020202020204" pitchFamily="34" charset="0"/>
              </a:rPr>
              <a:t>In trouble with Pharisees, Zealots, and the people</a:t>
            </a:r>
            <a:endParaRPr lang="en-US" sz="2400" dirty="0">
              <a:solidFill>
                <a:srgbClr val="FF0000"/>
              </a:solidFill>
              <a:latin typeface="Arial" panose="020B0604020202020204" pitchFamily="34" charset="0"/>
              <a:cs typeface="Arial" panose="020B0604020202020204" pitchFamily="34" charset="0"/>
            </a:endParaRPr>
          </a:p>
        </p:txBody>
      </p:sp>
      <p:sp>
        <p:nvSpPr>
          <p:cNvPr id="20" name="TextBox 19"/>
          <p:cNvSpPr txBox="1"/>
          <p:nvPr/>
        </p:nvSpPr>
        <p:spPr>
          <a:xfrm>
            <a:off x="4724400" y="1490790"/>
            <a:ext cx="3962400" cy="461665"/>
          </a:xfrm>
          <a:prstGeom prst="rect">
            <a:avLst/>
          </a:prstGeom>
          <a:noFill/>
        </p:spPr>
        <p:txBody>
          <a:bodyPr wrap="square" rtlCol="0">
            <a:spAutoFit/>
          </a:bodyPr>
          <a:lstStyle/>
          <a:p>
            <a:r>
              <a:rPr lang="en-US" sz="2400" dirty="0" smtClean="0">
                <a:solidFill>
                  <a:srgbClr val="FF0000"/>
                </a:solidFill>
                <a:latin typeface="Arial" panose="020B0604020202020204" pitchFamily="34" charset="0"/>
                <a:cs typeface="Arial" panose="020B0604020202020204" pitchFamily="34" charset="0"/>
              </a:rPr>
              <a:t>In trouble with the Romans</a:t>
            </a:r>
            <a:endParaRPr lang="en-US"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937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1000"/>
                                        <p:tgtEl>
                                          <p:spTgt spid="20"/>
                                        </p:tgtEl>
                                      </p:cBhvr>
                                    </p:animEffect>
                                    <p:anim calcmode="lin" valueType="num">
                                      <p:cBhvr>
                                        <p:cTn id="43" dur="1000" fill="hold"/>
                                        <p:tgtEl>
                                          <p:spTgt spid="20"/>
                                        </p:tgtEl>
                                        <p:attrNameLst>
                                          <p:attrName>ppt_x</p:attrName>
                                        </p:attrNameLst>
                                      </p:cBhvr>
                                      <p:tavLst>
                                        <p:tav tm="0">
                                          <p:val>
                                            <p:strVal val="#ppt_x"/>
                                          </p:val>
                                        </p:tav>
                                        <p:tav tm="100000">
                                          <p:val>
                                            <p:strVal val="#ppt_x"/>
                                          </p:val>
                                        </p:tav>
                                      </p:tavLst>
                                    </p:anim>
                                    <p:anim calcmode="lin" valueType="num">
                                      <p:cBhvr>
                                        <p:cTn id="4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12:15-17</a:t>
            </a:r>
            <a:r>
              <a:rPr lang="en-US" sz="2800" dirty="0" smtClean="0">
                <a:latin typeface="Arial" panose="020B0604020202020204" pitchFamily="34" charset="0"/>
                <a:cs typeface="Arial" panose="020B0604020202020204" pitchFamily="34" charset="0"/>
              </a:rPr>
              <a:t> “Shall </a:t>
            </a:r>
            <a:r>
              <a:rPr lang="en-US" sz="2800" dirty="0">
                <a:latin typeface="Arial" panose="020B0604020202020204" pitchFamily="34" charset="0"/>
                <a:cs typeface="Arial" panose="020B0604020202020204" pitchFamily="34" charset="0"/>
              </a:rPr>
              <a:t>we pay or shall we not pay?” But He, knowing their hypocrisy, said to them, “Why are you testing Me? Bring Me a denarius to look at.” </a:t>
            </a:r>
            <a:r>
              <a:rPr lang="en-US" sz="2800" dirty="0" smtClean="0">
                <a:latin typeface="Arial" panose="020B0604020202020204" pitchFamily="34" charset="0"/>
                <a:cs typeface="Arial" panose="020B0604020202020204" pitchFamily="34" charset="0"/>
              </a:rPr>
              <a:t>They </a:t>
            </a:r>
            <a:r>
              <a:rPr lang="en-US" sz="2800" dirty="0">
                <a:latin typeface="Arial" panose="020B0604020202020204" pitchFamily="34" charset="0"/>
                <a:cs typeface="Arial" panose="020B0604020202020204" pitchFamily="34" charset="0"/>
              </a:rPr>
              <a:t>brought one. And He said to them, “Whose likeness and inscription is this?” And they said to Him, “Caesar’s.”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Jesus said to them, “</a:t>
            </a:r>
            <a:r>
              <a:rPr lang="en-US" sz="2800" dirty="0">
                <a:solidFill>
                  <a:srgbClr val="FF0000"/>
                </a:solidFill>
                <a:latin typeface="Arial" panose="020B0604020202020204" pitchFamily="34" charset="0"/>
                <a:cs typeface="Arial" panose="020B0604020202020204" pitchFamily="34" charset="0"/>
              </a:rPr>
              <a:t>Render to Caesar the things that are Caesar’s, and to God the things that are God’s</a:t>
            </a:r>
            <a:r>
              <a:rPr lang="en-US" sz="2800" dirty="0">
                <a:latin typeface="Arial" panose="020B0604020202020204" pitchFamily="34" charset="0"/>
                <a:cs typeface="Arial" panose="020B0604020202020204" pitchFamily="34" charset="0"/>
              </a:rPr>
              <a:t>.” And they were amazed at Him. </a:t>
            </a:r>
          </a:p>
        </p:txBody>
      </p:sp>
      <p:sp>
        <p:nvSpPr>
          <p:cNvPr id="3" name="Title 2"/>
          <p:cNvSpPr>
            <a:spLocks noGrp="1"/>
          </p:cNvSpPr>
          <p:nvPr>
            <p:ph type="title"/>
          </p:nvPr>
        </p:nvSpPr>
        <p:spPr>
          <a:xfrm>
            <a:off x="304800" y="152400"/>
            <a:ext cx="8534400" cy="762000"/>
          </a:xfrm>
        </p:spPr>
        <p:txBody>
          <a:bodyPr>
            <a:normAutofit fontScale="90000"/>
          </a:bodyPr>
          <a:lstStyle/>
          <a:p>
            <a:pPr algn="ctr"/>
            <a:r>
              <a:rPr lang="en-US" sz="3200" dirty="0" smtClean="0">
                <a:solidFill>
                  <a:srgbClr val="0070C0"/>
                </a:solidFill>
                <a:effectLst/>
                <a:latin typeface="Arial" panose="020B0604020202020204" pitchFamily="34" charset="0"/>
                <a:cs typeface="Arial" panose="020B0604020202020204" pitchFamily="34" charset="0"/>
              </a:rPr>
              <a:t>It’s Not Blasphemy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smtClean="0">
                <a:solidFill>
                  <a:srgbClr val="0070C0"/>
                </a:solidFill>
                <a:effectLst/>
                <a:latin typeface="Arial" panose="020B0604020202020204" pitchFamily="34" charset="0"/>
                <a:cs typeface="Arial" panose="020B0604020202020204" pitchFamily="34" charset="0"/>
              </a:rPr>
              <a:t>Pay Taxes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smtClean="0">
                <a:solidFill>
                  <a:srgbClr val="0070C0"/>
                </a:solidFill>
                <a:effectLst/>
                <a:latin typeface="Arial" panose="020B0604020202020204" pitchFamily="34" charset="0"/>
                <a:cs typeface="Arial" panose="020B0604020202020204" pitchFamily="34" charset="0"/>
              </a:rPr>
              <a:t>State!</a:t>
            </a:r>
            <a:endParaRPr lang="en-US" sz="3200" dirty="0">
              <a:solidFill>
                <a:srgbClr val="0070C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739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lstStyle/>
          <a:p>
            <a:pPr marL="109728" indent="0">
              <a:buNone/>
            </a:pPr>
            <a:r>
              <a:rPr lang="en-US" b="1" dirty="0" smtClean="0">
                <a:latin typeface="Arial" panose="020B0604020202020204" pitchFamily="34" charset="0"/>
                <a:cs typeface="Arial" panose="020B0604020202020204" pitchFamily="34" charset="0"/>
              </a:rPr>
              <a:t>Two ways out of a dilemma</a:t>
            </a:r>
            <a:r>
              <a:rPr lang="en-US" dirty="0" smtClean="0">
                <a:latin typeface="Arial" panose="020B0604020202020204" pitchFamily="34" charset="0"/>
                <a:cs typeface="Arial" panose="020B0604020202020204" pitchFamily="34" charset="0"/>
              </a:rPr>
              <a:t>:</a:t>
            </a:r>
          </a:p>
          <a:p>
            <a:pPr marL="109728" indent="0">
              <a:buNone/>
            </a:pPr>
            <a:r>
              <a:rPr lang="en-US" dirty="0" smtClean="0">
                <a:latin typeface="Arial" panose="020B0604020202020204" pitchFamily="34" charset="0"/>
                <a:cs typeface="Arial" panose="020B0604020202020204" pitchFamily="34" charset="0"/>
              </a:rPr>
              <a:t>1. Go between the horns (come up with 3</a:t>
            </a:r>
            <a:r>
              <a:rPr lang="en-US" baseline="30000" dirty="0" smtClean="0">
                <a:latin typeface="Arial" panose="020B0604020202020204" pitchFamily="34" charset="0"/>
                <a:cs typeface="Arial" panose="020B0604020202020204" pitchFamily="34" charset="0"/>
              </a:rPr>
              <a:t>rd</a:t>
            </a:r>
            <a:r>
              <a:rPr lang="en-US" dirty="0" smtClean="0">
                <a:latin typeface="Arial" panose="020B0604020202020204" pitchFamily="34" charset="0"/>
                <a:cs typeface="Arial" panose="020B0604020202020204" pitchFamily="34" charset="0"/>
              </a:rPr>
              <a:t> option)</a:t>
            </a:r>
          </a:p>
          <a:p>
            <a:pPr marL="109728" indent="0">
              <a:buNone/>
            </a:pPr>
            <a:r>
              <a:rPr lang="en-US" dirty="0" smtClean="0">
                <a:latin typeface="Arial" panose="020B0604020202020204" pitchFamily="34" charset="0"/>
                <a:cs typeface="Arial" panose="020B0604020202020204" pitchFamily="34" charset="0"/>
              </a:rPr>
              <a:t>2. Grab bull by the horns (take issue with the premise)</a:t>
            </a: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dirty="0" smtClean="0">
                <a:solidFill>
                  <a:srgbClr val="FF0000"/>
                </a:solidFill>
                <a:latin typeface="Arial" panose="020B0604020202020204" pitchFamily="34" charset="0"/>
                <a:cs typeface="Arial" panose="020B0604020202020204" pitchFamily="34" charset="0"/>
              </a:rPr>
              <a:t>It does not follow that paying taxes to the state is blasphemy against God – since God ordained the state!</a:t>
            </a:r>
            <a:endParaRPr lang="en-US" dirty="0" smtClean="0">
              <a:latin typeface="Arial" panose="020B0604020202020204" pitchFamily="34" charset="0"/>
              <a:cs typeface="Arial" panose="020B0604020202020204" pitchFamily="34" charset="0"/>
            </a:endParaRPr>
          </a:p>
          <a:p>
            <a:pPr marL="109728" indent="0">
              <a:buNone/>
            </a:pPr>
            <a:endParaRPr lang="en-US" dirty="0" smtClean="0">
              <a:solidFill>
                <a:srgbClr val="FF0000"/>
              </a:solidFill>
              <a:latin typeface="Arial" panose="020B0604020202020204" pitchFamily="34" charset="0"/>
              <a:cs typeface="Arial" panose="020B0604020202020204" pitchFamily="34" charset="0"/>
            </a:endParaRPr>
          </a:p>
          <a:p>
            <a:pPr marL="109728" indent="0">
              <a:buNone/>
            </a:pPr>
            <a:r>
              <a:rPr lang="en-US" b="1" dirty="0" smtClean="0">
                <a:latin typeface="Arial" panose="020B0604020202020204" pitchFamily="34" charset="0"/>
                <a:cs typeface="Arial" panose="020B0604020202020204" pitchFamily="34" charset="0"/>
              </a:rPr>
              <a:t>The power of the answer</a:t>
            </a:r>
            <a:r>
              <a:rPr lang="en-US" dirty="0" smtClean="0">
                <a:latin typeface="Arial" panose="020B0604020202020204" pitchFamily="34" charset="0"/>
                <a:cs typeface="Arial" panose="020B0604020202020204" pitchFamily="34" charset="0"/>
              </a:rPr>
              <a:t>:</a:t>
            </a:r>
          </a:p>
          <a:p>
            <a:pPr marL="109728" indent="0">
              <a:buNone/>
            </a:pPr>
            <a:r>
              <a:rPr lang="en-US" dirty="0" smtClean="0">
                <a:latin typeface="Arial" panose="020B0604020202020204" pitchFamily="34" charset="0"/>
                <a:cs typeface="Arial" panose="020B0604020202020204" pitchFamily="34" charset="0"/>
              </a:rPr>
              <a:t>1. Eliminated dilemma and ammunition for enemies</a:t>
            </a:r>
          </a:p>
          <a:p>
            <a:pPr marL="109728" indent="0">
              <a:buNone/>
            </a:pPr>
            <a:r>
              <a:rPr lang="en-US" dirty="0" smtClean="0">
                <a:latin typeface="Arial" panose="020B0604020202020204" pitchFamily="34" charset="0"/>
                <a:cs typeface="Arial" panose="020B0604020202020204" pitchFamily="34" charset="0"/>
              </a:rPr>
              <a:t>2. Proved that Caesar is not God!</a:t>
            </a: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0"/>
            <a:ext cx="8382000" cy="8382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Power </a:t>
            </a:r>
            <a:r>
              <a:rPr lang="en-US" sz="3200" dirty="0" smtClean="0">
                <a:solidFill>
                  <a:srgbClr val="0070C0"/>
                </a:solidFill>
                <a:effectLst/>
                <a:latin typeface="Arial" panose="020B0604020202020204" pitchFamily="34" charset="0"/>
                <a:cs typeface="Arial" panose="020B0604020202020204" pitchFamily="34" charset="0"/>
              </a:rPr>
              <a:t>of </a:t>
            </a:r>
            <a:r>
              <a:rPr lang="en-US" sz="3200" dirty="0" smtClean="0">
                <a:solidFill>
                  <a:srgbClr val="0070C0"/>
                </a:solidFill>
                <a:effectLst/>
                <a:latin typeface="Arial" panose="020B0604020202020204" pitchFamily="34" charset="0"/>
                <a:cs typeface="Arial" panose="020B0604020202020204" pitchFamily="34" charset="0"/>
              </a:rPr>
              <a:t>Jesus’ Answer</a:t>
            </a:r>
            <a:endParaRPr lang="en-US" sz="3200" dirty="0">
              <a:solidFill>
                <a:srgbClr val="0070C0"/>
              </a:solidFill>
              <a:effectLst/>
              <a:latin typeface="Arial" panose="020B0604020202020204" pitchFamily="34" charset="0"/>
              <a:cs typeface="Arial" panose="020B0604020202020204" pitchFamily="34" charset="0"/>
            </a:endParaRPr>
          </a:p>
        </p:txBody>
      </p:sp>
      <p:pic>
        <p:nvPicPr>
          <p:cNvPr id="4" name="Picture 2" descr="http://www.wildwinds.com/coins/ric/tiberius/RIC_0030.82.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5181600"/>
            <a:ext cx="2594181" cy="1266825"/>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152400" y="1905000"/>
            <a:ext cx="609600" cy="533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705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1000"/>
                                        <p:tgtEl>
                                          <p:spTgt spid="2">
                                            <p:txEl>
                                              <p:pRg st="7" end="7"/>
                                            </p:txEl>
                                          </p:spTgt>
                                        </p:tgtEl>
                                      </p:cBhvr>
                                    </p:animEffect>
                                    <p:anim calcmode="lin" valueType="num">
                                      <p:cBhvr>
                                        <p:cTn id="5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Effect transition="in" filter="fade">
                                      <p:cBhvr>
                                        <p:cTn id="56" dur="1000"/>
                                        <p:tgtEl>
                                          <p:spTgt spid="2">
                                            <p:txEl>
                                              <p:pRg st="8" end="8"/>
                                            </p:txEl>
                                          </p:spTgt>
                                        </p:tgtEl>
                                      </p:cBhvr>
                                    </p:animEffect>
                                    <p:anim calcmode="lin" valueType="num">
                                      <p:cBhvr>
                                        <p:cTn id="5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animEffect transition="in" filter="fade">
                                      <p:cBhvr>
                                        <p:cTn id="63" dur="1000"/>
                                        <p:tgtEl>
                                          <p:spTgt spid="4"/>
                                        </p:tgtEl>
                                      </p:cBhvr>
                                    </p:animEffect>
                                    <p:anim calcmode="lin" valueType="num">
                                      <p:cBhvr>
                                        <p:cTn id="64" dur="1000" fill="hold"/>
                                        <p:tgtEl>
                                          <p:spTgt spid="4"/>
                                        </p:tgtEl>
                                        <p:attrNameLst>
                                          <p:attrName>ppt_x</p:attrName>
                                        </p:attrNameLst>
                                      </p:cBhvr>
                                      <p:tavLst>
                                        <p:tav tm="0">
                                          <p:val>
                                            <p:strVal val="#ppt_x"/>
                                          </p:val>
                                        </p:tav>
                                        <p:tav tm="100000">
                                          <p:val>
                                            <p:strVal val="#ppt_x"/>
                                          </p:val>
                                        </p:tav>
                                      </p:tavLst>
                                    </p:anim>
                                    <p:anim calcmode="lin" valueType="num">
                                      <p:cBhvr>
                                        <p:cTn id="6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71600"/>
            <a:ext cx="8686800" cy="4648200"/>
          </a:xfrm>
        </p:spPr>
        <p:txBody>
          <a:bodyPr>
            <a:normAutofit/>
          </a:bodyPr>
          <a:lstStyle/>
          <a:p>
            <a:pPr marL="109728" indent="0">
              <a:buNone/>
            </a:pPr>
            <a:r>
              <a:rPr lang="en-US" sz="2800" dirty="0" smtClean="0">
                <a:solidFill>
                  <a:srgbClr val="FF0000"/>
                </a:solidFill>
                <a:latin typeface="Arial" panose="020B0604020202020204" pitchFamily="34" charset="0"/>
                <a:cs typeface="Arial" panose="020B0604020202020204" pitchFamily="34" charset="0"/>
              </a:rPr>
              <a:t>1.</a:t>
            </a:r>
            <a:r>
              <a:rPr lang="en-US" sz="2800" dirty="0" smtClean="0">
                <a:latin typeface="Arial" panose="020B0604020202020204" pitchFamily="34" charset="0"/>
                <a:cs typeface="Arial" panose="020B0604020202020204" pitchFamily="34" charset="0"/>
              </a:rPr>
              <a:t> We must understand that governments have been ordained by God to restrain evil in this fallen world.</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dirty="0" smtClean="0">
                <a:solidFill>
                  <a:srgbClr val="FF0000"/>
                </a:solidFill>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We must do our civic duty, but we must remember that Christ alone brings the kingdom at His return.</a:t>
            </a:r>
          </a:p>
          <a:p>
            <a:pPr marL="624078" indent="-514350">
              <a:buAutoNum type="arabicPeriod"/>
            </a:pPr>
            <a:endParaRPr lang="en-US" sz="2800" dirty="0" smtClean="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457200" y="152400"/>
            <a:ext cx="8229600" cy="868362"/>
          </a:xfrm>
        </p:spPr>
        <p:txBody>
          <a:bodyPr/>
          <a:lstStyle/>
          <a:p>
            <a:pPr algn="ctr"/>
            <a:r>
              <a:rPr lang="en-US" dirty="0" smtClean="0">
                <a:solidFill>
                  <a:srgbClr val="FF0000"/>
                </a:solidFill>
                <a:effectLst/>
                <a:latin typeface="Arial" panose="020B0604020202020204" pitchFamily="34" charset="0"/>
                <a:cs typeface="Arial" panose="020B0604020202020204" pitchFamily="34" charset="0"/>
              </a:rPr>
              <a:t>Applications</a:t>
            </a:r>
            <a:endParaRPr lang="en-US" dirty="0">
              <a:solidFill>
                <a:srgbClr val="FF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13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lnSpcReduction="10000"/>
          </a:bodyPr>
          <a:lstStyle/>
          <a:p>
            <a:pPr marL="109728" indent="0">
              <a:buNone/>
            </a:pPr>
            <a:r>
              <a:rPr lang="en-US" u="sng" dirty="0" smtClean="0">
                <a:latin typeface="Arial" panose="020B0604020202020204" pitchFamily="34" charset="0"/>
                <a:cs typeface="Arial" panose="020B0604020202020204" pitchFamily="34" charset="0"/>
              </a:rPr>
              <a:t>Genesis 9:6</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Whoever sheds man’s blood, By man his blood shall be shed, For in the image of God He made man. </a:t>
            </a: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Romans 13:1-2, 4</a:t>
            </a:r>
            <a:r>
              <a:rPr lang="en-US" dirty="0" smtClean="0">
                <a:latin typeface="Arial" panose="020B0604020202020204" pitchFamily="34" charset="0"/>
                <a:cs typeface="Arial" panose="020B0604020202020204" pitchFamily="34" charset="0"/>
              </a:rPr>
              <a:t> Every </a:t>
            </a:r>
            <a:r>
              <a:rPr lang="en-US" dirty="0">
                <a:latin typeface="Arial" panose="020B0604020202020204" pitchFamily="34" charset="0"/>
                <a:cs typeface="Arial" panose="020B0604020202020204" pitchFamily="34" charset="0"/>
              </a:rPr>
              <a:t>person is to be in subjection to the governing authorities. </a:t>
            </a:r>
            <a:r>
              <a:rPr lang="en-US" dirty="0">
                <a:solidFill>
                  <a:srgbClr val="FF0000"/>
                </a:solidFill>
                <a:latin typeface="Arial" panose="020B0604020202020204" pitchFamily="34" charset="0"/>
                <a:cs typeface="Arial" panose="020B0604020202020204" pitchFamily="34" charset="0"/>
              </a:rPr>
              <a:t>For there is no authority except from God</a:t>
            </a:r>
            <a:r>
              <a:rPr lang="en-US" dirty="0">
                <a:latin typeface="Arial" panose="020B0604020202020204" pitchFamily="34" charset="0"/>
                <a:cs typeface="Arial" panose="020B0604020202020204" pitchFamily="34" charset="0"/>
              </a:rPr>
              <a:t>, and those which exist are established by God. </a:t>
            </a:r>
            <a:r>
              <a:rPr lang="en-US" dirty="0" smtClean="0">
                <a:latin typeface="Arial" panose="020B0604020202020204" pitchFamily="34" charset="0"/>
                <a:cs typeface="Arial" panose="020B0604020202020204" pitchFamily="34" charset="0"/>
              </a:rPr>
              <a:t>Therefore </a:t>
            </a:r>
            <a:r>
              <a:rPr lang="en-US" dirty="0">
                <a:latin typeface="Arial" panose="020B0604020202020204" pitchFamily="34" charset="0"/>
                <a:cs typeface="Arial" panose="020B0604020202020204" pitchFamily="34" charset="0"/>
              </a:rPr>
              <a:t>whoever resists authority has opposed the ordinance of God; and they who have opposed will receive condemnation upon </a:t>
            </a:r>
            <a:r>
              <a:rPr lang="en-US" dirty="0" smtClean="0">
                <a:latin typeface="Arial" panose="020B0604020202020204" pitchFamily="34" charset="0"/>
                <a:cs typeface="Arial" panose="020B0604020202020204" pitchFamily="34" charset="0"/>
              </a:rPr>
              <a:t>themselves...</a:t>
            </a:r>
            <a:r>
              <a:rPr lang="en-US" dirty="0">
                <a:latin typeface="Arial" panose="020B0604020202020204" pitchFamily="34" charset="0"/>
                <a:cs typeface="Arial" panose="020B0604020202020204" pitchFamily="34" charset="0"/>
              </a:rPr>
              <a:t> if you do what is evil, be afraid; for it does not bear the sword for nothing; </a:t>
            </a:r>
            <a:r>
              <a:rPr lang="en-US" dirty="0">
                <a:solidFill>
                  <a:srgbClr val="FF0000"/>
                </a:solidFill>
                <a:latin typeface="Arial" panose="020B0604020202020204" pitchFamily="34" charset="0"/>
                <a:cs typeface="Arial" panose="020B0604020202020204" pitchFamily="34" charset="0"/>
              </a:rPr>
              <a:t>for it is a minister of God</a:t>
            </a:r>
            <a:r>
              <a:rPr lang="en-US" dirty="0">
                <a:latin typeface="Arial" panose="020B0604020202020204" pitchFamily="34" charset="0"/>
                <a:cs typeface="Arial" panose="020B0604020202020204" pitchFamily="34" charset="0"/>
              </a:rPr>
              <a:t>, an avenger who brings wrath on the one who practices evil. </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6858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1. God Ordained Human Government</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Rectangle 3"/>
          <p:cNvSpPr/>
          <p:nvPr/>
        </p:nvSpPr>
        <p:spPr>
          <a:xfrm>
            <a:off x="6705600" y="914400"/>
            <a:ext cx="12954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5181600" y="5105401"/>
            <a:ext cx="3276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04800" y="5486400"/>
            <a:ext cx="2667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9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763000" cy="5092891"/>
          </a:xfrm>
        </p:spPr>
        <p:txBody>
          <a:bodyPr/>
          <a:lstStyle/>
          <a:p>
            <a:pPr marL="109728" indent="0" algn="ctr">
              <a:buNone/>
            </a:pPr>
            <a:r>
              <a:rPr lang="en-US" sz="2800" u="sng" dirty="0" smtClean="0"/>
              <a:t> Marxism</a:t>
            </a:r>
            <a:r>
              <a:rPr lang="en-US" sz="2800" dirty="0" smtClean="0"/>
              <a:t>                                  </a:t>
            </a:r>
            <a:r>
              <a:rPr lang="en-US" sz="2800" u="sng" dirty="0" err="1" smtClean="0"/>
              <a:t>Theonomists</a:t>
            </a:r>
            <a:r>
              <a:rPr lang="en-US" sz="2800" dirty="0" smtClean="0"/>
              <a:t> </a:t>
            </a:r>
            <a:endParaRPr lang="en-US" sz="2800" u="sng" dirty="0" smtClean="0"/>
          </a:p>
          <a:p>
            <a:pPr marL="109728" indent="0">
              <a:buNone/>
            </a:pPr>
            <a:r>
              <a:rPr lang="en-US" sz="2800" dirty="0" smtClean="0"/>
              <a:t>Govt. is god                           Establish theocracy</a:t>
            </a:r>
            <a:endParaRPr lang="en-US" sz="2800" dirty="0"/>
          </a:p>
          <a:p>
            <a:pPr marL="109728" indent="0">
              <a:buNone/>
            </a:pPr>
            <a:r>
              <a:rPr lang="en-US" sz="2800" dirty="0" smtClean="0"/>
              <a:t>                              </a:t>
            </a:r>
            <a:r>
              <a:rPr lang="en-US" sz="2800" u="sng" dirty="0" smtClean="0"/>
              <a:t>Biblical</a:t>
            </a:r>
          </a:p>
          <a:p>
            <a:pPr marL="109728" indent="0">
              <a:buNone/>
            </a:pPr>
            <a:r>
              <a:rPr lang="en-US" sz="2800" dirty="0"/>
              <a:t> </a:t>
            </a:r>
            <a:r>
              <a:rPr lang="en-US" sz="2800" dirty="0" smtClean="0"/>
              <a:t>                       Jesus In Heaven</a:t>
            </a:r>
          </a:p>
          <a:p>
            <a:pPr marL="109728" indent="0">
              <a:buNone/>
            </a:pPr>
            <a:r>
              <a:rPr lang="en-US" dirty="0"/>
              <a:t> </a:t>
            </a:r>
            <a:r>
              <a:rPr lang="en-US" dirty="0" smtClean="0"/>
              <a:t> </a:t>
            </a:r>
          </a:p>
        </p:txBody>
      </p:sp>
      <p:sp>
        <p:nvSpPr>
          <p:cNvPr id="3" name="Title 2"/>
          <p:cNvSpPr>
            <a:spLocks noGrp="1"/>
          </p:cNvSpPr>
          <p:nvPr>
            <p:ph type="title"/>
          </p:nvPr>
        </p:nvSpPr>
        <p:spPr>
          <a:xfrm>
            <a:off x="381000" y="76200"/>
            <a:ext cx="8382000" cy="792162"/>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2. Civic Duty and </a:t>
            </a:r>
            <a:r>
              <a:rPr lang="en-US" sz="3200" dirty="0" smtClean="0">
                <a:solidFill>
                  <a:srgbClr val="FF0000"/>
                </a:solidFill>
                <a:effectLst/>
                <a:latin typeface="Arial" panose="020B0604020202020204" pitchFamily="34" charset="0"/>
                <a:cs typeface="Arial" panose="020B0604020202020204" pitchFamily="34" charset="0"/>
              </a:rPr>
              <a:t>the </a:t>
            </a:r>
            <a:r>
              <a:rPr lang="en-US" sz="3200" dirty="0">
                <a:solidFill>
                  <a:srgbClr val="FF0000"/>
                </a:solidFill>
                <a:effectLst/>
                <a:latin typeface="Arial" panose="020B0604020202020204" pitchFamily="34" charset="0"/>
                <a:cs typeface="Arial" panose="020B0604020202020204" pitchFamily="34" charset="0"/>
              </a:rPr>
              <a:t>Kingdom </a:t>
            </a:r>
            <a:r>
              <a:rPr lang="en-US" sz="3200" dirty="0" smtClean="0">
                <a:solidFill>
                  <a:srgbClr val="FF0000"/>
                </a:solidFill>
                <a:effectLst/>
                <a:latin typeface="Arial" panose="020B0604020202020204" pitchFamily="34" charset="0"/>
                <a:cs typeface="Arial" panose="020B0604020202020204" pitchFamily="34" charset="0"/>
              </a:rPr>
              <a:t>of </a:t>
            </a:r>
            <a:r>
              <a:rPr lang="en-US" sz="3200" dirty="0">
                <a:solidFill>
                  <a:srgbClr val="FF0000"/>
                </a:solidFill>
                <a:effectLst/>
                <a:latin typeface="Arial" panose="020B0604020202020204" pitchFamily="34" charset="0"/>
                <a:cs typeface="Arial" panose="020B0604020202020204" pitchFamily="34" charset="0"/>
              </a:rPr>
              <a:t>God </a:t>
            </a:r>
            <a:endParaRPr lang="en-US" sz="3200" b="0" dirty="0">
              <a:solidFill>
                <a:srgbClr val="FF0000"/>
              </a:solidFill>
              <a:effectLst/>
              <a:latin typeface="Arial" panose="020B0604020202020204" pitchFamily="34" charset="0"/>
              <a:cs typeface="Arial" panose="020B0604020202020204" pitchFamily="34" charset="0"/>
            </a:endParaRPr>
          </a:p>
        </p:txBody>
      </p:sp>
      <p:cxnSp>
        <p:nvCxnSpPr>
          <p:cNvPr id="5" name="Straight Arrow Connector 4"/>
          <p:cNvCxnSpPr/>
          <p:nvPr/>
        </p:nvCxnSpPr>
        <p:spPr>
          <a:xfrm flipH="1">
            <a:off x="3115437" y="2845204"/>
            <a:ext cx="506730" cy="857999"/>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497330" y="3810000"/>
            <a:ext cx="21717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Government</a:t>
            </a:r>
            <a:endParaRPr lang="en-US" sz="2800" dirty="0">
              <a:latin typeface="Arial" panose="020B0604020202020204" pitchFamily="34" charset="0"/>
              <a:cs typeface="Arial" panose="020B0604020202020204" pitchFamily="34" charset="0"/>
            </a:endParaRPr>
          </a:p>
        </p:txBody>
      </p:sp>
      <p:cxnSp>
        <p:nvCxnSpPr>
          <p:cNvPr id="8" name="Straight Arrow Connector 7"/>
          <p:cNvCxnSpPr/>
          <p:nvPr/>
        </p:nvCxnSpPr>
        <p:spPr>
          <a:xfrm>
            <a:off x="5288280" y="2839759"/>
            <a:ext cx="446532" cy="863444"/>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361432" y="3810000"/>
            <a:ext cx="1676400"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Church</a:t>
            </a:r>
            <a:endParaRPr lang="en-US" sz="2800" dirty="0">
              <a:latin typeface="Arial" panose="020B0604020202020204" pitchFamily="34" charset="0"/>
              <a:cs typeface="Arial" panose="020B0604020202020204" pitchFamily="34" charset="0"/>
            </a:endParaRPr>
          </a:p>
        </p:txBody>
      </p:sp>
      <p:sp>
        <p:nvSpPr>
          <p:cNvPr id="15" name="TextBox 14"/>
          <p:cNvSpPr txBox="1"/>
          <p:nvPr/>
        </p:nvSpPr>
        <p:spPr>
          <a:xfrm>
            <a:off x="1718310" y="4185574"/>
            <a:ext cx="2171700" cy="461665"/>
          </a:xfrm>
          <a:prstGeom prst="rect">
            <a:avLst/>
          </a:prstGeom>
          <a:noFill/>
        </p:spPr>
        <p:txBody>
          <a:bodyPr wrap="square" rtlCol="0">
            <a:spAutoFit/>
          </a:bodyPr>
          <a:lstStyle/>
          <a:p>
            <a:r>
              <a:rPr lang="en-US" sz="2400" dirty="0" smtClean="0">
                <a:solidFill>
                  <a:srgbClr val="FF0000"/>
                </a:solidFill>
                <a:latin typeface="Arial" panose="020B0604020202020204" pitchFamily="34" charset="0"/>
                <a:cs typeface="Arial" panose="020B0604020202020204" pitchFamily="34" charset="0"/>
              </a:rPr>
              <a:t>Restrain evil</a:t>
            </a:r>
            <a:endParaRPr lang="en-US" sz="2400" dirty="0">
              <a:solidFill>
                <a:srgbClr val="FF0000"/>
              </a:solidFill>
              <a:latin typeface="Arial" panose="020B0604020202020204" pitchFamily="34" charset="0"/>
              <a:cs typeface="Arial" panose="020B0604020202020204" pitchFamily="34" charset="0"/>
            </a:endParaRPr>
          </a:p>
        </p:txBody>
      </p:sp>
      <p:sp>
        <p:nvSpPr>
          <p:cNvPr id="16" name="TextBox 15"/>
          <p:cNvSpPr txBox="1"/>
          <p:nvPr/>
        </p:nvSpPr>
        <p:spPr>
          <a:xfrm>
            <a:off x="5163312" y="4185574"/>
            <a:ext cx="2171700" cy="461665"/>
          </a:xfrm>
          <a:prstGeom prst="rect">
            <a:avLst/>
          </a:prstGeom>
          <a:noFill/>
        </p:spPr>
        <p:txBody>
          <a:bodyPr wrap="square" rtlCol="0">
            <a:spAutoFit/>
          </a:bodyPr>
          <a:lstStyle/>
          <a:p>
            <a:r>
              <a:rPr lang="en-US" sz="2400" dirty="0" smtClean="0">
                <a:solidFill>
                  <a:srgbClr val="FF0000"/>
                </a:solidFill>
                <a:latin typeface="Arial" panose="020B0604020202020204" pitchFamily="34" charset="0"/>
                <a:cs typeface="Arial" panose="020B0604020202020204" pitchFamily="34" charset="0"/>
              </a:rPr>
              <a:t>Preach gospel</a:t>
            </a:r>
            <a:endParaRPr lang="en-US" sz="2400" dirty="0">
              <a:solidFill>
                <a:srgbClr val="FF0000"/>
              </a:solidFill>
              <a:latin typeface="Arial" panose="020B0604020202020204" pitchFamily="34" charset="0"/>
              <a:cs typeface="Arial" panose="020B0604020202020204" pitchFamily="34" charset="0"/>
            </a:endParaRPr>
          </a:p>
        </p:txBody>
      </p:sp>
      <p:sp>
        <p:nvSpPr>
          <p:cNvPr id="17" name="TextBox 16"/>
          <p:cNvSpPr txBox="1"/>
          <p:nvPr/>
        </p:nvSpPr>
        <p:spPr>
          <a:xfrm>
            <a:off x="3368802" y="5338970"/>
            <a:ext cx="2895600" cy="523220"/>
          </a:xfrm>
          <a:prstGeom prst="rect">
            <a:avLst/>
          </a:prstGeom>
          <a:noFill/>
        </p:spPr>
        <p:txBody>
          <a:bodyPr wrap="square" rtlCol="0">
            <a:spAutoFit/>
          </a:bodyPr>
          <a:lstStyle/>
          <a:p>
            <a:r>
              <a:rPr lang="en-US" sz="2800" dirty="0" smtClean="0">
                <a:cs typeface="Arial" panose="020B0604020202020204" pitchFamily="34" charset="0"/>
              </a:rPr>
              <a:t>Jesus Returns</a:t>
            </a:r>
            <a:endParaRPr lang="en-US" sz="2800" dirty="0">
              <a:cs typeface="Arial" panose="020B0604020202020204" pitchFamily="34" charset="0"/>
            </a:endParaRPr>
          </a:p>
        </p:txBody>
      </p:sp>
      <p:cxnSp>
        <p:nvCxnSpPr>
          <p:cNvPr id="18" name="Straight Arrow Connector 17"/>
          <p:cNvCxnSpPr/>
          <p:nvPr/>
        </p:nvCxnSpPr>
        <p:spPr>
          <a:xfrm>
            <a:off x="3010662" y="4668575"/>
            <a:ext cx="358140" cy="642837"/>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5513832" y="4668575"/>
            <a:ext cx="441960" cy="664205"/>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16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barn(inVertical)">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arn(inVertic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1000"/>
                                        <p:tgtEl>
                                          <p:spTgt spid="6"/>
                                        </p:tgtEl>
                                      </p:cBhvr>
                                    </p:animEffect>
                                    <p:anim calcmode="lin" valueType="num">
                                      <p:cBhvr>
                                        <p:cTn id="53" dur="1000" fill="hold"/>
                                        <p:tgtEl>
                                          <p:spTgt spid="6"/>
                                        </p:tgtEl>
                                        <p:attrNameLst>
                                          <p:attrName>ppt_x</p:attrName>
                                        </p:attrNameLst>
                                      </p:cBhvr>
                                      <p:tavLst>
                                        <p:tav tm="0">
                                          <p:val>
                                            <p:strVal val="#ppt_x"/>
                                          </p:val>
                                        </p:tav>
                                        <p:tav tm="100000">
                                          <p:val>
                                            <p:strVal val="#ppt_x"/>
                                          </p:val>
                                        </p:tav>
                                      </p:tavLst>
                                    </p:anim>
                                    <p:anim calcmode="lin" valueType="num">
                                      <p:cBhvr>
                                        <p:cTn id="5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fade">
                                      <p:cBhvr>
                                        <p:cTn id="66" dur="1000"/>
                                        <p:tgtEl>
                                          <p:spTgt spid="12"/>
                                        </p:tgtEl>
                                      </p:cBhvr>
                                    </p:animEffect>
                                    <p:anim calcmode="lin" valueType="num">
                                      <p:cBhvr>
                                        <p:cTn id="67" dur="1000" fill="hold"/>
                                        <p:tgtEl>
                                          <p:spTgt spid="12"/>
                                        </p:tgtEl>
                                        <p:attrNameLst>
                                          <p:attrName>ppt_x</p:attrName>
                                        </p:attrNameLst>
                                      </p:cBhvr>
                                      <p:tavLst>
                                        <p:tav tm="0">
                                          <p:val>
                                            <p:strVal val="#ppt_x"/>
                                          </p:val>
                                        </p:tav>
                                        <p:tav tm="100000">
                                          <p:val>
                                            <p:strVal val="#ppt_x"/>
                                          </p:val>
                                        </p:tav>
                                      </p:tavLst>
                                    </p:anim>
                                    <p:anim calcmode="lin" valueType="num">
                                      <p:cBhvr>
                                        <p:cTn id="6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1000"/>
                                        <p:tgtEl>
                                          <p:spTgt spid="18"/>
                                        </p:tgtEl>
                                      </p:cBhvr>
                                    </p:animEffect>
                                    <p:anim calcmode="lin" valueType="num">
                                      <p:cBhvr>
                                        <p:cTn id="81" dur="1000" fill="hold"/>
                                        <p:tgtEl>
                                          <p:spTgt spid="18"/>
                                        </p:tgtEl>
                                        <p:attrNameLst>
                                          <p:attrName>ppt_x</p:attrName>
                                        </p:attrNameLst>
                                      </p:cBhvr>
                                      <p:tavLst>
                                        <p:tav tm="0">
                                          <p:val>
                                            <p:strVal val="#ppt_x"/>
                                          </p:val>
                                        </p:tav>
                                        <p:tav tm="100000">
                                          <p:val>
                                            <p:strVal val="#ppt_x"/>
                                          </p:val>
                                        </p:tav>
                                      </p:tavLst>
                                    </p:anim>
                                    <p:anim calcmode="lin" valueType="num">
                                      <p:cBhvr>
                                        <p:cTn id="8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1000"/>
                                        <p:tgtEl>
                                          <p:spTgt spid="20"/>
                                        </p:tgtEl>
                                      </p:cBhvr>
                                    </p:animEffect>
                                    <p:anim calcmode="lin" valueType="num">
                                      <p:cBhvr>
                                        <p:cTn id="88" dur="1000" fill="hold"/>
                                        <p:tgtEl>
                                          <p:spTgt spid="20"/>
                                        </p:tgtEl>
                                        <p:attrNameLst>
                                          <p:attrName>ppt_x</p:attrName>
                                        </p:attrNameLst>
                                      </p:cBhvr>
                                      <p:tavLst>
                                        <p:tav tm="0">
                                          <p:val>
                                            <p:strVal val="#ppt_x"/>
                                          </p:val>
                                        </p:tav>
                                        <p:tav tm="100000">
                                          <p:val>
                                            <p:strVal val="#ppt_x"/>
                                          </p:val>
                                        </p:tav>
                                      </p:tavLst>
                                    </p:anim>
                                    <p:anim calcmode="lin" valueType="num">
                                      <p:cBhvr>
                                        <p:cTn id="8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fade">
                                      <p:cBhvr>
                                        <p:cTn id="94" dur="1000"/>
                                        <p:tgtEl>
                                          <p:spTgt spid="17"/>
                                        </p:tgtEl>
                                      </p:cBhvr>
                                    </p:animEffect>
                                    <p:anim calcmode="lin" valueType="num">
                                      <p:cBhvr>
                                        <p:cTn id="95" dur="1000" fill="hold"/>
                                        <p:tgtEl>
                                          <p:spTgt spid="17"/>
                                        </p:tgtEl>
                                        <p:attrNameLst>
                                          <p:attrName>ppt_x</p:attrName>
                                        </p:attrNameLst>
                                      </p:cBhvr>
                                      <p:tavLst>
                                        <p:tav tm="0">
                                          <p:val>
                                            <p:strVal val="#ppt_x"/>
                                          </p:val>
                                        </p:tav>
                                        <p:tav tm="100000">
                                          <p:val>
                                            <p:strVal val="#ppt_x"/>
                                          </p:val>
                                        </p:tav>
                                      </p:tavLst>
                                    </p:anim>
                                    <p:anim calcmode="lin" valueType="num">
                                      <p:cBhvr>
                                        <p:cTn id="9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P spid="12"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lstStyle/>
          <a:p>
            <a:r>
              <a:rPr lang="en-US" b="1" dirty="0" smtClean="0">
                <a:latin typeface="Arial" panose="020B0604020202020204" pitchFamily="34" charset="0"/>
                <a:cs typeface="Arial" panose="020B0604020202020204" pitchFamily="34" charset="0"/>
              </a:rPr>
              <a:t>Submit to the governing officials unless they prohibit you from doing what God commands or command you to do what God prohibits.</a:t>
            </a:r>
          </a:p>
          <a:p>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1 Peter 2:13-15</a:t>
            </a:r>
            <a:r>
              <a:rPr lang="en-US" dirty="0" smtClean="0">
                <a:latin typeface="Arial" panose="020B0604020202020204" pitchFamily="34" charset="0"/>
                <a:cs typeface="Arial" panose="020B0604020202020204" pitchFamily="34" charset="0"/>
              </a:rPr>
              <a:t> </a:t>
            </a:r>
            <a:r>
              <a:rPr lang="en-US" dirty="0" smtClean="0">
                <a:solidFill>
                  <a:srgbClr val="FF0000"/>
                </a:solidFill>
                <a:latin typeface="Arial" panose="020B0604020202020204" pitchFamily="34" charset="0"/>
                <a:cs typeface="Arial" panose="020B0604020202020204" pitchFamily="34" charset="0"/>
              </a:rPr>
              <a:t>Submit </a:t>
            </a:r>
            <a:r>
              <a:rPr lang="en-US" dirty="0">
                <a:solidFill>
                  <a:srgbClr val="FF0000"/>
                </a:solidFill>
                <a:latin typeface="Arial" panose="020B0604020202020204" pitchFamily="34" charset="0"/>
                <a:cs typeface="Arial" panose="020B0604020202020204" pitchFamily="34" charset="0"/>
              </a:rPr>
              <a:t>yourselves </a:t>
            </a:r>
            <a:r>
              <a:rPr lang="en-US" dirty="0">
                <a:latin typeface="Arial" panose="020B0604020202020204" pitchFamily="34" charset="0"/>
                <a:cs typeface="Arial" panose="020B0604020202020204" pitchFamily="34" charset="0"/>
              </a:rPr>
              <a:t>for the Lord’s sake to every human institution, whether to a king as the one in authority, </a:t>
            </a:r>
            <a:r>
              <a:rPr lang="en-US" dirty="0" smtClean="0">
                <a:latin typeface="Arial" panose="020B0604020202020204" pitchFamily="34" charset="0"/>
                <a:cs typeface="Arial" panose="020B0604020202020204" pitchFamily="34" charset="0"/>
              </a:rPr>
              <a:t>or </a:t>
            </a:r>
            <a:r>
              <a:rPr lang="en-US" dirty="0">
                <a:latin typeface="Arial" panose="020B0604020202020204" pitchFamily="34" charset="0"/>
                <a:cs typeface="Arial" panose="020B0604020202020204" pitchFamily="34" charset="0"/>
              </a:rPr>
              <a:t>to governors as sent by him for the punishment of evildoers and the praise of those who do right. </a:t>
            </a:r>
            <a:r>
              <a:rPr lang="en-US" dirty="0" smtClean="0">
                <a:latin typeface="Arial" panose="020B0604020202020204" pitchFamily="34" charset="0"/>
                <a:cs typeface="Arial" panose="020B0604020202020204" pitchFamily="34" charset="0"/>
              </a:rPr>
              <a:t>For </a:t>
            </a:r>
            <a:r>
              <a:rPr lang="en-US" dirty="0">
                <a:latin typeface="Arial" panose="020B0604020202020204" pitchFamily="34" charset="0"/>
                <a:cs typeface="Arial" panose="020B0604020202020204" pitchFamily="34" charset="0"/>
              </a:rPr>
              <a:t>such is the will of God that by doing right you may silence the ignorance of foolish men. </a:t>
            </a:r>
          </a:p>
        </p:txBody>
      </p:sp>
      <p:sp>
        <p:nvSpPr>
          <p:cNvPr id="3" name="Title 2"/>
          <p:cNvSpPr>
            <a:spLocks noGrp="1"/>
          </p:cNvSpPr>
          <p:nvPr>
            <p:ph type="title"/>
          </p:nvPr>
        </p:nvSpPr>
        <p:spPr>
          <a:xfrm>
            <a:off x="457200" y="76200"/>
            <a:ext cx="8229600" cy="762000"/>
          </a:xfrm>
        </p:spPr>
        <p:txBody>
          <a:bodyPr>
            <a:normAutofit fontScale="90000"/>
          </a:bodyPr>
          <a:lstStyle/>
          <a:p>
            <a:pPr algn="ctr"/>
            <a:r>
              <a:rPr lang="en-US" sz="3600" dirty="0" smtClean="0">
                <a:solidFill>
                  <a:srgbClr val="FF0000"/>
                </a:solidFill>
                <a:effectLst/>
                <a:latin typeface="Arial" panose="020B0604020202020204" pitchFamily="34" charset="0"/>
                <a:cs typeface="Arial" panose="020B0604020202020204" pitchFamily="34" charset="0"/>
              </a:rPr>
              <a:t>2. Civic Duty and </a:t>
            </a:r>
            <a:r>
              <a:rPr lang="en-US" sz="3600" dirty="0">
                <a:solidFill>
                  <a:srgbClr val="FF0000"/>
                </a:solidFill>
                <a:effectLst/>
                <a:latin typeface="Arial" panose="020B0604020202020204" pitchFamily="34" charset="0"/>
                <a:cs typeface="Arial" panose="020B0604020202020204" pitchFamily="34" charset="0"/>
              </a:rPr>
              <a:t>t</a:t>
            </a:r>
            <a:r>
              <a:rPr lang="en-US" sz="3600" dirty="0" smtClean="0">
                <a:solidFill>
                  <a:srgbClr val="FF0000"/>
                </a:solidFill>
                <a:effectLst/>
                <a:latin typeface="Arial" panose="020B0604020202020204" pitchFamily="34" charset="0"/>
                <a:cs typeface="Arial" panose="020B0604020202020204" pitchFamily="34" charset="0"/>
              </a:rPr>
              <a:t>he </a:t>
            </a:r>
            <a:r>
              <a:rPr lang="en-US" sz="3600" dirty="0" smtClean="0">
                <a:solidFill>
                  <a:srgbClr val="FF0000"/>
                </a:solidFill>
                <a:effectLst/>
                <a:latin typeface="Arial" panose="020B0604020202020204" pitchFamily="34" charset="0"/>
                <a:cs typeface="Arial" panose="020B0604020202020204" pitchFamily="34" charset="0"/>
              </a:rPr>
              <a:t>Kingdom </a:t>
            </a:r>
            <a:r>
              <a:rPr lang="en-US" sz="3600" dirty="0" smtClean="0">
                <a:solidFill>
                  <a:srgbClr val="FF0000"/>
                </a:solidFill>
                <a:effectLst/>
                <a:latin typeface="Arial" panose="020B0604020202020204" pitchFamily="34" charset="0"/>
                <a:cs typeface="Arial" panose="020B0604020202020204" pitchFamily="34" charset="0"/>
              </a:rPr>
              <a:t>of </a:t>
            </a:r>
            <a:r>
              <a:rPr lang="en-US" sz="3600" dirty="0" smtClean="0">
                <a:solidFill>
                  <a:srgbClr val="FF0000"/>
                </a:solidFill>
                <a:effectLst/>
                <a:latin typeface="Arial" panose="020B0604020202020204" pitchFamily="34" charset="0"/>
                <a:cs typeface="Arial" panose="020B0604020202020204" pitchFamily="34" charset="0"/>
              </a:rPr>
              <a:t>God </a:t>
            </a:r>
            <a:endParaRPr lang="en-US" sz="3600" dirty="0">
              <a:solidFill>
                <a:srgbClr val="FF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23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705</TotalTime>
  <Words>858</Words>
  <Application>Microsoft Office PowerPoint</Application>
  <PresentationFormat>On-screen Show (4:3)</PresentationFormat>
  <Paragraphs>67</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12:13-17</vt:lpstr>
      <vt:lpstr>The Attempt to Trap Jesus</vt:lpstr>
      <vt:lpstr>Jesus’ Dilemma</vt:lpstr>
      <vt:lpstr>It’s Not Blasphemy to Pay Taxes to the State!</vt:lpstr>
      <vt:lpstr>The Power of Jesus’ Answer</vt:lpstr>
      <vt:lpstr>Applications</vt:lpstr>
      <vt:lpstr>1. God Ordained Human Government</vt:lpstr>
      <vt:lpstr>2. Civic Duty and the Kingdom of God </vt:lpstr>
      <vt:lpstr>2. Civic Duty and the Kingdom of God </vt:lpstr>
      <vt:lpstr>2. Civic Duty and the Kingdom of God </vt:lpstr>
      <vt:lpstr>2. Civic Duty and the Kingdom of God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dc:creator>
  <cp:lastModifiedBy>Christy</cp:lastModifiedBy>
  <cp:revision>75</cp:revision>
  <cp:lastPrinted>2014-05-16T19:32:01Z</cp:lastPrinted>
  <dcterms:created xsi:type="dcterms:W3CDTF">2014-05-10T23:30:46Z</dcterms:created>
  <dcterms:modified xsi:type="dcterms:W3CDTF">2014-05-16T19:38:05Z</dcterms:modified>
</cp:coreProperties>
</file>