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2"/>
  </p:notesMasterIdLst>
  <p:handoutMasterIdLst>
    <p:handoutMasterId r:id="rId13"/>
  </p:handoutMasterIdLst>
  <p:sldIdLst>
    <p:sldId id="256" r:id="rId2"/>
    <p:sldId id="619" r:id="rId3"/>
    <p:sldId id="650" r:id="rId4"/>
    <p:sldId id="660" r:id="rId5"/>
    <p:sldId id="661" r:id="rId6"/>
    <p:sldId id="663" r:id="rId7"/>
    <p:sldId id="587" r:id="rId8"/>
    <p:sldId id="635" r:id="rId9"/>
    <p:sldId id="658" r:id="rId10"/>
    <p:sldId id="664" r:id="rId11"/>
  </p:sldIdLst>
  <p:sldSz cx="9144000" cy="6858000" type="screen4x3"/>
  <p:notesSz cx="6924675" cy="92106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8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3333CC"/>
    <a:srgbClr val="0000FF"/>
    <a:srgbClr val="CC0000"/>
    <a:srgbClr val="FF3300"/>
    <a:srgbClr val="FFCC00"/>
    <a:srgbClr val="2E3303"/>
    <a:srgbClr val="003618"/>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79" autoAdjust="0"/>
    <p:restoredTop sz="94434" autoAdjust="0"/>
  </p:normalViewPr>
  <p:slideViewPr>
    <p:cSldViewPr>
      <p:cViewPr varScale="1">
        <p:scale>
          <a:sx n="71" d="100"/>
          <a:sy n="71" d="100"/>
        </p:scale>
        <p:origin x="1092" y="60"/>
      </p:cViewPr>
      <p:guideLst>
        <p:guide orient="horz" pos="38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1" d="100"/>
          <a:sy n="51" d="100"/>
        </p:scale>
        <p:origin x="281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89312" y="230731"/>
            <a:ext cx="3000899" cy="461462"/>
          </a:xfrm>
          <a:prstGeom prst="rect">
            <a:avLst/>
          </a:prstGeom>
        </p:spPr>
        <p:txBody>
          <a:bodyPr vert="horz" lIns="92702" tIns="46351" rIns="92702" bIns="46351" rtlCol="0"/>
          <a:lstStyle>
            <a:lvl1pPr algn="l" eaLnBrk="0" hangingPunct="0">
              <a:defRPr sz="1200">
                <a:cs typeface="+mn-cs"/>
              </a:defRPr>
            </a:lvl1pPr>
          </a:lstStyle>
          <a:p>
            <a:pPr eaLnBrk="1" hangingPunct="1"/>
            <a:r>
              <a:rPr lang="en-US" sz="1300" b="1" dirty="0">
                <a:latin typeface="+mn-lt"/>
                <a:cs typeface="Arial" panose="020B0604020202020204" pitchFamily="34" charset="0"/>
              </a:rPr>
              <a:t>Sowing and Reaping</a:t>
            </a:r>
          </a:p>
          <a:p>
            <a:pPr eaLnBrk="1" hangingPunct="1"/>
            <a:r>
              <a:rPr lang="en-US" sz="1300" dirty="0">
                <a:latin typeface="+mn-lt"/>
                <a:cs typeface="Arial" charset="0"/>
              </a:rPr>
              <a:t>Galatians 6:7-10</a:t>
            </a:r>
          </a:p>
          <a:p>
            <a:pPr>
              <a:defRPr/>
            </a:pPr>
            <a:endParaRPr lang="en-US" dirty="0">
              <a:solidFill>
                <a:schemeClr val="tx1">
                  <a:lumMod val="95000"/>
                  <a:lumOff val="5000"/>
                </a:schemeClr>
              </a:solidFill>
            </a:endParaRPr>
          </a:p>
        </p:txBody>
      </p:sp>
      <p:sp>
        <p:nvSpPr>
          <p:cNvPr id="3" name="Date Placeholder 2"/>
          <p:cNvSpPr>
            <a:spLocks noGrp="1"/>
          </p:cNvSpPr>
          <p:nvPr>
            <p:ph type="dt" sz="quarter" idx="1"/>
          </p:nvPr>
        </p:nvSpPr>
        <p:spPr>
          <a:xfrm>
            <a:off x="3490210" y="230731"/>
            <a:ext cx="3000899" cy="461462"/>
          </a:xfrm>
          <a:prstGeom prst="rect">
            <a:avLst/>
          </a:prstGeom>
        </p:spPr>
        <p:txBody>
          <a:bodyPr vert="horz" lIns="92702" tIns="46351" rIns="92702" bIns="46351" rtlCol="0"/>
          <a:lstStyle>
            <a:lvl1pPr algn="r" eaLnBrk="0" hangingPunct="0">
              <a:defRPr sz="1200">
                <a:cs typeface="+mn-cs"/>
              </a:defRPr>
            </a:lvl1pPr>
          </a:lstStyle>
          <a:p>
            <a:pPr>
              <a:defRPr/>
            </a:pPr>
            <a:r>
              <a:rPr lang="en-US" sz="1300" dirty="0">
                <a:latin typeface="+mn-lt"/>
              </a:rPr>
              <a:t>05/25/14</a:t>
            </a:r>
          </a:p>
          <a:p>
            <a:pPr>
              <a:defRPr/>
            </a:pPr>
            <a:r>
              <a:rPr lang="en-US" sz="1300" dirty="0">
                <a:latin typeface="+mn-lt"/>
              </a:rPr>
              <a:t>by Bob DeWaay</a:t>
            </a:r>
          </a:p>
        </p:txBody>
      </p:sp>
      <p:sp>
        <p:nvSpPr>
          <p:cNvPr id="5" name="Slide Number Placeholder 4"/>
          <p:cNvSpPr>
            <a:spLocks noGrp="1"/>
          </p:cNvSpPr>
          <p:nvPr>
            <p:ph type="sldNum" sz="quarter" idx="3"/>
          </p:nvPr>
        </p:nvSpPr>
        <p:spPr>
          <a:xfrm>
            <a:off x="2885282" y="8652540"/>
            <a:ext cx="3574859" cy="265733"/>
          </a:xfrm>
          <a:prstGeom prst="rect">
            <a:avLst/>
          </a:prstGeom>
        </p:spPr>
        <p:txBody>
          <a:bodyPr vert="horz" lIns="92702" tIns="46351" rIns="92702" bIns="46351" rtlCol="0" anchor="b"/>
          <a:lstStyle>
            <a:lvl1pPr algn="r" eaLnBrk="0" hangingPunct="0">
              <a:defRPr sz="1200">
                <a:cs typeface="+mn-cs"/>
              </a:defRPr>
            </a:lvl1pPr>
          </a:lstStyle>
          <a:p>
            <a:pPr>
              <a:defRPr/>
            </a:pPr>
            <a:r>
              <a:rPr lang="en-US" sz="1300" dirty="0"/>
              <a:t>www.gospelofgracefellowship.org            </a:t>
            </a:r>
            <a:fld id="{B57C4A8B-79AC-470D-968F-5E559B3FDF15}" type="slidenum">
              <a:rPr lang="en-US" smtClean="0"/>
              <a:pPr>
                <a:defRPr/>
              </a:pPr>
              <a:t>‹#›</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312" y="8482295"/>
            <a:ext cx="2229771" cy="582179"/>
          </a:xfrm>
          <a:prstGeom prst="rect">
            <a:avLst/>
          </a:prstGeom>
        </p:spPr>
      </p:pic>
    </p:spTree>
    <p:extLst>
      <p:ext uri="{BB962C8B-B14F-4D97-AF65-F5344CB8AC3E}">
        <p14:creationId xmlns:p14="http://schemas.microsoft.com/office/powerpoint/2010/main" val="467431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1" y="1"/>
            <a:ext cx="3000899" cy="461462"/>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eaLnBrk="1" hangingPunct="1">
              <a:defRPr sz="1200">
                <a:cs typeface="+mn-cs"/>
              </a:defRPr>
            </a:lvl1pPr>
          </a:lstStyle>
          <a:p>
            <a:pPr>
              <a:defRPr/>
            </a:pPr>
            <a:endParaRPr lang="en-US"/>
          </a:p>
        </p:txBody>
      </p:sp>
      <p:sp>
        <p:nvSpPr>
          <p:cNvPr id="289795" name="Rectangle 3"/>
          <p:cNvSpPr>
            <a:spLocks noGrp="1" noChangeArrowheads="1"/>
          </p:cNvSpPr>
          <p:nvPr>
            <p:ph type="dt" idx="1"/>
          </p:nvPr>
        </p:nvSpPr>
        <p:spPr bwMode="auto">
          <a:xfrm>
            <a:off x="3922228" y="1"/>
            <a:ext cx="3000899" cy="461462"/>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60463" y="690563"/>
            <a:ext cx="4603750" cy="3452812"/>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693707" y="4376036"/>
            <a:ext cx="5537263" cy="4144589"/>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1" y="8747784"/>
            <a:ext cx="3000899" cy="461462"/>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eaLnBrk="1" hangingPunct="1">
              <a:defRPr sz="120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3922228" y="8747784"/>
            <a:ext cx="3000899" cy="461462"/>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eaLnBrk="1" hangingPunct="1">
              <a:defRPr sz="1200">
                <a:cs typeface="+mn-cs"/>
              </a:defRPr>
            </a:lvl1pPr>
          </a:lstStyle>
          <a:p>
            <a:pPr>
              <a:defRPr/>
            </a:pPr>
            <a:fld id="{7E5DDAC1-4739-4C8E-9CEA-814F7EAD2386}" type="slidenum">
              <a:rPr lang="en-US"/>
              <a:pPr>
                <a:defRPr/>
              </a:pPr>
              <a:t>‹#›</a:t>
            </a:fld>
            <a:endParaRPr lang="en-US"/>
          </a:p>
        </p:txBody>
      </p:sp>
    </p:spTree>
    <p:extLst>
      <p:ext uri="{BB962C8B-B14F-4D97-AF65-F5344CB8AC3E}">
        <p14:creationId xmlns:p14="http://schemas.microsoft.com/office/powerpoint/2010/main" val="955267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BFA5BAC9-B5AE-47F7-A0B5-D30DD4944BFD}" type="slidenum">
              <a:rPr lang="en-US" smtClean="0">
                <a:cs typeface="Arial" charset="0"/>
              </a:rPr>
              <a:pPr/>
              <a:t>1</a:t>
            </a:fld>
            <a:endParaRPr lang="en-US" smtClean="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r>
              <a:rPr lang="en-US" dirty="0" smtClean="0"/>
              <a:t>GAL 6:7 Do not be deceived, God is not mocked; for whatever a man sows, this he will also reap.</a:t>
            </a:r>
          </a:p>
          <a:p>
            <a:r>
              <a:rPr lang="en-US" dirty="0" smtClean="0"/>
              <a:t>GAL 6:8 For the one who sows to his own flesh will from the flesh reap corruption, but the one who sows to the Spirit will from the Spirit reap eternal life.</a:t>
            </a:r>
          </a:p>
          <a:p>
            <a:r>
              <a:rPr lang="en-US" dirty="0" smtClean="0"/>
              <a:t>GAL 6:9 Let us not lose heart in doing good, for in due time we will reap if we do not grow weary.</a:t>
            </a:r>
          </a:p>
          <a:p>
            <a:r>
              <a:rPr lang="en-US" dirty="0" smtClean="0"/>
              <a:t>GAL 6:10 So then, while we have opportunity, let us do good to all people, and especially to those who are of the household of the faith.</a:t>
            </a:r>
            <a:endParaRPr lang="en-US" smtClean="0"/>
          </a:p>
          <a:p>
            <a:endParaRPr lang="en-US" dirty="0" smtClean="0"/>
          </a:p>
        </p:txBody>
      </p:sp>
    </p:spTree>
    <p:extLst>
      <p:ext uri="{BB962C8B-B14F-4D97-AF65-F5344CB8AC3E}">
        <p14:creationId xmlns:p14="http://schemas.microsoft.com/office/powerpoint/2010/main" val="3348379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10</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2</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3</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4</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5</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6</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US" dirty="0" smtClean="0"/>
          </a:p>
        </p:txBody>
      </p:sp>
      <p:sp>
        <p:nvSpPr>
          <p:cNvPr id="26627" name="Slide Number Placeholder 3"/>
          <p:cNvSpPr>
            <a:spLocks noGrp="1"/>
          </p:cNvSpPr>
          <p:nvPr>
            <p:ph type="sldNum" sz="quarter" idx="5"/>
          </p:nvPr>
        </p:nvSpPr>
        <p:spPr>
          <a:noFill/>
        </p:spPr>
        <p:txBody>
          <a:bodyPr/>
          <a:lstStyle/>
          <a:p>
            <a:fld id="{F8092AE9-D19D-4CF8-A0F0-D44068A57943}" type="slidenum">
              <a:rPr lang="en-US" smtClean="0">
                <a:cs typeface="Arial" charset="0"/>
              </a:rPr>
              <a:pPr/>
              <a:t>7</a:t>
            </a:fld>
            <a:endParaRPr lang="en-US" smtClean="0">
              <a:cs typeface="Arial" charset="0"/>
            </a:endParaRPr>
          </a:p>
        </p:txBody>
      </p:sp>
    </p:spTree>
    <p:extLst>
      <p:ext uri="{BB962C8B-B14F-4D97-AF65-F5344CB8AC3E}">
        <p14:creationId xmlns:p14="http://schemas.microsoft.com/office/powerpoint/2010/main" val="555987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8</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9</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A7836B91-A17B-42AE-9D46-4FA1DC4E1EE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EBA5F61-B493-4A1E-A235-FA79AE2ECC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DD727DD-ABF5-4E2B-8FAC-4AA1184C85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8305800" y="6408738"/>
            <a:ext cx="708025" cy="365125"/>
          </a:xfrm>
        </p:spPr>
        <p:txBody>
          <a:bodyPr/>
          <a:lstStyle>
            <a:lvl1pPr>
              <a:defRPr sz="2000"/>
            </a:lvl1pPr>
          </a:lstStyle>
          <a:p>
            <a:pPr>
              <a:defRPr/>
            </a:pPr>
            <a:fld id="{9627B9A6-7B5F-4A1C-AF38-AC2A3BCF40E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4C8B952A-8A6E-4298-8730-D11ACDD593B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1EDB3C1-ED74-4CDD-8981-AB2B0A1AFD3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3C27A878-1F41-4470-BA4D-9233BE4B2D4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98F41C6-2DEE-437B-8C64-700050B5209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95132A8E-FB09-433A-8DD4-FC4B2E7DB11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340D3E3-87A9-4C4A-9E70-86ECFF57CCF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FB3D0A8-5485-4342-95EF-6512F82D637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4EC61DE9-B07D-43DF-9B96-D6659CACFDF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90" r:id="rId3"/>
    <p:sldLayoutId id="2147483691" r:id="rId4"/>
    <p:sldLayoutId id="2147483692" r:id="rId5"/>
    <p:sldLayoutId id="2147483693" r:id="rId6"/>
    <p:sldLayoutId id="2147483687" r:id="rId7"/>
    <p:sldLayoutId id="2147483694" r:id="rId8"/>
    <p:sldLayoutId id="2147483695" r:id="rId9"/>
    <p:sldLayoutId id="2147483686" r:id="rId10"/>
    <p:sldLayoutId id="214748368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562100" y="2365970"/>
            <a:ext cx="6019800" cy="762000"/>
          </a:xfrm>
        </p:spPr>
        <p:txBody>
          <a:bodyPr/>
          <a:lstStyle/>
          <a:p>
            <a:pPr marR="0" algn="ctr" eaLnBrk="1" hangingPunct="1"/>
            <a:r>
              <a:rPr lang="en-US" sz="3200" dirty="0" smtClean="0">
                <a:latin typeface="Arial" charset="0"/>
                <a:cs typeface="Arial" charset="0"/>
              </a:rPr>
              <a:t>Galatians 6:7-10</a:t>
            </a:r>
          </a:p>
        </p:txBody>
      </p:sp>
      <p:sp>
        <p:nvSpPr>
          <p:cNvPr id="15362"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5"/>
          <p:cNvSpPr txBox="1">
            <a:spLocks noChangeArrowheads="1"/>
          </p:cNvSpPr>
          <p:nvPr/>
        </p:nvSpPr>
        <p:spPr bwMode="auto">
          <a:xfrm>
            <a:off x="2095500" y="3495298"/>
            <a:ext cx="4953000" cy="861774"/>
          </a:xfrm>
          <a:prstGeom prst="rect">
            <a:avLst/>
          </a:prstGeom>
          <a:noFill/>
          <a:ln w="9525">
            <a:noFill/>
            <a:miter lim="800000"/>
            <a:headEnd/>
            <a:tailEnd/>
          </a:ln>
        </p:spPr>
        <p:txBody>
          <a:bodyPr>
            <a:spAutoFit/>
          </a:bodyPr>
          <a:lstStyle/>
          <a:p>
            <a:pPr algn="ctr" eaLnBrk="0" hangingPunct="0">
              <a:spcBef>
                <a:spcPct val="50000"/>
              </a:spcBef>
            </a:pPr>
            <a:r>
              <a:rPr lang="en-US" sz="2000" dirty="0"/>
              <a:t>Presented by Bob DeWaay</a:t>
            </a:r>
          </a:p>
          <a:p>
            <a:pPr algn="ctr" eaLnBrk="0" hangingPunct="0">
              <a:spcBef>
                <a:spcPct val="50000"/>
              </a:spcBef>
            </a:pPr>
            <a:r>
              <a:rPr lang="en-US" sz="2000" dirty="0" smtClean="0"/>
              <a:t>May 25, 2014</a:t>
            </a:r>
            <a:endParaRPr lang="en-US" sz="2000" dirty="0"/>
          </a:p>
        </p:txBody>
      </p:sp>
      <p:sp>
        <p:nvSpPr>
          <p:cNvPr id="15364" name="Text Box 6"/>
          <p:cNvSpPr txBox="1">
            <a:spLocks noChangeArrowheads="1"/>
          </p:cNvSpPr>
          <p:nvPr/>
        </p:nvSpPr>
        <p:spPr bwMode="auto">
          <a:xfrm>
            <a:off x="723900" y="754559"/>
            <a:ext cx="7696200" cy="769441"/>
          </a:xfrm>
          <a:prstGeom prst="rect">
            <a:avLst/>
          </a:prstGeom>
          <a:noFill/>
          <a:ln w="9525">
            <a:noFill/>
            <a:miter lim="800000"/>
            <a:headEnd/>
            <a:tailEnd/>
          </a:ln>
        </p:spPr>
        <p:txBody>
          <a:bodyPr>
            <a:spAutoFit/>
          </a:bodyPr>
          <a:lstStyle/>
          <a:p>
            <a:pPr algn="ctr"/>
            <a:r>
              <a:rPr lang="en-US" sz="4400" b="1" dirty="0" smtClean="0">
                <a:solidFill>
                  <a:srgbClr val="0070C0"/>
                </a:solidFill>
                <a:latin typeface="Arial" panose="020B0604020202020204" pitchFamily="34" charset="0"/>
                <a:cs typeface="Arial" panose="020B0604020202020204" pitchFamily="34" charset="0"/>
              </a:rPr>
              <a:t>Sowing and Reaping</a:t>
            </a:r>
            <a:endParaRPr lang="en-US" sz="440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152400" y="762000"/>
            <a:ext cx="8839200" cy="1676400"/>
          </a:xfrm>
        </p:spPr>
        <p:txBody>
          <a:bodyPr/>
          <a:lstStyle/>
          <a:p>
            <a:pPr marL="639763" eaLnBrk="1" hangingPunct="1">
              <a:buFont typeface="Wingdings 3" pitchFamily="18" charset="2"/>
              <a:buNone/>
            </a:pPr>
            <a:r>
              <a:rPr lang="en-US" sz="2800" b="1" u="sng" dirty="0" smtClean="0">
                <a:latin typeface="Arial" charset="0"/>
                <a:cs typeface="Arial" charset="0"/>
              </a:rPr>
              <a:t>2Thessalonians 3:13</a:t>
            </a:r>
            <a:r>
              <a:rPr lang="en-US" sz="2800" dirty="0" smtClean="0">
                <a:latin typeface="Arial" charset="0"/>
                <a:cs typeface="Arial" charset="0"/>
              </a:rPr>
              <a:t> (NASB)</a:t>
            </a:r>
          </a:p>
          <a:p>
            <a:pPr marL="639763" eaLnBrk="1" hangingPunct="1">
              <a:buNone/>
            </a:pPr>
            <a:r>
              <a:rPr lang="en-US" sz="1200" dirty="0" smtClean="0">
                <a:latin typeface="Arial" pitchFamily="34" charset="0"/>
                <a:cs typeface="Arial" pitchFamily="34" charset="0"/>
              </a:rPr>
              <a:t>	</a:t>
            </a:r>
            <a:r>
              <a:rPr lang="en-US" sz="2800" dirty="0" smtClean="0">
                <a:latin typeface="Arial" pitchFamily="34" charset="0"/>
                <a:cs typeface="Arial" pitchFamily="34" charset="0"/>
              </a:rPr>
              <a:t>But as for you, brethren</a:t>
            </a:r>
            <a:r>
              <a:rPr lang="en-US" sz="2800" dirty="0" smtClean="0">
                <a:solidFill>
                  <a:srgbClr val="C00000"/>
                </a:solidFill>
                <a:latin typeface="Arial" pitchFamily="34" charset="0"/>
                <a:cs typeface="Arial" pitchFamily="34" charset="0"/>
              </a:rPr>
              <a:t>, do not grow weary of doing good</a:t>
            </a:r>
            <a:r>
              <a:rPr lang="en-US" sz="2800" dirty="0" smtClean="0">
                <a:latin typeface="Arial" pitchFamily="34" charset="0"/>
                <a:cs typeface="Arial" pitchFamily="34" charset="0"/>
              </a:rPr>
              <a:t>.</a:t>
            </a:r>
          </a:p>
          <a:p>
            <a:pPr marL="639763" eaLnBrk="1" hangingPunct="1">
              <a:buNone/>
            </a:pPr>
            <a:endParaRPr lang="en-US" sz="2800" u="sng" dirty="0" smtClean="0">
              <a:latin typeface="Arial" pitchFamily="34" charset="0"/>
              <a:cs typeface="Arial" pitchFamily="34" charset="0"/>
            </a:endParaRPr>
          </a:p>
          <a:p>
            <a:pPr marL="639763" eaLnBrk="1" hangingPunct="1">
              <a:buFont typeface="Wingdings 3" pitchFamily="18" charset="2"/>
              <a:buNone/>
            </a:pPr>
            <a:endParaRPr lang="en-US" sz="1200" dirty="0" smtClean="0">
              <a:latin typeface="Arial" charset="0"/>
              <a:cs typeface="Arial" charset="0"/>
            </a:endParaRPr>
          </a:p>
          <a:p>
            <a:pPr>
              <a:buNone/>
            </a:pPr>
            <a:r>
              <a:rPr lang="en-US" sz="2800" dirty="0" smtClean="0">
                <a:latin typeface="Arial" pitchFamily="34" charset="0"/>
                <a:cs typeface="Arial" pitchFamily="34" charset="0"/>
              </a:rPr>
              <a:t>	</a:t>
            </a:r>
          </a:p>
        </p:txBody>
      </p:sp>
      <p:sp>
        <p:nvSpPr>
          <p:cNvPr id="27650"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152400"/>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Do Not Bail Out on Serving God</a:t>
            </a:r>
            <a:endParaRPr lang="en-US" sz="3200" dirty="0">
              <a:solidFill>
                <a:srgbClr val="3333CC"/>
              </a:solidFill>
            </a:endParaRP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10</a:t>
            </a:fld>
            <a:endParaRPr lang="en-US"/>
          </a:p>
        </p:txBody>
      </p:sp>
      <p:sp>
        <p:nvSpPr>
          <p:cNvPr id="7" name="Rectangle 3"/>
          <p:cNvSpPr txBox="1">
            <a:spLocks noChangeArrowheads="1"/>
          </p:cNvSpPr>
          <p:nvPr/>
        </p:nvSpPr>
        <p:spPr bwMode="auto">
          <a:xfrm>
            <a:off x="228600" y="4876800"/>
            <a:ext cx="8915400" cy="1143000"/>
          </a:xfrm>
          <a:prstGeom prst="rect">
            <a:avLst/>
          </a:prstGeom>
          <a:noFill/>
          <a:ln w="9525">
            <a:noFill/>
            <a:miter lim="800000"/>
            <a:headEnd/>
            <a:tailEnd/>
          </a:ln>
        </p:spPr>
        <p:txBody>
          <a:bodyPr/>
          <a:lstStyle/>
          <a:p>
            <a:pPr marL="365125" indent="-255588">
              <a:spcAft>
                <a:spcPts val="600"/>
              </a:spcAft>
              <a:buClr>
                <a:schemeClr val="accent1"/>
              </a:buClr>
              <a:buSzPct val="68000"/>
              <a:buFont typeface="Wingdings" pitchFamily="2" charset="2"/>
              <a:buChar char="Ø"/>
            </a:pPr>
            <a:endParaRPr lang="en-US" sz="2800" dirty="0" smtClean="0"/>
          </a:p>
        </p:txBody>
      </p:sp>
      <p:sp>
        <p:nvSpPr>
          <p:cNvPr id="9" name="Rectangle 3"/>
          <p:cNvSpPr txBox="1">
            <a:spLocks noChangeArrowheads="1"/>
          </p:cNvSpPr>
          <p:nvPr/>
        </p:nvSpPr>
        <p:spPr bwMode="auto">
          <a:xfrm>
            <a:off x="152400" y="2438400"/>
            <a:ext cx="88392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r>
              <a:rPr kumimoji="0" lang="en-US" sz="2800" b="1" i="0" u="sng" strike="noStrike" kern="1200" cap="none" spc="0" normalizeH="0" baseline="0" noProof="0" dirty="0" smtClean="0">
                <a:ln>
                  <a:noFill/>
                </a:ln>
                <a:solidFill>
                  <a:schemeClr val="tx1"/>
                </a:solidFill>
                <a:effectLst/>
                <a:uLnTx/>
                <a:uFillTx/>
                <a:latin typeface="Arial" charset="0"/>
                <a:ea typeface="+mn-ea"/>
                <a:cs typeface="Arial" charset="0"/>
              </a:rPr>
              <a:t>Hebrews 12:3, 5</a:t>
            </a:r>
            <a:r>
              <a:rPr kumimoji="0" lang="en-US" sz="2800" b="0" i="0" u="none" strike="noStrike" kern="1200" cap="none" spc="0" normalizeH="0" baseline="0" noProof="0" dirty="0" smtClean="0">
                <a:ln>
                  <a:noFill/>
                </a:ln>
                <a:solidFill>
                  <a:schemeClr val="tx1"/>
                </a:solidFill>
                <a:effectLst/>
                <a:uLnTx/>
                <a:uFillTx/>
                <a:latin typeface="Arial" charset="0"/>
                <a:ea typeface="+mn-ea"/>
                <a:cs typeface="Arial" charset="0"/>
              </a:rPr>
              <a:t> (NASB)</a:t>
            </a:r>
          </a:p>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r>
              <a:rPr kumimoji="0" lang="en-US" sz="1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en-US" sz="2800" dirty="0" smtClean="0">
                <a:latin typeface="Arial" pitchFamily="34" charset="0"/>
                <a:cs typeface="Arial" pitchFamily="34" charset="0"/>
              </a:rPr>
              <a:t>For consider Him who has endured such hostility by sinners against Himself, so that </a:t>
            </a:r>
            <a:r>
              <a:rPr lang="en-US" sz="2800" dirty="0" smtClean="0">
                <a:solidFill>
                  <a:srgbClr val="C00000"/>
                </a:solidFill>
                <a:latin typeface="Arial" pitchFamily="34" charset="0"/>
                <a:cs typeface="Arial" pitchFamily="34" charset="0"/>
              </a:rPr>
              <a:t>you will not grow weary and lose heart</a:t>
            </a:r>
            <a:r>
              <a:rPr lang="en-US" sz="2800" dirty="0" smtClean="0">
                <a:latin typeface="Arial" pitchFamily="34" charset="0"/>
                <a:cs typeface="Arial" pitchFamily="34" charset="0"/>
              </a:rPr>
              <a:t>. . . . and you have forgotten the exhortation which is addressed to you as sons, “My son, do not regard lightly the discipline of the Lord, Nor faint when you are reproved by Him;”</a:t>
            </a:r>
          </a:p>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endParaRPr kumimoji="0" lang="en-US" sz="2800" b="0"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endParaRPr kumimoji="0" lang="en-US" sz="1200" b="0" i="0" u="none" strike="noStrike" kern="1200" cap="none" spc="0" normalizeH="0" baseline="0" noProof="0" dirty="0" smtClean="0">
              <a:ln>
                <a:noFill/>
              </a:ln>
              <a:solidFill>
                <a:schemeClr val="tx1"/>
              </a:solidFill>
              <a:effectLst/>
              <a:uLnTx/>
              <a:uFillTx/>
              <a:latin typeface="Arial" charset="0"/>
              <a:ea typeface="+mn-ea"/>
              <a:cs typeface="Arial" charset="0"/>
            </a:endParaRP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2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n-US" sz="2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n-US" sz="2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65125"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n-US" sz="2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165279"/>
            <a:ext cx="8839200" cy="990600"/>
          </a:xfrm>
          <a:prstGeom prst="rect">
            <a:avLst/>
          </a:prstGeom>
          <a:noFill/>
          <a:ln w="9525">
            <a:noFill/>
            <a:miter lim="800000"/>
            <a:headEnd/>
            <a:tailEnd/>
          </a:ln>
        </p:spPr>
        <p:txBody>
          <a:bodyPr anchor="ctr"/>
          <a:lstStyle/>
          <a:p>
            <a:pPr algn="ctr"/>
            <a:r>
              <a:rPr lang="en-US" sz="3600" dirty="0" smtClean="0">
                <a:solidFill>
                  <a:srgbClr val="3333CC"/>
                </a:solidFill>
              </a:rPr>
              <a:t>We Must Avoid Deception</a:t>
            </a:r>
            <a:endParaRPr lang="en-US" sz="3600" dirty="0">
              <a:solidFill>
                <a:srgbClr val="3333CC"/>
              </a:solidFill>
            </a:endParaRPr>
          </a:p>
        </p:txBody>
      </p:sp>
      <p:sp>
        <p:nvSpPr>
          <p:cNvPr id="21506" name="Rectangle 3"/>
          <p:cNvSpPr txBox="1">
            <a:spLocks noChangeArrowheads="1"/>
          </p:cNvSpPr>
          <p:nvPr/>
        </p:nvSpPr>
        <p:spPr bwMode="auto">
          <a:xfrm>
            <a:off x="304800" y="1295400"/>
            <a:ext cx="8610600" cy="14478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6:7a</a:t>
            </a:r>
            <a:r>
              <a:rPr lang="en-US" sz="2800" dirty="0" smtClean="0"/>
              <a:t> (NASB)</a:t>
            </a:r>
          </a:p>
          <a:p>
            <a:pPr marL="365125" indent="-255588">
              <a:buClr>
                <a:schemeClr val="accent1"/>
              </a:buClr>
              <a:buSzPct val="68000"/>
            </a:pPr>
            <a:r>
              <a:rPr lang="en-US" sz="1400" dirty="0" smtClean="0"/>
              <a:t>	</a:t>
            </a:r>
          </a:p>
          <a:p>
            <a:pPr marL="365125" indent="-255588">
              <a:buClr>
                <a:schemeClr val="accent1"/>
              </a:buClr>
              <a:buSzPct val="68000"/>
            </a:pPr>
            <a:r>
              <a:rPr lang="en-US" sz="2800" dirty="0" smtClean="0"/>
              <a:t>	Do not be deceived, </a:t>
            </a:r>
            <a:r>
              <a:rPr lang="en-US" sz="2800" dirty="0" smtClean="0">
                <a:solidFill>
                  <a:srgbClr val="C00000"/>
                </a:solidFill>
              </a:rPr>
              <a:t>God is not mocked</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a:t>
            </a: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152400" y="2971800"/>
            <a:ext cx="8915400" cy="22860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“Deceived” is a strongly negated imperative in the present: “stop being deceived”</a:t>
            </a:r>
          </a:p>
          <a:p>
            <a:pPr marL="365125" indent="-255588">
              <a:buClr>
                <a:schemeClr val="accent1"/>
              </a:buClr>
              <a:buSzPct val="68000"/>
              <a:buFont typeface="Wingdings" pitchFamily="2" charset="2"/>
              <a:buChar char="Ø"/>
            </a:pPr>
            <a:r>
              <a:rPr lang="en-US" sz="2800" dirty="0" smtClean="0"/>
              <a:t>“Mocked” means “turn up the nose”; here at God</a:t>
            </a:r>
          </a:p>
          <a:p>
            <a:pPr marL="365125" indent="-255588">
              <a:buClr>
                <a:schemeClr val="accent1"/>
              </a:buClr>
              <a:buSzPct val="68000"/>
              <a:buFont typeface="Wingdings" pitchFamily="2" charset="2"/>
              <a:buChar char="Ø"/>
            </a:pPr>
            <a:r>
              <a:rPr lang="en-US" sz="2800" dirty="0" smtClean="0"/>
              <a:t>This saying is a principle that applies to all</a:t>
            </a:r>
          </a:p>
          <a:p>
            <a:pPr marL="365125" indent="-255588">
              <a:buClr>
                <a:schemeClr val="accent1"/>
              </a:buClr>
              <a:buSzPct val="68000"/>
              <a:buFont typeface="Wingdings" pitchFamily="2" charset="2"/>
              <a:buChar char="Ø"/>
            </a:pPr>
            <a:r>
              <a:rPr lang="en-US" sz="2800" dirty="0" smtClean="0"/>
              <a:t>Ezekiel 8:17 LXX uses the same term</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76200"/>
            <a:ext cx="8839200" cy="1066800"/>
          </a:xfrm>
          <a:prstGeom prst="rect">
            <a:avLst/>
          </a:prstGeom>
          <a:noFill/>
          <a:ln w="9525">
            <a:noFill/>
            <a:miter lim="800000"/>
            <a:headEnd/>
            <a:tailEnd/>
          </a:ln>
        </p:spPr>
        <p:txBody>
          <a:bodyPr anchor="ctr"/>
          <a:lstStyle/>
          <a:p>
            <a:pPr algn="ctr"/>
            <a:r>
              <a:rPr lang="en-US" sz="3600" dirty="0" smtClean="0">
                <a:solidFill>
                  <a:srgbClr val="3333CC"/>
                </a:solidFill>
              </a:rPr>
              <a:t>Sowing and Reaping</a:t>
            </a:r>
            <a:endParaRPr lang="en-US" sz="3600" dirty="0">
              <a:solidFill>
                <a:srgbClr val="3333CC"/>
              </a:solidFill>
            </a:endParaRPr>
          </a:p>
        </p:txBody>
      </p:sp>
      <p:sp>
        <p:nvSpPr>
          <p:cNvPr id="21506" name="Rectangle 3"/>
          <p:cNvSpPr txBox="1">
            <a:spLocks noChangeArrowheads="1"/>
          </p:cNvSpPr>
          <p:nvPr/>
        </p:nvSpPr>
        <p:spPr bwMode="auto">
          <a:xfrm>
            <a:off x="304800" y="1219200"/>
            <a:ext cx="8610600" cy="13716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6:7 b</a:t>
            </a:r>
            <a:r>
              <a:rPr lang="en-US" sz="2800" dirty="0" smtClean="0"/>
              <a:t> (NASB)</a:t>
            </a:r>
          </a:p>
          <a:p>
            <a:pPr marL="365125" indent="-255588">
              <a:buClr>
                <a:schemeClr val="accent1"/>
              </a:buClr>
              <a:buSzPct val="68000"/>
            </a:pPr>
            <a:endParaRPr lang="en-US" sz="1200" dirty="0" smtClean="0"/>
          </a:p>
          <a:p>
            <a:pPr marL="365125" indent="-255588">
              <a:buClr>
                <a:schemeClr val="accent1"/>
              </a:buClr>
              <a:buSzPct val="68000"/>
            </a:pPr>
            <a:r>
              <a:rPr lang="en-US" sz="2800" dirty="0" smtClean="0"/>
              <a:t>	for whatever a man </a:t>
            </a:r>
            <a:r>
              <a:rPr lang="en-US" sz="2800" dirty="0" smtClean="0">
                <a:solidFill>
                  <a:srgbClr val="C00000"/>
                </a:solidFill>
              </a:rPr>
              <a:t>sows</a:t>
            </a:r>
            <a:r>
              <a:rPr lang="en-US" sz="2800" dirty="0" smtClean="0"/>
              <a:t>, this he will </a:t>
            </a:r>
            <a:r>
              <a:rPr lang="en-US" sz="2800" dirty="0" smtClean="0">
                <a:solidFill>
                  <a:srgbClr val="C00000"/>
                </a:solidFill>
              </a:rPr>
              <a:t>also reap</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baseline="30000" dirty="0" smtClean="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228600" y="3048000"/>
            <a:ext cx="8686800" cy="23622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This is considered a well known truth so it serves as proof of the command of 6:7a</a:t>
            </a:r>
          </a:p>
          <a:p>
            <a:pPr marL="365125" indent="-255588">
              <a:buClr>
                <a:schemeClr val="accent1"/>
              </a:buClr>
              <a:buSzPct val="68000"/>
              <a:buFont typeface="Wingdings" pitchFamily="2" charset="2"/>
              <a:buChar char="Ø"/>
            </a:pPr>
            <a:r>
              <a:rPr lang="en-US" sz="2800" dirty="0" smtClean="0"/>
              <a:t>This is an agricultural proverb</a:t>
            </a:r>
          </a:p>
          <a:p>
            <a:pPr marL="365125" indent="-255588">
              <a:buClr>
                <a:schemeClr val="accent1"/>
              </a:buClr>
              <a:buSzPct val="68000"/>
              <a:buFont typeface="Wingdings" pitchFamily="2" charset="2"/>
              <a:buChar char="Ø"/>
            </a:pPr>
            <a:r>
              <a:rPr lang="en-US" sz="2800" dirty="0" smtClean="0"/>
              <a:t>Antinomianism is fully rejected</a:t>
            </a:r>
          </a:p>
          <a:p>
            <a:pPr marL="365125" indent="-255588">
              <a:buClr>
                <a:schemeClr val="accent1"/>
              </a:buClr>
              <a:buSzPct val="68000"/>
              <a:buFont typeface="Wingdings" pitchFamily="2" charset="2"/>
              <a:buChar char="Ø"/>
            </a:pPr>
            <a:endParaRPr lang="en-US" sz="2800" dirty="0" smtClean="0"/>
          </a:p>
          <a:p>
            <a:pPr marL="365125" indent="-255588">
              <a:buClr>
                <a:schemeClr val="accent1"/>
              </a:buClr>
              <a:buSzPct val="68000"/>
              <a:buFont typeface="Wingdings" pitchFamily="2" charset="2"/>
              <a:buChar char="Ø"/>
            </a:pPr>
            <a:endParaRPr lang="en-US" sz="2800" dirty="0" smtClean="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76200"/>
            <a:ext cx="8839200" cy="1066800"/>
          </a:xfrm>
          <a:prstGeom prst="rect">
            <a:avLst/>
          </a:prstGeom>
          <a:noFill/>
          <a:ln w="9525">
            <a:noFill/>
            <a:miter lim="800000"/>
            <a:headEnd/>
            <a:tailEnd/>
          </a:ln>
        </p:spPr>
        <p:txBody>
          <a:bodyPr anchor="ctr"/>
          <a:lstStyle/>
          <a:p>
            <a:pPr algn="ctr"/>
            <a:r>
              <a:rPr lang="en-US" sz="3600" dirty="0" smtClean="0">
                <a:solidFill>
                  <a:srgbClr val="3333CC"/>
                </a:solidFill>
              </a:rPr>
              <a:t>Either Corruption or Eternal Life</a:t>
            </a:r>
            <a:endParaRPr lang="en-US" sz="3600" dirty="0">
              <a:solidFill>
                <a:srgbClr val="3333CC"/>
              </a:solidFill>
            </a:endParaRPr>
          </a:p>
        </p:txBody>
      </p:sp>
      <p:sp>
        <p:nvSpPr>
          <p:cNvPr id="21506" name="Rectangle 3"/>
          <p:cNvSpPr txBox="1">
            <a:spLocks noChangeArrowheads="1"/>
          </p:cNvSpPr>
          <p:nvPr/>
        </p:nvSpPr>
        <p:spPr bwMode="auto">
          <a:xfrm>
            <a:off x="304800" y="1295400"/>
            <a:ext cx="8610600" cy="24384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6:8</a:t>
            </a:r>
            <a:r>
              <a:rPr lang="en-US" sz="2800" dirty="0" smtClean="0"/>
              <a:t> (NASB)</a:t>
            </a:r>
          </a:p>
          <a:p>
            <a:pPr marL="365125" indent="-255588">
              <a:buClr>
                <a:schemeClr val="accent1"/>
              </a:buClr>
              <a:buSzPct val="68000"/>
            </a:pPr>
            <a:endParaRPr lang="en-US" sz="1400" dirty="0" smtClean="0"/>
          </a:p>
          <a:p>
            <a:pPr marL="365125" indent="-255588">
              <a:buClr>
                <a:schemeClr val="accent1"/>
              </a:buClr>
              <a:buSzPct val="68000"/>
            </a:pPr>
            <a:r>
              <a:rPr lang="en-US" sz="2800" dirty="0" smtClean="0"/>
              <a:t>	For the one who sows to his own flesh will from the flesh </a:t>
            </a:r>
            <a:r>
              <a:rPr lang="en-US" sz="2800" dirty="0" smtClean="0">
                <a:solidFill>
                  <a:srgbClr val="C00000"/>
                </a:solidFill>
              </a:rPr>
              <a:t>reap corruption</a:t>
            </a:r>
            <a:r>
              <a:rPr lang="en-US" sz="2800" dirty="0" smtClean="0"/>
              <a:t>, but the one who sows to the Spirit will from the Spirit </a:t>
            </a:r>
            <a:r>
              <a:rPr lang="en-US" sz="2800" dirty="0" smtClean="0">
                <a:solidFill>
                  <a:srgbClr val="C00000"/>
                </a:solidFill>
              </a:rPr>
              <a:t>reap eternal life</a:t>
            </a:r>
            <a:r>
              <a:rPr lang="en-US" sz="2800" dirty="0" smtClean="0"/>
              <a:t>.</a:t>
            </a:r>
          </a:p>
          <a:p>
            <a:pPr marL="365125" indent="-255588">
              <a:buClr>
                <a:schemeClr val="accent1"/>
              </a:buClr>
              <a:buSzPct val="68000"/>
            </a:pPr>
            <a:endParaRPr lang="en-US" sz="2800" dirty="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304800" y="3657600"/>
            <a:ext cx="8686800" cy="19050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“Corruption” means “decay”</a:t>
            </a:r>
          </a:p>
          <a:p>
            <a:pPr marL="365125" indent="-255588">
              <a:buClr>
                <a:schemeClr val="accent1"/>
              </a:buClr>
              <a:buSzPct val="68000"/>
              <a:buFont typeface="Wingdings" pitchFamily="2" charset="2"/>
              <a:buChar char="Ø"/>
            </a:pPr>
            <a:r>
              <a:rPr lang="en-US" sz="2800" dirty="0" smtClean="0"/>
              <a:t>The issue is eternal, not just temporal consequences</a:t>
            </a:r>
          </a:p>
          <a:p>
            <a:pPr marL="365125" indent="-255588">
              <a:buClr>
                <a:schemeClr val="accent1"/>
              </a:buClr>
              <a:buSzPct val="68000"/>
              <a:buFont typeface="Wingdings" pitchFamily="2" charset="2"/>
              <a:buChar char="Ø"/>
            </a:pPr>
            <a:r>
              <a:rPr lang="en-US" sz="2800" dirty="0" smtClean="0"/>
              <a:t>This is NOT karma!</a:t>
            </a:r>
          </a:p>
          <a:p>
            <a:pPr marL="365125" indent="-255588">
              <a:buClr>
                <a:schemeClr val="accent1"/>
              </a:buClr>
              <a:buSzPct val="68000"/>
              <a:buFont typeface="Wingdings" pitchFamily="2" charset="2"/>
              <a:buChar char="Ø"/>
            </a:pPr>
            <a:endParaRPr lang="en-US" sz="2800" dirty="0" smtClean="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228600"/>
            <a:ext cx="8839200" cy="1066800"/>
          </a:xfrm>
          <a:prstGeom prst="rect">
            <a:avLst/>
          </a:prstGeom>
          <a:noFill/>
          <a:ln w="9525">
            <a:noFill/>
            <a:miter lim="800000"/>
            <a:headEnd/>
            <a:tailEnd/>
          </a:ln>
        </p:spPr>
        <p:txBody>
          <a:bodyPr anchor="ctr"/>
          <a:lstStyle/>
          <a:p>
            <a:pPr algn="ctr"/>
            <a:r>
              <a:rPr lang="en-US" sz="3600" dirty="0" smtClean="0">
                <a:solidFill>
                  <a:srgbClr val="3333CC"/>
                </a:solidFill>
              </a:rPr>
              <a:t>Do Not Bail Out on the Good!</a:t>
            </a:r>
            <a:endParaRPr lang="en-US" sz="3600" dirty="0">
              <a:solidFill>
                <a:srgbClr val="3333CC"/>
              </a:solidFill>
            </a:endParaRPr>
          </a:p>
        </p:txBody>
      </p:sp>
      <p:sp>
        <p:nvSpPr>
          <p:cNvPr id="21506" name="Rectangle 3"/>
          <p:cNvSpPr txBox="1">
            <a:spLocks noChangeArrowheads="1"/>
          </p:cNvSpPr>
          <p:nvPr/>
        </p:nvSpPr>
        <p:spPr bwMode="auto">
          <a:xfrm>
            <a:off x="304800" y="1219200"/>
            <a:ext cx="8610600" cy="19050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6:9</a:t>
            </a:r>
            <a:r>
              <a:rPr lang="en-US" sz="2800" dirty="0" smtClean="0"/>
              <a:t> (HCSB)</a:t>
            </a:r>
          </a:p>
          <a:p>
            <a:pPr marL="365125" indent="-255588">
              <a:buClr>
                <a:schemeClr val="accent1"/>
              </a:buClr>
              <a:buSzPct val="68000"/>
            </a:pPr>
            <a:endParaRPr lang="en-US" sz="1400" dirty="0" smtClean="0"/>
          </a:p>
          <a:p>
            <a:pPr marL="365125" indent="-255588">
              <a:buClr>
                <a:schemeClr val="accent1"/>
              </a:buClr>
              <a:buSzPct val="68000"/>
            </a:pPr>
            <a:r>
              <a:rPr lang="en-US" sz="2800" baseline="30000" dirty="0" smtClean="0"/>
              <a:t> </a:t>
            </a:r>
            <a:r>
              <a:rPr lang="en-US" sz="2800" dirty="0" smtClean="0"/>
              <a:t>	So we must not </a:t>
            </a:r>
            <a:r>
              <a:rPr lang="en-US" sz="2800" dirty="0" smtClean="0">
                <a:solidFill>
                  <a:srgbClr val="C00000"/>
                </a:solidFill>
              </a:rPr>
              <a:t>get tired  of doing good</a:t>
            </a:r>
            <a:r>
              <a:rPr lang="en-US" sz="2800" dirty="0" smtClean="0"/>
              <a:t>, for we will reap at the proper time </a:t>
            </a:r>
            <a:r>
              <a:rPr lang="en-US" sz="2800" dirty="0" smtClean="0">
                <a:solidFill>
                  <a:srgbClr val="C00000"/>
                </a:solidFill>
              </a:rPr>
              <a:t>if we don’t give up</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228600" y="3429000"/>
            <a:ext cx="8686800" cy="18288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“Get tired” means “to give in to the bad”</a:t>
            </a:r>
          </a:p>
          <a:p>
            <a:pPr marL="365125" indent="-255588">
              <a:buClr>
                <a:schemeClr val="accent1"/>
              </a:buClr>
              <a:buSzPct val="68000"/>
              <a:buFont typeface="Wingdings" pitchFamily="2" charset="2"/>
              <a:buChar char="Ø"/>
            </a:pPr>
            <a:r>
              <a:rPr lang="en-US" sz="2800" i="1" dirty="0" smtClean="0"/>
              <a:t>“</a:t>
            </a:r>
            <a:r>
              <a:rPr lang="en-US" sz="2800" dirty="0" smtClean="0"/>
              <a:t>Give up” means “to let loose” or bail out</a:t>
            </a:r>
          </a:p>
          <a:p>
            <a:pPr marL="365125" indent="-255588">
              <a:buClr>
                <a:schemeClr val="accent1"/>
              </a:buClr>
              <a:buSzPct val="68000"/>
              <a:buFont typeface="Wingdings" pitchFamily="2" charset="2"/>
              <a:buChar char="Ø"/>
            </a:pPr>
            <a:r>
              <a:rPr lang="en-US" sz="2800" dirty="0" smtClean="0"/>
              <a:t>This is a call to persevere</a:t>
            </a:r>
          </a:p>
          <a:p>
            <a:pPr marL="365125" indent="-255588">
              <a:buClr>
                <a:schemeClr val="accent1"/>
              </a:buClr>
              <a:buSzPct val="68000"/>
              <a:buFont typeface="Wingdings" pitchFamily="2" charset="2"/>
              <a:buChar char="Ø"/>
            </a:pPr>
            <a:endParaRPr lang="en-US" sz="2800" dirty="0" smtClean="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228600"/>
            <a:ext cx="8839200" cy="762000"/>
          </a:xfrm>
          <a:prstGeom prst="rect">
            <a:avLst/>
          </a:prstGeom>
          <a:noFill/>
          <a:ln w="9525">
            <a:noFill/>
            <a:miter lim="800000"/>
            <a:headEnd/>
            <a:tailEnd/>
          </a:ln>
        </p:spPr>
        <p:txBody>
          <a:bodyPr anchor="ctr"/>
          <a:lstStyle/>
          <a:p>
            <a:pPr algn="ctr"/>
            <a:r>
              <a:rPr lang="en-US" sz="3600" dirty="0" smtClean="0">
                <a:solidFill>
                  <a:srgbClr val="3333CC"/>
                </a:solidFill>
              </a:rPr>
              <a:t>Now Is the Time for Doing Good</a:t>
            </a:r>
            <a:endParaRPr lang="en-US" sz="3600" dirty="0">
              <a:solidFill>
                <a:srgbClr val="3333CC"/>
              </a:solidFill>
            </a:endParaRPr>
          </a:p>
        </p:txBody>
      </p:sp>
      <p:sp>
        <p:nvSpPr>
          <p:cNvPr id="21506" name="Rectangle 3"/>
          <p:cNvSpPr txBox="1">
            <a:spLocks noChangeArrowheads="1"/>
          </p:cNvSpPr>
          <p:nvPr/>
        </p:nvSpPr>
        <p:spPr bwMode="auto">
          <a:xfrm>
            <a:off x="381000" y="1143000"/>
            <a:ext cx="8610600" cy="21336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6:10</a:t>
            </a:r>
            <a:r>
              <a:rPr lang="en-US" sz="2800" dirty="0" smtClean="0"/>
              <a:t> (HCSB)</a:t>
            </a:r>
          </a:p>
          <a:p>
            <a:pPr marL="365125" indent="-255588">
              <a:buClr>
                <a:schemeClr val="accent1"/>
              </a:buClr>
              <a:buSzPct val="68000"/>
            </a:pPr>
            <a:endParaRPr lang="en-US" sz="1400" dirty="0" smtClean="0"/>
          </a:p>
          <a:p>
            <a:pPr marL="365125" indent="-255588">
              <a:buClr>
                <a:schemeClr val="accent1"/>
              </a:buClr>
              <a:buSzPct val="68000"/>
            </a:pPr>
            <a:r>
              <a:rPr lang="en-US" sz="2800" baseline="30000" dirty="0" smtClean="0"/>
              <a:t> </a:t>
            </a:r>
            <a:r>
              <a:rPr lang="en-US" sz="2800" dirty="0" smtClean="0"/>
              <a:t>	Therefore, </a:t>
            </a:r>
            <a:r>
              <a:rPr lang="en-US" sz="2800" dirty="0" smtClean="0">
                <a:solidFill>
                  <a:srgbClr val="C00000"/>
                </a:solidFill>
              </a:rPr>
              <a:t>as we have opportunity</a:t>
            </a:r>
            <a:r>
              <a:rPr lang="en-US" sz="2800" dirty="0" smtClean="0"/>
              <a:t>, we must </a:t>
            </a:r>
            <a:r>
              <a:rPr lang="en-US" sz="2800" dirty="0" smtClean="0">
                <a:solidFill>
                  <a:srgbClr val="008000"/>
                </a:solidFill>
              </a:rPr>
              <a:t>work  for the good</a:t>
            </a:r>
            <a:r>
              <a:rPr lang="en-US" sz="2800" dirty="0" smtClean="0"/>
              <a:t> of all, especially for those who belong to the household of faith. </a:t>
            </a:r>
          </a:p>
          <a:p>
            <a:pPr marL="365125" indent="-255588">
              <a:buClr>
                <a:schemeClr val="accent1"/>
              </a:buClr>
              <a:buSzPct val="68000"/>
            </a:pPr>
            <a:endParaRPr lang="en-US" sz="2800" dirty="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228600" y="3276600"/>
            <a:ext cx="8686800" cy="29718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“Opportunity” is </a:t>
            </a:r>
            <a:r>
              <a:rPr lang="en-US" sz="2800" i="1" dirty="0" err="1" smtClean="0"/>
              <a:t>kairos</a:t>
            </a:r>
            <a:r>
              <a:rPr lang="en-US" sz="2800" i="1" dirty="0" smtClean="0"/>
              <a:t> </a:t>
            </a:r>
            <a:r>
              <a:rPr lang="en-US" sz="2800" dirty="0" smtClean="0"/>
              <a:t>in the Greek which means “crucial moment”</a:t>
            </a:r>
            <a:endParaRPr lang="en-US" sz="2800" i="1" dirty="0" smtClean="0"/>
          </a:p>
          <a:p>
            <a:pPr marL="365125" indent="-255588">
              <a:buClr>
                <a:schemeClr val="accent1"/>
              </a:buClr>
              <a:buSzPct val="68000"/>
              <a:buFont typeface="Wingdings" pitchFamily="2" charset="2"/>
              <a:buChar char="Ø"/>
            </a:pPr>
            <a:r>
              <a:rPr lang="en-US" sz="2800" dirty="0" smtClean="0"/>
              <a:t>“The good” is that which is in keeping with God’s will and nature</a:t>
            </a:r>
          </a:p>
          <a:p>
            <a:pPr marL="365125" indent="-255588">
              <a:buClr>
                <a:schemeClr val="accent1"/>
              </a:buClr>
              <a:buSzPct val="68000"/>
              <a:buFont typeface="Wingdings" pitchFamily="2" charset="2"/>
              <a:buChar char="Ø"/>
            </a:pPr>
            <a:r>
              <a:rPr lang="en-US" sz="2800" dirty="0" smtClean="0"/>
              <a:t>Walking in the Spirit is shown by doing good and being kind to all</a:t>
            </a:r>
          </a:p>
          <a:p>
            <a:pPr marL="365125" indent="-255588">
              <a:buClr>
                <a:schemeClr val="accent1"/>
              </a:buClr>
              <a:buSzPct val="68000"/>
              <a:buFont typeface="Wingdings" pitchFamily="2" charset="2"/>
              <a:buChar char="Ø"/>
            </a:pPr>
            <a:endParaRPr lang="en-US" sz="2800" dirty="0" smtClean="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1"/>
          </p:nvPr>
        </p:nvSpPr>
        <p:spPr>
          <a:xfrm>
            <a:off x="533400" y="1828800"/>
            <a:ext cx="8229600" cy="2362200"/>
          </a:xfrm>
        </p:spPr>
        <p:txBody>
          <a:bodyPr/>
          <a:lstStyle/>
          <a:p>
            <a:pPr eaLnBrk="1" hangingPunct="1">
              <a:spcBef>
                <a:spcPts val="600"/>
              </a:spcBef>
              <a:spcAft>
                <a:spcPts val="1200"/>
              </a:spcAft>
              <a:buFont typeface="Wingdings" pitchFamily="2" charset="2"/>
              <a:buChar char="Ø"/>
            </a:pPr>
            <a:r>
              <a:rPr lang="en-US" sz="2800" dirty="0" smtClean="0">
                <a:latin typeface="Arial" charset="0"/>
                <a:cs typeface="Arial" charset="0"/>
              </a:rPr>
              <a:t>We must never impugn God’s goodness</a:t>
            </a:r>
          </a:p>
          <a:p>
            <a:pPr eaLnBrk="1" hangingPunct="1">
              <a:spcBef>
                <a:spcPts val="600"/>
              </a:spcBef>
              <a:spcAft>
                <a:spcPts val="1200"/>
              </a:spcAft>
              <a:buFont typeface="Wingdings" pitchFamily="2" charset="2"/>
              <a:buChar char="Ø"/>
            </a:pPr>
            <a:r>
              <a:rPr lang="en-US" sz="2800" dirty="0" smtClean="0">
                <a:latin typeface="Arial" charset="0"/>
                <a:cs typeface="Arial" charset="0"/>
              </a:rPr>
              <a:t>Actions matter and have consequences</a:t>
            </a:r>
          </a:p>
          <a:p>
            <a:pPr eaLnBrk="1" hangingPunct="1">
              <a:spcBef>
                <a:spcPts val="600"/>
              </a:spcBef>
              <a:spcAft>
                <a:spcPts val="1200"/>
              </a:spcAft>
              <a:buFont typeface="Wingdings" pitchFamily="2" charset="2"/>
              <a:buChar char="Ø"/>
            </a:pPr>
            <a:r>
              <a:rPr lang="en-US" sz="2800" dirty="0" smtClean="0">
                <a:latin typeface="Arial" charset="0"/>
                <a:cs typeface="Arial" charset="0"/>
              </a:rPr>
              <a:t>Do not bail out on serving God</a:t>
            </a:r>
          </a:p>
        </p:txBody>
      </p:sp>
      <p:sp>
        <p:nvSpPr>
          <p:cNvPr id="2" name="Rectangle 2"/>
          <p:cNvSpPr>
            <a:spLocks noGrp="1" noChangeArrowheads="1"/>
          </p:cNvSpPr>
          <p:nvPr>
            <p:ph type="title"/>
          </p:nvPr>
        </p:nvSpPr>
        <p:spPr>
          <a:xfrm>
            <a:off x="457200" y="228599"/>
            <a:ext cx="8229600" cy="762001"/>
          </a:xfrm>
        </p:spPr>
        <p:txBody>
          <a:bodyPr>
            <a:normAutofit/>
          </a:bodyPr>
          <a:lstStyle/>
          <a:p>
            <a:pPr algn="ctr" eaLnBrk="1" hangingPunct="1">
              <a:defRPr/>
            </a:pPr>
            <a:r>
              <a:rPr lang="en-US" sz="3600" b="0" dirty="0" smtClean="0">
                <a:solidFill>
                  <a:srgbClr val="3333CC"/>
                </a:solidFill>
                <a:effectLst/>
                <a:latin typeface="Arial" charset="0"/>
                <a:ea typeface="+mn-ea"/>
                <a:cs typeface="Arial" charset="0"/>
              </a:rPr>
              <a:t>Implications and Applications</a:t>
            </a:r>
            <a:endParaRPr lang="en-US" sz="3600" b="0" dirty="0">
              <a:solidFill>
                <a:srgbClr val="3333CC"/>
              </a:solidFill>
              <a:effectLst/>
              <a:latin typeface="Arial" charset="0"/>
              <a:ea typeface="+mn-ea"/>
              <a:cs typeface="Arial" charset="0"/>
            </a:endParaRPr>
          </a:p>
        </p:txBody>
      </p:sp>
      <p:sp>
        <p:nvSpPr>
          <p:cNvPr id="3" name="Slide Number Placeholder 2"/>
          <p:cNvSpPr>
            <a:spLocks noGrp="1"/>
          </p:cNvSpPr>
          <p:nvPr>
            <p:ph type="sldNum" sz="quarter" idx="12"/>
          </p:nvPr>
        </p:nvSpPr>
        <p:spPr/>
        <p:txBody>
          <a:bodyPr/>
          <a:lstStyle/>
          <a:p>
            <a:pPr>
              <a:defRPr/>
            </a:pPr>
            <a:fld id="{9627B9A6-7B5F-4A1C-AF38-AC2A3BCF40EB}"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762000"/>
            <a:ext cx="8686800" cy="3886200"/>
          </a:xfrm>
        </p:spPr>
        <p:txBody>
          <a:bodyPr/>
          <a:lstStyle/>
          <a:p>
            <a:pPr marL="639763" eaLnBrk="1" hangingPunct="1">
              <a:buFont typeface="Wingdings 3" pitchFamily="18" charset="2"/>
              <a:buNone/>
            </a:pPr>
            <a:r>
              <a:rPr lang="en-US" sz="2800" b="1" u="sng" dirty="0" smtClean="0">
                <a:latin typeface="Arial" charset="0"/>
                <a:cs typeface="Arial" charset="0"/>
              </a:rPr>
              <a:t>Malachi 3:14, 15</a:t>
            </a:r>
            <a:r>
              <a:rPr lang="en-US" sz="2800" b="1" dirty="0" smtClean="0">
                <a:latin typeface="Arial" charset="0"/>
                <a:cs typeface="Arial" charset="0"/>
              </a:rPr>
              <a:t> </a:t>
            </a:r>
            <a:r>
              <a:rPr lang="en-US" sz="2800" dirty="0" smtClean="0">
                <a:latin typeface="Arial" charset="0"/>
                <a:cs typeface="Arial" charset="0"/>
              </a:rPr>
              <a:t>(HCSB)</a:t>
            </a:r>
          </a:p>
          <a:p>
            <a:pPr marL="639763" eaLnBrk="1" hangingPunct="1">
              <a:buFont typeface="Wingdings 3" pitchFamily="18" charset="2"/>
              <a:buNone/>
            </a:pPr>
            <a:endParaRPr lang="en-US" sz="1200" u="sng" dirty="0" smtClean="0">
              <a:latin typeface="Arial" charset="0"/>
              <a:cs typeface="Arial" charset="0"/>
            </a:endParaRPr>
          </a:p>
          <a:p>
            <a:pPr marL="639763" eaLnBrk="1" hangingPunct="1">
              <a:buNone/>
            </a:pPr>
            <a:r>
              <a:rPr lang="en-US" sz="2800" dirty="0" smtClean="0">
                <a:latin typeface="Arial" pitchFamily="34" charset="0"/>
                <a:cs typeface="Arial" pitchFamily="34" charset="0"/>
              </a:rPr>
              <a:t>	You have said: “</a:t>
            </a:r>
            <a:r>
              <a:rPr lang="en-US" sz="2800" dirty="0" smtClean="0">
                <a:solidFill>
                  <a:srgbClr val="C00000"/>
                </a:solidFill>
                <a:latin typeface="Arial" pitchFamily="34" charset="0"/>
                <a:cs typeface="Arial" pitchFamily="34" charset="0"/>
              </a:rPr>
              <a:t>It is useless to serve God</a:t>
            </a:r>
            <a:r>
              <a:rPr lang="en-US" sz="2800" dirty="0" smtClean="0">
                <a:latin typeface="Arial" pitchFamily="34" charset="0"/>
                <a:cs typeface="Arial" pitchFamily="34" charset="0"/>
              </a:rPr>
              <a:t>. What have we gained by keeping His requirements  and walking mournfully  before the </a:t>
            </a:r>
            <a:r>
              <a:rPr lang="en-US" sz="2800" cap="small" dirty="0" smtClean="0">
                <a:latin typeface="Arial" pitchFamily="34" charset="0"/>
                <a:cs typeface="Arial" pitchFamily="34" charset="0"/>
              </a:rPr>
              <a:t>Lord</a:t>
            </a:r>
            <a:r>
              <a:rPr lang="en-US" sz="2800" dirty="0" smtClean="0">
                <a:latin typeface="Arial" pitchFamily="34" charset="0"/>
                <a:cs typeface="Arial" pitchFamily="34" charset="0"/>
              </a:rPr>
              <a:t> of Hosts? </a:t>
            </a:r>
            <a:r>
              <a:rPr lang="en-US" sz="2800" baseline="30000" dirty="0" smtClean="0">
                <a:latin typeface="Arial" pitchFamily="34" charset="0"/>
                <a:cs typeface="Arial" pitchFamily="34" charset="0"/>
              </a:rPr>
              <a:t> </a:t>
            </a:r>
            <a:r>
              <a:rPr lang="en-US" sz="2800" dirty="0" smtClean="0">
                <a:latin typeface="Arial" pitchFamily="34" charset="0"/>
                <a:cs typeface="Arial" pitchFamily="34" charset="0"/>
              </a:rPr>
              <a:t>So </a:t>
            </a:r>
            <a:r>
              <a:rPr lang="en-US" sz="2800" dirty="0" smtClean="0">
                <a:solidFill>
                  <a:srgbClr val="008000"/>
                </a:solidFill>
                <a:latin typeface="Arial" pitchFamily="34" charset="0"/>
                <a:cs typeface="Arial" pitchFamily="34" charset="0"/>
              </a:rPr>
              <a:t>now we consider the arrogant  to be fortunate</a:t>
            </a:r>
            <a:r>
              <a:rPr lang="en-US" sz="2800" dirty="0" smtClean="0">
                <a:latin typeface="Arial" pitchFamily="34" charset="0"/>
                <a:cs typeface="Arial" pitchFamily="34" charset="0"/>
              </a:rPr>
              <a:t>.  Not only do those who commit wickedness prosper, </a:t>
            </a:r>
            <a:r>
              <a:rPr lang="en-US" sz="2800" dirty="0" smtClean="0">
                <a:solidFill>
                  <a:srgbClr val="C00000"/>
                </a:solidFill>
                <a:latin typeface="Arial" pitchFamily="34" charset="0"/>
                <a:cs typeface="Arial" pitchFamily="34" charset="0"/>
              </a:rPr>
              <a:t>they even test God  </a:t>
            </a:r>
            <a:r>
              <a:rPr lang="en-US" sz="2800" dirty="0" smtClean="0">
                <a:latin typeface="Arial" pitchFamily="34" charset="0"/>
                <a:cs typeface="Arial" pitchFamily="34" charset="0"/>
              </a:rPr>
              <a:t>and escape.</a:t>
            </a:r>
            <a:endParaRPr lang="en-US" sz="2800" u="sng" dirty="0" smtClean="0">
              <a:latin typeface="Arial" pitchFamily="34" charset="0"/>
              <a:cs typeface="Arial" pitchFamily="34" charset="0"/>
            </a:endParaRPr>
          </a:p>
          <a:p>
            <a:pPr marL="639763" eaLnBrk="1" hangingPunct="1">
              <a:buFont typeface="Wingdings 3" pitchFamily="18" charset="2"/>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	</a:t>
            </a:r>
          </a:p>
          <a:p>
            <a:pPr>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	</a:t>
            </a:r>
          </a:p>
          <a:p>
            <a:pPr>
              <a:buNone/>
            </a:pPr>
            <a:endParaRPr lang="en-US" sz="2800" dirty="0" smtClean="0">
              <a:latin typeface="Arial" pitchFamily="34" charset="0"/>
              <a:cs typeface="Arial" pitchFamily="34" charset="0"/>
            </a:endParaRPr>
          </a:p>
        </p:txBody>
      </p:sp>
      <p:sp>
        <p:nvSpPr>
          <p:cNvPr id="27650" name="Rectangle 4"/>
          <p:cNvSpPr>
            <a:spLocks noChangeArrowheads="1"/>
          </p:cNvSpPr>
          <p:nvPr/>
        </p:nvSpPr>
        <p:spPr bwMode="auto">
          <a:xfrm>
            <a:off x="304800" y="0"/>
            <a:ext cx="8610600" cy="762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76200"/>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Do Not “Turn up the Nose” at God</a:t>
            </a:r>
            <a:endParaRPr lang="en-US" sz="3200" dirty="0">
              <a:solidFill>
                <a:srgbClr val="3333CC"/>
              </a:solidFill>
            </a:endParaRPr>
          </a:p>
        </p:txBody>
      </p:sp>
      <p:sp>
        <p:nvSpPr>
          <p:cNvPr id="5" name="Rectangle 3"/>
          <p:cNvSpPr txBox="1">
            <a:spLocks noChangeArrowheads="1"/>
          </p:cNvSpPr>
          <p:nvPr/>
        </p:nvSpPr>
        <p:spPr bwMode="auto">
          <a:xfrm>
            <a:off x="304800" y="4648200"/>
            <a:ext cx="8686800" cy="16002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They complain that sowing and reaping are not working!</a:t>
            </a:r>
          </a:p>
          <a:p>
            <a:pPr marL="365125" indent="-255588">
              <a:buClr>
                <a:schemeClr val="accent1"/>
              </a:buClr>
              <a:buSzPct val="68000"/>
              <a:buFont typeface="Wingdings" pitchFamily="2" charset="2"/>
              <a:buChar char="Ø"/>
            </a:pPr>
            <a:r>
              <a:rPr lang="en-US" sz="2800" dirty="0" smtClean="0"/>
              <a:t>But God is not mocked</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152400" y="1143000"/>
            <a:ext cx="8839200" cy="3276600"/>
          </a:xfrm>
        </p:spPr>
        <p:txBody>
          <a:bodyPr/>
          <a:lstStyle/>
          <a:p>
            <a:pPr marL="639763" eaLnBrk="1" hangingPunct="1">
              <a:buFont typeface="Wingdings 3" pitchFamily="18" charset="2"/>
              <a:buNone/>
            </a:pPr>
            <a:r>
              <a:rPr lang="en-US" sz="2800" b="1" u="sng" dirty="0" smtClean="0">
                <a:latin typeface="Arial" charset="0"/>
                <a:cs typeface="Arial" charset="0"/>
              </a:rPr>
              <a:t>1Peter 4:4, 5</a:t>
            </a:r>
            <a:r>
              <a:rPr lang="en-US" sz="2800" dirty="0" smtClean="0">
                <a:latin typeface="Arial" charset="0"/>
                <a:cs typeface="Arial" charset="0"/>
              </a:rPr>
              <a:t> (NASB)</a:t>
            </a:r>
          </a:p>
          <a:p>
            <a:pPr marL="639763" eaLnBrk="1" hangingPunct="1">
              <a:buNone/>
            </a:pPr>
            <a:r>
              <a:rPr lang="en-US" sz="1200" dirty="0" smtClean="0">
                <a:latin typeface="Arial" pitchFamily="34" charset="0"/>
                <a:cs typeface="Arial" pitchFamily="34" charset="0"/>
              </a:rPr>
              <a:t>	</a:t>
            </a:r>
          </a:p>
          <a:p>
            <a:pPr marL="639763" eaLnBrk="1" hangingPunct="1">
              <a:buNone/>
            </a:pPr>
            <a:r>
              <a:rPr lang="en-US" sz="2800" dirty="0" smtClean="0">
                <a:latin typeface="Arial" pitchFamily="34" charset="0"/>
                <a:cs typeface="Arial" pitchFamily="34" charset="0"/>
              </a:rPr>
              <a:t>	In all this, they are surprised that you do not run with them into the same excesses of dissipation, and they malign you; but </a:t>
            </a:r>
            <a:r>
              <a:rPr lang="en-US" sz="2800" dirty="0" smtClean="0">
                <a:solidFill>
                  <a:srgbClr val="C00000"/>
                </a:solidFill>
                <a:latin typeface="Arial" pitchFamily="34" charset="0"/>
                <a:cs typeface="Arial" pitchFamily="34" charset="0"/>
              </a:rPr>
              <a:t>they will give account </a:t>
            </a:r>
            <a:r>
              <a:rPr lang="en-US" sz="2800" dirty="0" smtClean="0">
                <a:latin typeface="Arial" pitchFamily="34" charset="0"/>
                <a:cs typeface="Arial" pitchFamily="34" charset="0"/>
              </a:rPr>
              <a:t>to Him who is ready to judge the living and the dead.	</a:t>
            </a:r>
          </a:p>
          <a:p>
            <a:pPr>
              <a:buNone/>
            </a:pPr>
            <a:endParaRPr lang="en-US" sz="2800" dirty="0" smtClean="0">
              <a:latin typeface="Arial" pitchFamily="34" charset="0"/>
              <a:cs typeface="Arial" pitchFamily="34" charset="0"/>
            </a:endParaRPr>
          </a:p>
          <a:p>
            <a:pPr>
              <a:buNone/>
            </a:pPr>
            <a:endParaRPr lang="en-US" sz="2800" dirty="0" smtClean="0">
              <a:latin typeface="Arial" pitchFamily="34" charset="0"/>
              <a:cs typeface="Arial" pitchFamily="34" charset="0"/>
            </a:endParaRPr>
          </a:p>
          <a:p>
            <a:pPr>
              <a:buNone/>
            </a:pPr>
            <a:endParaRPr lang="en-US" sz="2800" dirty="0" smtClean="0">
              <a:latin typeface="Arial" pitchFamily="34" charset="0"/>
              <a:cs typeface="Arial" pitchFamily="34" charset="0"/>
            </a:endParaRPr>
          </a:p>
        </p:txBody>
      </p:sp>
      <p:sp>
        <p:nvSpPr>
          <p:cNvPr id="27650"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152400"/>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Actions Have Consequences</a:t>
            </a:r>
            <a:endParaRPr lang="en-US" sz="3200" dirty="0">
              <a:solidFill>
                <a:srgbClr val="3333CC"/>
              </a:solidFill>
            </a:endParaRP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9</a:t>
            </a:fld>
            <a:endParaRPr lang="en-US"/>
          </a:p>
        </p:txBody>
      </p:sp>
      <p:sp>
        <p:nvSpPr>
          <p:cNvPr id="7" name="Rectangle 3"/>
          <p:cNvSpPr txBox="1">
            <a:spLocks noChangeArrowheads="1"/>
          </p:cNvSpPr>
          <p:nvPr/>
        </p:nvSpPr>
        <p:spPr bwMode="auto">
          <a:xfrm>
            <a:off x="228600" y="4876800"/>
            <a:ext cx="8915400" cy="1143000"/>
          </a:xfrm>
          <a:prstGeom prst="rect">
            <a:avLst/>
          </a:prstGeom>
          <a:noFill/>
          <a:ln w="9525">
            <a:noFill/>
            <a:miter lim="800000"/>
            <a:headEnd/>
            <a:tailEnd/>
          </a:ln>
        </p:spPr>
        <p:txBody>
          <a:bodyPr/>
          <a:lstStyle/>
          <a:p>
            <a:pPr marL="365125" indent="-255588">
              <a:spcAft>
                <a:spcPts val="600"/>
              </a:spcAft>
              <a:buClr>
                <a:schemeClr val="accent1"/>
              </a:buClr>
              <a:buSzPct val="68000"/>
              <a:buFont typeface="Wingdings" pitchFamily="2" charset="2"/>
              <a:buChar char="Ø"/>
            </a:pPr>
            <a:endParaRPr lang="en-US" sz="2800" dirty="0" smtClean="0"/>
          </a:p>
        </p:txBody>
      </p:sp>
      <p:sp>
        <p:nvSpPr>
          <p:cNvPr id="8" name="Rectangle 3"/>
          <p:cNvSpPr txBox="1">
            <a:spLocks noChangeArrowheads="1"/>
          </p:cNvSpPr>
          <p:nvPr/>
        </p:nvSpPr>
        <p:spPr bwMode="auto">
          <a:xfrm>
            <a:off x="304800" y="3962400"/>
            <a:ext cx="8686800" cy="20574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solidFill>
                  <a:srgbClr val="008000"/>
                </a:solidFill>
              </a:rPr>
              <a:t>We must </a:t>
            </a:r>
            <a:r>
              <a:rPr lang="en-US" sz="2800" dirty="0" smtClean="0"/>
              <a:t>be willing to live differently than the world around us</a:t>
            </a:r>
          </a:p>
          <a:p>
            <a:pPr marL="365125" indent="-255588">
              <a:buClr>
                <a:schemeClr val="accent1"/>
              </a:buClr>
              <a:buSzPct val="68000"/>
              <a:buFont typeface="Wingdings" pitchFamily="2" charset="2"/>
              <a:buChar char="Ø"/>
            </a:pPr>
            <a:r>
              <a:rPr lang="en-US" sz="2800" dirty="0" smtClean="0"/>
              <a:t>Remember that </a:t>
            </a:r>
            <a:r>
              <a:rPr lang="en-US" sz="2800" dirty="0" smtClean="0">
                <a:solidFill>
                  <a:srgbClr val="008000"/>
                </a:solidFill>
              </a:rPr>
              <a:t>justice is eternal</a:t>
            </a:r>
            <a:r>
              <a:rPr lang="en-US" sz="2800" dirty="0" smtClean="0"/>
              <a:t>, whatever injustices happen now</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28305</TotalTime>
  <Words>471</Words>
  <Application>Microsoft Office PowerPoint</Application>
  <PresentationFormat>On-screen Show (4:3)</PresentationFormat>
  <Paragraphs>127</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Implications and Applications</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dc:title>
  <dc:creator>jentoft</dc:creator>
  <cp:lastModifiedBy>Christy</cp:lastModifiedBy>
  <cp:revision>1995</cp:revision>
  <cp:lastPrinted>2014-05-23T14:53:32Z</cp:lastPrinted>
  <dcterms:created xsi:type="dcterms:W3CDTF">2004-04-07T22:52:17Z</dcterms:created>
  <dcterms:modified xsi:type="dcterms:W3CDTF">2014-05-23T15:05:11Z</dcterms:modified>
</cp:coreProperties>
</file>