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3"/>
  </p:notesMasterIdLst>
  <p:handoutMasterIdLst>
    <p:handoutMasterId r:id="rId14"/>
  </p:handoutMasterIdLst>
  <p:sldIdLst>
    <p:sldId id="256" r:id="rId2"/>
    <p:sldId id="619" r:id="rId3"/>
    <p:sldId id="650" r:id="rId4"/>
    <p:sldId id="660" r:id="rId5"/>
    <p:sldId id="661" r:id="rId6"/>
    <p:sldId id="663" r:id="rId7"/>
    <p:sldId id="587" r:id="rId8"/>
    <p:sldId id="635" r:id="rId9"/>
    <p:sldId id="658" r:id="rId10"/>
    <p:sldId id="664" r:id="rId11"/>
    <p:sldId id="665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33CC"/>
    <a:srgbClr val="FF3300"/>
    <a:srgbClr val="0000FF"/>
    <a:srgbClr val="CC0000"/>
    <a:srgbClr val="FFCC00"/>
    <a:srgbClr val="2E3303"/>
    <a:srgbClr val="003618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9" autoAdjust="0"/>
    <p:restoredTop sz="94434" autoAdjust="0"/>
  </p:normalViewPr>
  <p:slideViewPr>
    <p:cSldViewPr>
      <p:cViewPr varScale="1">
        <p:scale>
          <a:sx n="71" d="100"/>
          <a:sy n="71" d="100"/>
        </p:scale>
        <p:origin x="1092" y="60"/>
      </p:cViewPr>
      <p:guideLst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1" d="100"/>
          <a:sy n="51" d="100"/>
        </p:scale>
        <p:origin x="281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16907" y="240514"/>
            <a:ext cx="3170138" cy="481028"/>
          </a:xfrm>
          <a:prstGeom prst="rect">
            <a:avLst/>
          </a:prstGeom>
        </p:spPr>
        <p:txBody>
          <a:bodyPr vert="horz" lIns="97189" tIns="48594" rIns="97189" bIns="48594" rtlCol="0"/>
          <a:lstStyle>
            <a:lvl1pPr algn="l" eaLnBrk="0" hangingPunct="0">
              <a:defRPr sz="1300">
                <a:cs typeface="+mn-cs"/>
              </a:defRPr>
            </a:lvl1pPr>
          </a:lstStyle>
          <a:p>
            <a:pPr eaLnBrk="1" hangingPunct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Boasting Only in the Cross</a:t>
            </a:r>
          </a:p>
          <a:p>
            <a:pPr eaLnBrk="1" hangingPunct="1"/>
            <a:r>
              <a:rPr lang="en-US" sz="1400" dirty="0">
                <a:cs typeface="Arial" charset="0"/>
              </a:rPr>
              <a:t>Galatians 6:11-18</a:t>
            </a:r>
            <a:endParaRPr lang="en-US" sz="1400" dirty="0">
              <a:cs typeface="Arial" charset="0"/>
            </a:endParaRPr>
          </a:p>
          <a:p>
            <a:pPr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87045" y="240514"/>
            <a:ext cx="3170138" cy="481028"/>
          </a:xfrm>
          <a:prstGeom prst="rect">
            <a:avLst/>
          </a:prstGeom>
        </p:spPr>
        <p:txBody>
          <a:bodyPr vert="horz" lIns="97189" tIns="48594" rIns="97189" bIns="48594" rtlCol="0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r>
              <a:rPr lang="en-US" sz="1400" dirty="0"/>
              <a:t>06/01/14</a:t>
            </a:r>
          </a:p>
          <a:p>
            <a:pPr>
              <a:defRPr/>
            </a:pPr>
            <a:r>
              <a:rPr lang="en-US" sz="1400" dirty="0"/>
              <a:t>by Bob DeWaay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54329" y="9019401"/>
            <a:ext cx="3170138" cy="240514"/>
          </a:xfrm>
          <a:prstGeom prst="rect">
            <a:avLst/>
          </a:prstGeom>
        </p:spPr>
        <p:txBody>
          <a:bodyPr vert="horz" lIns="97189" tIns="48594" rIns="97189" bIns="48594" rtlCol="0" anchor="b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B57C4A8B-79AC-470D-968F-5E559B3FD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08" y="8841938"/>
            <a:ext cx="2355521" cy="6068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65740" y="9019401"/>
            <a:ext cx="2449260" cy="276999"/>
          </a:xfrm>
          <a:prstGeom prst="rect">
            <a:avLst/>
          </a:prstGeom>
          <a:noFill/>
        </p:spPr>
        <p:txBody>
          <a:bodyPr wrap="none" lIns="91436" tIns="45719" rIns="91436" bIns="45719" rtlCol="0">
            <a:spAutoFit/>
          </a:bodyPr>
          <a:lstStyle/>
          <a:p>
            <a:r>
              <a:rPr lang="en-US" sz="1200" dirty="0"/>
              <a:t>www.gospelofgracefellowship.org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67431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89" tIns="48594" rIns="97189" bIns="4859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427" y="1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89" tIns="48594" rIns="97189" bIns="4859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830" y="4561577"/>
            <a:ext cx="5849543" cy="432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89" tIns="48594" rIns="97189" bIns="485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9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89" tIns="48594" rIns="97189" bIns="4859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89" tIns="48594" rIns="97189" bIns="4859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fld id="{7E5DDAC1-4739-4C8E-9CEA-814F7EAD23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677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A5BAC9-B5AE-47F7-A0B5-D30DD4944BFD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GAL 6:11 ¶ See with what large letters I am writing to you with my own hand.</a:t>
            </a:r>
          </a:p>
          <a:p>
            <a:r>
              <a:rPr lang="en-US" dirty="0" smtClean="0"/>
              <a:t>GAL 6:12 Those who desire to make a good showing in the flesh try to compel you to be circumcised, simply so that they will not be persecuted for the cross of Christ.</a:t>
            </a:r>
          </a:p>
          <a:p>
            <a:r>
              <a:rPr lang="en-US" dirty="0" smtClean="0"/>
              <a:t>GAL 6:13 For those who are circumcised do not even keep the Law themselves, but they desire to have you circumcised so that they may boast in your flesh.</a:t>
            </a:r>
          </a:p>
          <a:p>
            <a:r>
              <a:rPr lang="en-US" dirty="0" smtClean="0"/>
              <a:t>GAL 6:14 But may it never be that I would boast, except in the cross of our Lord Jesus Christ, through which the world has been crucified to me, and I to the world.</a:t>
            </a:r>
          </a:p>
          <a:p>
            <a:r>
              <a:rPr lang="en-US" dirty="0" smtClean="0"/>
              <a:t>GAL 6:15 For neither is circumcision anything, nor </a:t>
            </a:r>
            <a:r>
              <a:rPr lang="en-US" dirty="0" err="1" smtClean="0"/>
              <a:t>uncircumcision</a:t>
            </a:r>
            <a:r>
              <a:rPr lang="en-US" dirty="0" smtClean="0"/>
              <a:t>, but a new creation.</a:t>
            </a:r>
          </a:p>
          <a:p>
            <a:r>
              <a:rPr lang="en-US" dirty="0" smtClean="0"/>
              <a:t>GAL 6:16 And those who will walk by this rule, peace and mercy be upon them, and upon the Israel of God.</a:t>
            </a:r>
          </a:p>
          <a:p>
            <a:r>
              <a:rPr lang="en-US" dirty="0" smtClean="0"/>
              <a:t>GAL 6:17 ¶ From now on let no one cause trouble for me, for I bear on my body the brand-marks of Jesus.</a:t>
            </a:r>
          </a:p>
          <a:p>
            <a:r>
              <a:rPr lang="en-US" dirty="0" smtClean="0"/>
              <a:t>GAL 6:18 ¶ The grace of our Lord Jesus Christ be with your spirit, brethren. Amen.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8379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2DEAA-923A-4837-AD61-FED9270866A4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914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24503A-43D8-4C12-AD87-FF3412C6A81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21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092AE9-D19D-4CF8-A0F0-D44068A57943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987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2DEAA-923A-4837-AD61-FED9270866A4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91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2DEAA-923A-4837-AD61-FED9270866A4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91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7836B91-A17B-42AE-9D46-4FA1DC4E1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A5F61-B493-4A1E-A235-FA79AE2EC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727DD-ABF5-4E2B-8FAC-4AA1184C8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8305800" y="6408738"/>
            <a:ext cx="708025" cy="365125"/>
          </a:xfrm>
        </p:spPr>
        <p:txBody>
          <a:bodyPr/>
          <a:lstStyle>
            <a:lvl1pPr>
              <a:defRPr sz="2000"/>
            </a:lvl1pPr>
          </a:lstStyle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8B952A-8A6E-4298-8730-D11ACDD59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EDB3C1-ED74-4CDD-8981-AB2B0A1AF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27A878-1F41-4470-BA4D-9233BE4B2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8F41C6-2DEE-437B-8C64-700050B52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2A8E-FB09-433A-8DD4-FC4B2E7DB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40D3E3-87A9-4C4A-9E70-86ECFF57C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FB3D0A8-5485-4342-95EF-6512F82D6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4EC61DE9-B07D-43DF-9B96-D6659CACF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90" r:id="rId3"/>
    <p:sldLayoutId id="2147483691" r:id="rId4"/>
    <p:sldLayoutId id="2147483692" r:id="rId5"/>
    <p:sldLayoutId id="2147483693" r:id="rId6"/>
    <p:sldLayoutId id="2147483687" r:id="rId7"/>
    <p:sldLayoutId id="2147483694" r:id="rId8"/>
    <p:sldLayoutId id="2147483695" r:id="rId9"/>
    <p:sldLayoutId id="2147483686" r:id="rId10"/>
    <p:sldLayoutId id="214748368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362200"/>
            <a:ext cx="6019800" cy="762000"/>
          </a:xfrm>
        </p:spPr>
        <p:txBody>
          <a:bodyPr/>
          <a:lstStyle/>
          <a:p>
            <a:pPr marR="0" algn="ctr" eaLnBrk="1" hangingPunct="1"/>
            <a:r>
              <a:rPr lang="en-US" sz="3200" dirty="0" smtClean="0">
                <a:latin typeface="Arial" charset="0"/>
                <a:cs typeface="Arial" charset="0"/>
              </a:rPr>
              <a:t>Galatians </a:t>
            </a:r>
            <a:r>
              <a:rPr lang="en-US" sz="3200" dirty="0" smtClean="0">
                <a:latin typeface="Arial" charset="0"/>
                <a:cs typeface="Arial" charset="0"/>
              </a:rPr>
              <a:t>6:11-18</a:t>
            </a:r>
            <a:endParaRPr 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04800" y="54864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2095500" y="3495298"/>
            <a:ext cx="4953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Presented by Bob DeWaay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000" dirty="0" smtClean="0"/>
              <a:t>June 1, 2014</a:t>
            </a:r>
            <a:endParaRPr lang="en-US" sz="2000" dirty="0"/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723900" y="754559"/>
            <a:ext cx="7696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Boasting Only in the Cross</a:t>
            </a:r>
            <a:endParaRPr lang="en-US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8839200" cy="37338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Ephesians 2:8-10</a:t>
            </a:r>
            <a:r>
              <a:rPr lang="en-US" sz="2800" dirty="0" smtClean="0">
                <a:latin typeface="Arial" charset="0"/>
                <a:cs typeface="Arial" charset="0"/>
              </a:rPr>
              <a:t> (NASB)</a:t>
            </a:r>
          </a:p>
          <a:p>
            <a:pPr marL="639763" eaLnBrk="1" hangingPunct="1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	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639763" eaLnBrk="1" hangingPunct="1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For </a:t>
            </a:r>
            <a:r>
              <a:rPr lang="en-US" sz="2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by grace you have been saved through faith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and that not of yourselves, it is the gift of God; not as a result of works, so that no one may boast.  For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we are His workmanship, created in Christ Jesus for good works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which God prepared beforehand so that we would walk in them.</a:t>
            </a:r>
          </a:p>
          <a:p>
            <a:pPr marL="639763" eaLnBrk="1" hangingPunct="1">
              <a:buNone/>
            </a:pPr>
            <a:endParaRPr lang="en-US" sz="2800" u="sng" dirty="0" smtClean="0">
              <a:latin typeface="Arial" pitchFamily="34" charset="0"/>
              <a:cs typeface="Arial" pitchFamily="34" charset="0"/>
            </a:endParaRPr>
          </a:p>
          <a:p>
            <a:pPr marL="639763" eaLnBrk="1" hangingPunct="1">
              <a:buFont typeface="Wingdings 3" pitchFamily="18" charset="2"/>
              <a:buNone/>
            </a:pPr>
            <a:endParaRPr lang="en-US" sz="1200" dirty="0" smtClean="0"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114300" y="152400"/>
            <a:ext cx="8915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smtClean="0">
                <a:solidFill>
                  <a:srgbClr val="3333CC"/>
                </a:solidFill>
              </a:rPr>
              <a:t>We Need to Believe the Gospel to </a:t>
            </a:r>
            <a:r>
              <a:rPr lang="en-US" sz="3200" dirty="0" smtClean="0">
                <a:solidFill>
                  <a:srgbClr val="3333CC"/>
                </a:solidFill>
              </a:rPr>
              <a:t>Be </a:t>
            </a:r>
            <a:br>
              <a:rPr lang="en-US" sz="3200" dirty="0" smtClean="0">
                <a:solidFill>
                  <a:srgbClr val="3333CC"/>
                </a:solidFill>
              </a:rPr>
            </a:br>
            <a:r>
              <a:rPr lang="en-US" sz="3200" dirty="0" smtClean="0">
                <a:solidFill>
                  <a:srgbClr val="3333CC"/>
                </a:solidFill>
              </a:rPr>
              <a:t>Part </a:t>
            </a:r>
            <a:r>
              <a:rPr lang="en-US" sz="3200" dirty="0" smtClean="0">
                <a:solidFill>
                  <a:srgbClr val="3333CC"/>
                </a:solidFill>
              </a:rPr>
              <a:t>of the New Creation</a:t>
            </a:r>
            <a:endParaRPr lang="en-US" sz="3200" dirty="0">
              <a:solidFill>
                <a:srgbClr val="3333CC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4"/>
          <p:cNvSpPr>
            <a:spLocks noGrp="1"/>
          </p:cNvSpPr>
          <p:nvPr>
            <p:ph sz="half" idx="4294967295"/>
          </p:nvPr>
        </p:nvSpPr>
        <p:spPr>
          <a:xfrm>
            <a:off x="4419600" y="1524000"/>
            <a:ext cx="4800600" cy="4419600"/>
          </a:xfrm>
        </p:spPr>
        <p:txBody>
          <a:bodyPr/>
          <a:lstStyle/>
          <a:p>
            <a:pPr marL="338138" indent="-338138">
              <a:buClr>
                <a:srgbClr val="0000FF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Justified (Gal. 2:16)</a:t>
            </a:r>
          </a:p>
          <a:p>
            <a:pPr marL="338138" indent="-338138">
              <a:buClr>
                <a:srgbClr val="0000FF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Blessed (3:9)</a:t>
            </a:r>
          </a:p>
          <a:p>
            <a:pPr marL="338138" indent="-338138">
              <a:buClr>
                <a:srgbClr val="0000FF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Redeemed (3:13)</a:t>
            </a:r>
          </a:p>
          <a:p>
            <a:pPr marL="338138" indent="-338138">
              <a:buClr>
                <a:srgbClr val="0000FF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Received the Spirit (3:14)</a:t>
            </a:r>
          </a:p>
          <a:p>
            <a:pPr marL="338138" indent="-338138">
              <a:buClr>
                <a:srgbClr val="0000FF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Brothers in Christ (3:15)</a:t>
            </a:r>
          </a:p>
          <a:p>
            <a:pPr marL="338138" indent="-338138">
              <a:buClr>
                <a:srgbClr val="0000FF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Believe the Promise (3:22)</a:t>
            </a:r>
          </a:p>
          <a:p>
            <a:pPr marL="338138" indent="-338138">
              <a:buClr>
                <a:srgbClr val="0000FF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Released from Prison (3:23)</a:t>
            </a:r>
          </a:p>
          <a:p>
            <a:pPr marL="338138" indent="-338138">
              <a:buClr>
                <a:srgbClr val="0000FF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New Status in Christ (3:27)</a:t>
            </a:r>
          </a:p>
          <a:p>
            <a:pPr marL="338138" indent="-338138">
              <a:buClr>
                <a:srgbClr val="0000FF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No Longer under </a:t>
            </a:r>
            <a:r>
              <a:rPr lang="en-US" sz="2200" i="1" dirty="0" err="1" smtClean="0">
                <a:solidFill>
                  <a:srgbClr val="0033CC"/>
                </a:solidFill>
                <a:latin typeface="Arial" charset="0"/>
                <a:cs typeface="Arial" charset="0"/>
              </a:rPr>
              <a:t>Stoichea</a:t>
            </a:r>
            <a:r>
              <a:rPr lang="en-US" sz="2200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 (4:3-7)</a:t>
            </a:r>
          </a:p>
          <a:p>
            <a:pPr marL="338138" indent="-338138">
              <a:buClr>
                <a:srgbClr val="0000FF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Sons &amp; Heirs of Christ (4:7)</a:t>
            </a:r>
          </a:p>
          <a:p>
            <a:pPr marL="338138" indent="-338138">
              <a:buClr>
                <a:srgbClr val="0000FF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Of the Promise (4:23)</a:t>
            </a:r>
          </a:p>
          <a:p>
            <a:pPr marL="338138" indent="-338138">
              <a:buClr>
                <a:srgbClr val="0000FF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Free in Christ (5:1)</a:t>
            </a:r>
          </a:p>
        </p:txBody>
      </p:sp>
      <p:sp>
        <p:nvSpPr>
          <p:cNvPr id="19458" name="Content Placeholder 3"/>
          <p:cNvSpPr>
            <a:spLocks noGrp="1"/>
          </p:cNvSpPr>
          <p:nvPr>
            <p:ph sz="half" idx="4294967295"/>
          </p:nvPr>
        </p:nvSpPr>
        <p:spPr>
          <a:xfrm>
            <a:off x="152400" y="1524000"/>
            <a:ext cx="4419600" cy="4267200"/>
          </a:xfrm>
        </p:spPr>
        <p:txBody>
          <a:bodyPr/>
          <a:lstStyle/>
          <a:p>
            <a:pPr marL="338138" indent="-338138">
              <a:buClr>
                <a:srgbClr val="C00000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No Justification (Gal. 2:16)</a:t>
            </a:r>
          </a:p>
          <a:p>
            <a:pPr marL="338138" indent="-338138">
              <a:buClr>
                <a:srgbClr val="C00000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Cursed (3:10, 13)</a:t>
            </a:r>
          </a:p>
          <a:p>
            <a:pPr marL="338138" indent="-338138">
              <a:buClr>
                <a:srgbClr val="C00000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Imprisoned (3:22, 23)</a:t>
            </a:r>
          </a:p>
          <a:p>
            <a:pPr marL="338138" indent="-338138">
              <a:buClr>
                <a:srgbClr val="C00000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Under Guard (3:23)</a:t>
            </a:r>
          </a:p>
          <a:p>
            <a:pPr marL="338138" indent="-338138">
              <a:buClr>
                <a:srgbClr val="C00000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Under Custody (3:24, 25)</a:t>
            </a:r>
          </a:p>
          <a:p>
            <a:pPr marL="338138" indent="-338138">
              <a:buClr>
                <a:srgbClr val="C00000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Slave Status (4:1)</a:t>
            </a:r>
          </a:p>
          <a:p>
            <a:pPr marL="338138" indent="-338138">
              <a:buClr>
                <a:srgbClr val="C00000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Under Guardians (4:2)</a:t>
            </a:r>
          </a:p>
          <a:p>
            <a:pPr marL="338138" indent="-338138">
              <a:buClr>
                <a:srgbClr val="C00000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Under Stewards (4:2)</a:t>
            </a:r>
          </a:p>
          <a:p>
            <a:pPr marL="338138" indent="-338138">
              <a:buClr>
                <a:srgbClr val="C00000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Slaves to the </a:t>
            </a:r>
            <a:r>
              <a:rPr lang="en-US" sz="2200" i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Stoichea</a:t>
            </a:r>
            <a:r>
              <a:rPr lang="en-US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(4:3, 9)</a:t>
            </a:r>
          </a:p>
          <a:p>
            <a:pPr marL="338138" indent="-338138">
              <a:buClr>
                <a:srgbClr val="C00000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Enslaved to Idols (4:8)</a:t>
            </a:r>
          </a:p>
          <a:p>
            <a:pPr marL="338138" indent="-338138">
              <a:buClr>
                <a:srgbClr val="C00000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Of the flesh (4:23)</a:t>
            </a:r>
          </a:p>
          <a:p>
            <a:pPr marL="338138" indent="-338138">
              <a:buClr>
                <a:srgbClr val="C00000"/>
              </a:buClr>
              <a:buSzPct val="85000"/>
              <a:buFont typeface="Lucida Sans Unicode" pitchFamily="34" charset="0"/>
              <a:buAutoNum type="arabicPeriod"/>
            </a:pPr>
            <a:r>
              <a:rPr lang="en-US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Under a Yoke (5:1)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02096"/>
            <a:ext cx="8229600" cy="762000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en-US" sz="3600" b="0" dirty="0">
                <a:solidFill>
                  <a:srgbClr val="3333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Cursed by Works or Blessed by Faith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" y="990600"/>
            <a:ext cx="4038600" cy="4572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rPr>
              <a:t>Works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14800" y="990600"/>
            <a:ext cx="3733800" cy="4572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33CC"/>
                </a:solidFill>
                <a:latin typeface="Arial" pitchFamily="34" charset="0"/>
                <a:ea typeface="+mj-ea"/>
                <a:cs typeface="Arial" pitchFamily="34" charset="0"/>
              </a:rPr>
              <a:t>Faith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Being “Compelled” Toward Law-works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610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6:11, 12</a:t>
            </a:r>
            <a:r>
              <a:rPr lang="en-US" sz="2800" dirty="0" smtClean="0"/>
              <a:t> (NASB)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 smtClean="0"/>
              <a:t>	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See with what large letters I am writing to you with my own hand. Those who desire to make a good showing in the flesh </a:t>
            </a:r>
            <a:r>
              <a:rPr lang="en-US" sz="2800" dirty="0" smtClean="0">
                <a:solidFill>
                  <a:srgbClr val="C00000"/>
                </a:solidFill>
              </a:rPr>
              <a:t>try to compel you </a:t>
            </a:r>
            <a:r>
              <a:rPr lang="en-US" sz="2800" dirty="0" smtClean="0"/>
              <a:t>to be circumcised, simply </a:t>
            </a:r>
            <a:r>
              <a:rPr lang="en-US" sz="2800" dirty="0" smtClean="0">
                <a:solidFill>
                  <a:srgbClr val="008000"/>
                </a:solidFill>
              </a:rPr>
              <a:t>so that they will not be persecuted</a:t>
            </a:r>
            <a:r>
              <a:rPr lang="en-US" sz="2800" dirty="0" smtClean="0"/>
              <a:t> for the cross of Christ.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</a:t>
            </a: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152400" y="4191000"/>
            <a:ext cx="8915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 “large letters” signify importance of the material, not bad eyesight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C00000"/>
                </a:solidFill>
              </a:rPr>
              <a:t>Compel</a:t>
            </a:r>
            <a:r>
              <a:rPr lang="en-US" sz="2800" dirty="0" smtClean="0"/>
              <a:t>” is found three times in Galatians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Human </a:t>
            </a:r>
            <a:r>
              <a:rPr lang="en-US" sz="3600" dirty="0" smtClean="0">
                <a:solidFill>
                  <a:srgbClr val="3333CC"/>
                </a:solidFill>
              </a:rPr>
              <a:t>Law-Givers Are </a:t>
            </a:r>
            <a:r>
              <a:rPr lang="en-US" sz="3600" dirty="0" smtClean="0">
                <a:solidFill>
                  <a:srgbClr val="3333CC"/>
                </a:solidFill>
              </a:rPr>
              <a:t>Law Breakers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219200"/>
            <a:ext cx="8610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6:13</a:t>
            </a:r>
            <a:r>
              <a:rPr lang="en-US" sz="2800" dirty="0" smtClean="0"/>
              <a:t> (NASB)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2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For those who are circumcised do </a:t>
            </a:r>
            <a:r>
              <a:rPr lang="en-US" sz="2800" dirty="0" smtClean="0">
                <a:solidFill>
                  <a:srgbClr val="C00000"/>
                </a:solidFill>
              </a:rPr>
              <a:t>not even keep the Law themselves</a:t>
            </a:r>
            <a:r>
              <a:rPr lang="en-US" sz="2800" dirty="0" smtClean="0"/>
              <a:t>, but they desire to have you circumcised so that they may boast in your flesh.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aseline="30000" dirty="0" smtClean="0"/>
              <a:t> 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3581400"/>
            <a:ext cx="8686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Jesus rebukes false law-givers and hypocrites in Matthew 23 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They were looking for converts to their religion of Law-works so they could enhance their own status in the eyes of others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Paul Only Boasts in the Cross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990600"/>
            <a:ext cx="8610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6:14, 15</a:t>
            </a:r>
            <a:r>
              <a:rPr lang="en-US" sz="2800" dirty="0" smtClean="0"/>
              <a:t> (NASB)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4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But may it never be that I would </a:t>
            </a:r>
            <a:r>
              <a:rPr lang="en-US" sz="2800" dirty="0" smtClean="0">
                <a:solidFill>
                  <a:srgbClr val="C00000"/>
                </a:solidFill>
              </a:rPr>
              <a:t>boast</a:t>
            </a:r>
            <a:r>
              <a:rPr lang="en-US" sz="2800" dirty="0" smtClean="0"/>
              <a:t>, except </a:t>
            </a:r>
            <a:r>
              <a:rPr lang="en-US" sz="2800" dirty="0" smtClean="0">
                <a:solidFill>
                  <a:srgbClr val="C00000"/>
                </a:solidFill>
              </a:rPr>
              <a:t>in the cross of our Lord Jesus Christ</a:t>
            </a:r>
            <a:r>
              <a:rPr lang="en-US" sz="2800" dirty="0" smtClean="0"/>
              <a:t>, through which the world has been crucified to me, and I to the world. For neither is circumcision anything, nor </a:t>
            </a:r>
            <a:r>
              <a:rPr lang="en-US" sz="2800" dirty="0" err="1" smtClean="0"/>
              <a:t>uncircumcision</a:t>
            </a:r>
            <a:r>
              <a:rPr lang="en-US" sz="2800" dirty="0" smtClean="0"/>
              <a:t>, but </a:t>
            </a:r>
            <a:r>
              <a:rPr lang="en-US" sz="2800" dirty="0" smtClean="0">
                <a:solidFill>
                  <a:srgbClr val="008000"/>
                </a:solidFill>
              </a:rPr>
              <a:t>a new creation</a:t>
            </a:r>
            <a:r>
              <a:rPr lang="en-US" sz="2800" dirty="0" smtClean="0"/>
              <a:t>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304800" y="4114800"/>
            <a:ext cx="8686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</a:rPr>
              <a:t>It is what Christ has done for us</a:t>
            </a:r>
            <a:r>
              <a:rPr lang="en-US" sz="2800" dirty="0" smtClean="0"/>
              <a:t>, not what we think we will do for God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Through the cross we enter the new creation by faith (Ephesians 2:8-10)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228600"/>
            <a:ext cx="883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371600"/>
            <a:ext cx="8610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6:16</a:t>
            </a:r>
            <a:r>
              <a:rPr lang="en-US" sz="2800" dirty="0" smtClean="0"/>
              <a:t> (NASB)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4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aseline="30000" dirty="0" smtClean="0"/>
              <a:t> </a:t>
            </a:r>
            <a:r>
              <a:rPr lang="en-US" sz="2800" dirty="0" smtClean="0"/>
              <a:t>	And those who will </a:t>
            </a:r>
            <a:r>
              <a:rPr lang="en-US" sz="2800" dirty="0" smtClean="0">
                <a:solidFill>
                  <a:srgbClr val="C00000"/>
                </a:solidFill>
              </a:rPr>
              <a:t>walk by this rule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3333CC"/>
                </a:solidFill>
              </a:rPr>
              <a:t>peace and mercy be upon them</a:t>
            </a:r>
            <a:r>
              <a:rPr lang="en-US" sz="2800" dirty="0" smtClean="0"/>
              <a:t>, and upon the </a:t>
            </a:r>
            <a:r>
              <a:rPr lang="en-US" sz="2800" dirty="0" smtClean="0">
                <a:solidFill>
                  <a:srgbClr val="008000"/>
                </a:solidFill>
              </a:rPr>
              <a:t>Israel of God</a:t>
            </a:r>
            <a:r>
              <a:rPr lang="en-US" sz="2800" dirty="0" smtClean="0"/>
              <a:t>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3124200"/>
            <a:ext cx="8686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“Walk” is </a:t>
            </a:r>
            <a:r>
              <a:rPr lang="en-US" sz="2800" i="1" dirty="0" err="1" smtClean="0"/>
              <a:t>stoicheo</a:t>
            </a:r>
            <a:r>
              <a:rPr lang="en-US" sz="2800" i="1" dirty="0" smtClean="0"/>
              <a:t>_ </a:t>
            </a:r>
            <a:r>
              <a:rPr lang="en-US" sz="2800" dirty="0" smtClean="0"/>
              <a:t>which is “keep in step with” as in Galatians 5:25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 “rule” is the rule of the New Creation and means “measure”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“Israel of God” is used only here in NT for the faithful church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500" dirty="0" smtClean="0">
                <a:solidFill>
                  <a:srgbClr val="3333CC"/>
                </a:solidFill>
              </a:rPr>
              <a:t>A Blessing on Those </a:t>
            </a:r>
            <a:r>
              <a:rPr lang="en-US" sz="3500" dirty="0" smtClean="0">
                <a:solidFill>
                  <a:srgbClr val="3333CC"/>
                </a:solidFill>
              </a:rPr>
              <a:t>Who </a:t>
            </a:r>
            <a:r>
              <a:rPr lang="en-US" sz="3500" dirty="0" smtClean="0">
                <a:solidFill>
                  <a:srgbClr val="3333CC"/>
                </a:solidFill>
              </a:rPr>
              <a:t>Reject </a:t>
            </a:r>
            <a:r>
              <a:rPr lang="en-US" sz="3500" dirty="0" smtClean="0">
                <a:solidFill>
                  <a:srgbClr val="3333CC"/>
                </a:solidFill>
              </a:rPr>
              <a:t>Law-Works </a:t>
            </a:r>
            <a:r>
              <a:rPr lang="en-US" sz="3500" dirty="0" smtClean="0">
                <a:solidFill>
                  <a:srgbClr val="3333CC"/>
                </a:solidFill>
              </a:rPr>
              <a:t>and Accept the New Creation</a:t>
            </a:r>
            <a:endParaRPr lang="en-US" sz="3500" dirty="0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7620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Galatians </a:t>
            </a:r>
            <a:r>
              <a:rPr lang="en-US" sz="3600" dirty="0" smtClean="0">
                <a:solidFill>
                  <a:srgbClr val="3333CC"/>
                </a:solidFill>
              </a:rPr>
              <a:t>Has </a:t>
            </a:r>
            <a:r>
              <a:rPr lang="en-US" sz="3600" dirty="0" smtClean="0">
                <a:solidFill>
                  <a:srgbClr val="3333CC"/>
                </a:solidFill>
              </a:rPr>
              <a:t>Grace </a:t>
            </a:r>
            <a:r>
              <a:rPr lang="en-US" sz="3600" dirty="0" smtClean="0">
                <a:solidFill>
                  <a:srgbClr val="3333CC"/>
                </a:solidFill>
              </a:rPr>
              <a:t>From </a:t>
            </a:r>
            <a:br>
              <a:rPr lang="en-US" sz="3600" dirty="0" smtClean="0">
                <a:solidFill>
                  <a:srgbClr val="3333CC"/>
                </a:solidFill>
              </a:rPr>
            </a:br>
            <a:r>
              <a:rPr lang="en-US" sz="3600" dirty="0" smtClean="0">
                <a:solidFill>
                  <a:srgbClr val="3333CC"/>
                </a:solidFill>
              </a:rPr>
              <a:t>Beginning </a:t>
            </a:r>
            <a:r>
              <a:rPr lang="en-US" sz="3600" dirty="0" smtClean="0">
                <a:solidFill>
                  <a:srgbClr val="3333CC"/>
                </a:solidFill>
              </a:rPr>
              <a:t>to End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81000" y="1447800"/>
            <a:ext cx="8610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6:17, 18</a:t>
            </a:r>
            <a:r>
              <a:rPr lang="en-US" sz="2800" dirty="0" smtClean="0"/>
              <a:t> (NASB)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4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aseline="30000" dirty="0" smtClean="0"/>
              <a:t> </a:t>
            </a:r>
            <a:r>
              <a:rPr lang="en-US" sz="2800" dirty="0" smtClean="0"/>
              <a:t>	From now on let no one cause trouble for me, for I bear on my body the brand-marks of Jesus. </a:t>
            </a:r>
            <a:r>
              <a:rPr lang="en-US" sz="2800" dirty="0" smtClean="0">
                <a:solidFill>
                  <a:srgbClr val="C00000"/>
                </a:solidFill>
              </a:rPr>
              <a:t>The grace of our Lord Jesus Christ </a:t>
            </a:r>
            <a:r>
              <a:rPr lang="en-US" sz="2800" dirty="0" smtClean="0"/>
              <a:t>be with your spirit, brethren. Amen.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4038600"/>
            <a:ext cx="8686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Paul was scarred from physical beatings inflicted on him for preaching the gospel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Paul uses “grace” in his salutation as well (Galatians 1:3)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8229600" cy="28194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  <a:cs typeface="Arial" charset="0"/>
              </a:rPr>
              <a:t>Do not be “compelled” to please human law-givers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  <a:cs typeface="Arial" charset="0"/>
              </a:rPr>
              <a:t>Boast only in God and His Crucified Messiah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  <a:cs typeface="Arial" charset="0"/>
              </a:rPr>
              <a:t>God’s New Creation Blessing is on those who receive the Spirit by Faith (Galatians 3:2)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599"/>
            <a:ext cx="8229600" cy="762001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0" dirty="0" smtClean="0">
                <a:solidFill>
                  <a:srgbClr val="33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Implications and Applications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686800" cy="25908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Luke 11:46</a:t>
            </a:r>
            <a:r>
              <a:rPr lang="en-US" sz="2800" b="1" dirty="0" smtClean="0"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latin typeface="Arial" charset="0"/>
                <a:cs typeface="Arial" charset="0"/>
              </a:rPr>
              <a:t>(NASB)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u="sng" dirty="0" smtClean="0">
              <a:latin typeface="Arial" charset="0"/>
              <a:cs typeface="Arial" charset="0"/>
            </a:endParaRPr>
          </a:p>
          <a:p>
            <a:pPr marL="639763" eaLnBrk="1" hangingPunct="1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But He said, “Woe to you lawyers as well! For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you weigh men down with burdens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hard to bear, while you yourselves will not even touch the burdens with one of your fingers.”</a:t>
            </a:r>
          </a:p>
          <a:p>
            <a:pPr marL="639763" eaLnBrk="1" hangingPunct="1"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114300" y="76200"/>
            <a:ext cx="8915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smtClean="0">
                <a:solidFill>
                  <a:srgbClr val="3333CC"/>
                </a:solidFill>
              </a:rPr>
              <a:t>Do </a:t>
            </a:r>
            <a:r>
              <a:rPr lang="en-US" sz="3200" dirty="0" smtClean="0">
                <a:solidFill>
                  <a:srgbClr val="3333CC"/>
                </a:solidFill>
              </a:rPr>
              <a:t>Not </a:t>
            </a:r>
            <a:r>
              <a:rPr lang="en-US" sz="3200" dirty="0">
                <a:solidFill>
                  <a:srgbClr val="3333CC"/>
                </a:solidFill>
              </a:rPr>
              <a:t>B</a:t>
            </a:r>
            <a:r>
              <a:rPr lang="en-US" sz="3200" dirty="0" smtClean="0">
                <a:solidFill>
                  <a:srgbClr val="3333CC"/>
                </a:solidFill>
              </a:rPr>
              <a:t>e </a:t>
            </a:r>
            <a:r>
              <a:rPr lang="en-US" sz="3200" dirty="0" smtClean="0">
                <a:solidFill>
                  <a:srgbClr val="3333CC"/>
                </a:solidFill>
              </a:rPr>
              <a:t>“Compelled” to Please </a:t>
            </a:r>
            <a:r>
              <a:rPr lang="en-US" sz="3200" dirty="0" smtClean="0">
                <a:solidFill>
                  <a:srgbClr val="3333CC"/>
                </a:solidFill>
              </a:rPr>
              <a:t/>
            </a:r>
            <a:br>
              <a:rPr lang="en-US" sz="3200" dirty="0" smtClean="0">
                <a:solidFill>
                  <a:srgbClr val="3333CC"/>
                </a:solidFill>
              </a:rPr>
            </a:br>
            <a:r>
              <a:rPr lang="en-US" sz="3200" dirty="0" smtClean="0">
                <a:solidFill>
                  <a:srgbClr val="3333CC"/>
                </a:solidFill>
              </a:rPr>
              <a:t>Human Law-Givers</a:t>
            </a:r>
            <a:endParaRPr lang="en-US" sz="3200" dirty="0" smtClean="0">
              <a:solidFill>
                <a:srgbClr val="3333CC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4800" y="3962400"/>
            <a:ext cx="8686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Paul sought to “compel” Christians before his conversion (Acts 26:10-11)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 err="1" smtClean="0"/>
              <a:t>Judaizers</a:t>
            </a:r>
            <a:r>
              <a:rPr lang="en-US" sz="2800" dirty="0" smtClean="0"/>
              <a:t> require obedience to themselves as a condition for fellowship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839200" cy="26670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Romans 6:6</a:t>
            </a:r>
            <a:r>
              <a:rPr lang="en-US" sz="2800" dirty="0" smtClean="0">
                <a:latin typeface="Arial" charset="0"/>
                <a:cs typeface="Arial" charset="0"/>
              </a:rPr>
              <a:t> (NASB)</a:t>
            </a:r>
          </a:p>
          <a:p>
            <a:pPr marL="639763" eaLnBrk="1" hangingPunct="1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639763" eaLnBrk="1" hangingPunct="1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knowing this, that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our old self was crucified with Him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in order that our body of sin might be done away with, so that </a:t>
            </a:r>
            <a:r>
              <a:rPr lang="en-US" sz="2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we would no longer be slaves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to sin;</a:t>
            </a:r>
          </a:p>
          <a:p>
            <a:pPr marL="639763" eaLnBrk="1" hangingPunct="1"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639763" eaLnBrk="1" hangingPunct="1">
              <a:buNone/>
            </a:pPr>
            <a:endParaRPr lang="en-US" sz="2800" u="sng" dirty="0" smtClean="0">
              <a:latin typeface="Arial" pitchFamily="34" charset="0"/>
              <a:cs typeface="Arial" pitchFamily="34" charset="0"/>
            </a:endParaRPr>
          </a:p>
          <a:p>
            <a:pPr marL="639763" eaLnBrk="1" hangingPunct="1">
              <a:buFont typeface="Wingdings 3" pitchFamily="18" charset="2"/>
              <a:buNone/>
            </a:pPr>
            <a:endParaRPr lang="en-US" sz="1200" dirty="0" smtClean="0"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114300" y="152400"/>
            <a:ext cx="8915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smtClean="0">
                <a:solidFill>
                  <a:srgbClr val="3333CC"/>
                </a:solidFill>
              </a:rPr>
              <a:t>Believers </a:t>
            </a:r>
            <a:r>
              <a:rPr lang="en-US" sz="3200" dirty="0" smtClean="0">
                <a:solidFill>
                  <a:srgbClr val="3333CC"/>
                </a:solidFill>
              </a:rPr>
              <a:t>Are </a:t>
            </a:r>
            <a:r>
              <a:rPr lang="en-US" sz="3200" dirty="0" smtClean="0">
                <a:solidFill>
                  <a:srgbClr val="3333CC"/>
                </a:solidFill>
              </a:rPr>
              <a:t>Crucified with Christ and </a:t>
            </a:r>
            <a:r>
              <a:rPr lang="en-US" sz="3200" dirty="0" smtClean="0">
                <a:solidFill>
                  <a:srgbClr val="3333CC"/>
                </a:solidFill>
              </a:rPr>
              <a:t/>
            </a:r>
            <a:br>
              <a:rPr lang="en-US" sz="3200" dirty="0" smtClean="0">
                <a:solidFill>
                  <a:srgbClr val="3333CC"/>
                </a:solidFill>
              </a:rPr>
            </a:br>
            <a:r>
              <a:rPr lang="en-US" sz="3200" dirty="0" smtClean="0">
                <a:solidFill>
                  <a:srgbClr val="3333CC"/>
                </a:solidFill>
              </a:rPr>
              <a:t>Only </a:t>
            </a:r>
            <a:r>
              <a:rPr lang="en-US" sz="3200" dirty="0" smtClean="0">
                <a:solidFill>
                  <a:srgbClr val="3333CC"/>
                </a:solidFill>
              </a:rPr>
              <a:t>Boast in That</a:t>
            </a:r>
            <a:endParaRPr lang="en-US" sz="3200" dirty="0">
              <a:solidFill>
                <a:srgbClr val="3333CC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28600" y="4876800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52400" y="4114800"/>
            <a:ext cx="8839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Boast in the Lord: “so that, just as it is written, ‘Let him who boasts, boast in the Lord.’” (1Co. 1:31)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 cross demonstrates substitution (1Peter 3:18)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28407</TotalTime>
  <Words>761</Words>
  <Application>Microsoft Office PowerPoint</Application>
  <PresentationFormat>On-screen Show (4:3)</PresentationFormat>
  <Paragraphs>154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Lucida Sans Unicode</vt:lpstr>
      <vt:lpstr>Verdana</vt:lpstr>
      <vt:lpstr>Wingdings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Implications and Applications</vt:lpstr>
      <vt:lpstr>PowerPoint Presentation</vt:lpstr>
      <vt:lpstr>PowerPoint Presentation</vt:lpstr>
      <vt:lpstr>PowerPoint Presentation</vt:lpstr>
      <vt:lpstr>Cursed by Works or Blessed by Faith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Resurrection</dc:title>
  <dc:creator>jentoft</dc:creator>
  <cp:lastModifiedBy>Christy</cp:lastModifiedBy>
  <cp:revision>2011</cp:revision>
  <cp:lastPrinted>2014-05-30T14:11:05Z</cp:lastPrinted>
  <dcterms:created xsi:type="dcterms:W3CDTF">2004-04-07T22:52:17Z</dcterms:created>
  <dcterms:modified xsi:type="dcterms:W3CDTF">2014-05-30T14:11:54Z</dcterms:modified>
</cp:coreProperties>
</file>