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58" r:id="rId4"/>
    <p:sldId id="259" r:id="rId5"/>
    <p:sldId id="260" r:id="rId6"/>
    <p:sldId id="263" r:id="rId7"/>
    <p:sldId id="261" r:id="rId8"/>
    <p:sldId id="262" r:id="rId9"/>
    <p:sldId id="264" r:id="rId10"/>
    <p:sldId id="265" r:id="rId11"/>
    <p:sldId id="266" r:id="rId12"/>
  </p:sldIdLst>
  <p:sldSz cx="9144000" cy="6858000" type="screen4x3"/>
  <p:notesSz cx="6924675" cy="9210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331" autoAdjust="0"/>
  </p:normalViewPr>
  <p:slideViewPr>
    <p:cSldViewPr>
      <p:cViewPr varScale="1">
        <p:scale>
          <a:sx n="61" d="100"/>
          <a:sy n="61" d="100"/>
        </p:scale>
        <p:origin x="1572" y="60"/>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580077" y="282592"/>
            <a:ext cx="3231858" cy="488778"/>
          </a:xfrm>
          <a:prstGeom prst="rect">
            <a:avLst/>
          </a:prstGeom>
        </p:spPr>
        <p:txBody>
          <a:bodyPr vert="horz" lIns="98268" tIns="49135" rIns="98268" bIns="49135" rtlCol="0"/>
          <a:lstStyle>
            <a:lvl1pPr algn="l">
              <a:defRPr sz="1300"/>
            </a:lvl1pPr>
          </a:lstStyle>
          <a:p>
            <a:r>
              <a:rPr lang="en-US" sz="1200" b="1" dirty="0">
                <a:cs typeface="Arial" panose="020B0604020202020204" pitchFamily="34" charset="0"/>
              </a:rPr>
              <a:t>Mark </a:t>
            </a:r>
            <a:r>
              <a:rPr lang="en-US" sz="1200" b="1" dirty="0">
                <a:cs typeface="Arial" panose="020B0604020202020204" pitchFamily="34" charset="0"/>
              </a:rPr>
              <a:t>12:18-27  </a:t>
            </a:r>
            <a:r>
              <a:rPr lang="en-US" sz="1200" dirty="0"/>
              <a:t>Do We Understand The Scriptures And The Power of God?</a:t>
            </a:r>
            <a:endParaRPr lang="en-US" sz="1200" dirty="0"/>
          </a:p>
        </p:txBody>
      </p:sp>
      <p:sp>
        <p:nvSpPr>
          <p:cNvPr id="7" name="Date Placeholder 2"/>
          <p:cNvSpPr>
            <a:spLocks noGrp="1"/>
          </p:cNvSpPr>
          <p:nvPr>
            <p:ph type="dt" sz="quarter" idx="1"/>
          </p:nvPr>
        </p:nvSpPr>
        <p:spPr>
          <a:xfrm>
            <a:off x="3231515" y="282592"/>
            <a:ext cx="3231858" cy="488778"/>
          </a:xfrm>
          <a:prstGeom prst="rect">
            <a:avLst/>
          </a:prstGeom>
        </p:spPr>
        <p:txBody>
          <a:bodyPr vert="horz" lIns="98268" tIns="49135" rIns="98268" bIns="49135" rtlCol="0"/>
          <a:lstStyle>
            <a:lvl1pPr algn="r">
              <a:defRPr sz="1300"/>
            </a:lvl1pPr>
          </a:lstStyle>
          <a:p>
            <a:r>
              <a:rPr lang="en-US" sz="1200" dirty="0"/>
              <a:t>06/08/14</a:t>
            </a:r>
            <a:r>
              <a:rPr lang="en-US" sz="1200" dirty="0"/>
              <a:t/>
            </a:r>
            <a:br>
              <a:rPr lang="en-US" sz="1200" dirty="0"/>
            </a:br>
            <a:r>
              <a:rPr lang="en-US" sz="1200" dirty="0"/>
              <a:t>by Eric Douma</a:t>
            </a:r>
          </a:p>
        </p:txBody>
      </p:sp>
      <p:sp>
        <p:nvSpPr>
          <p:cNvPr id="8" name="Slide Number Placeholder 4"/>
          <p:cNvSpPr>
            <a:spLocks noGrp="1"/>
          </p:cNvSpPr>
          <p:nvPr>
            <p:ph type="sldNum" sz="quarter" idx="3"/>
          </p:nvPr>
        </p:nvSpPr>
        <p:spPr>
          <a:xfrm>
            <a:off x="3176090" y="8376773"/>
            <a:ext cx="3748585" cy="542806"/>
          </a:xfrm>
          <a:prstGeom prst="rect">
            <a:avLst/>
          </a:prstGeom>
        </p:spPr>
        <p:txBody>
          <a:bodyPr vert="horz" lIns="110712" tIns="55357" rIns="110712" bIns="55357" rtlCol="0" anchor="b"/>
          <a:lstStyle>
            <a:lvl1pPr algn="r">
              <a:defRPr sz="1500"/>
            </a:lvl1pPr>
          </a:lstStyle>
          <a:p>
            <a:pPr algn="l">
              <a:tabLst>
                <a:tab pos="3080937" algn="r"/>
                <a:tab pos="3645802" algn="r"/>
              </a:tabLst>
            </a:pPr>
            <a:r>
              <a:rPr lang="en-US" sz="1200" dirty="0"/>
              <a:t>www.gospelofgracefellowship.org	</a:t>
            </a:r>
            <a:fld id="{0BBBAE45-9901-4674-9676-D21FB25714E7}" type="slidenum">
              <a:rPr lang="en-US" sz="1200"/>
              <a:pPr algn="l">
                <a:tabLst>
                  <a:tab pos="3080937" algn="r"/>
                  <a:tab pos="3645802" algn="r"/>
                </a:tabLst>
              </a:pPr>
              <a:t>‹#›</a:t>
            </a:fld>
            <a:endParaRPr lang="en-US" sz="1200"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0076" y="8376773"/>
            <a:ext cx="2121744" cy="657660"/>
          </a:xfrm>
          <a:prstGeom prst="rect">
            <a:avLst/>
          </a:prstGeom>
        </p:spPr>
      </p:pic>
    </p:spTree>
    <p:extLst>
      <p:ext uri="{BB962C8B-B14F-4D97-AF65-F5344CB8AC3E}">
        <p14:creationId xmlns:p14="http://schemas.microsoft.com/office/powerpoint/2010/main" val="32812007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0693" cy="460534"/>
          </a:xfrm>
          <a:prstGeom prst="rect">
            <a:avLst/>
          </a:prstGeom>
        </p:spPr>
        <p:txBody>
          <a:bodyPr vert="horz" lIns="92195" tIns="46098" rIns="92195" bIns="46098" rtlCol="0"/>
          <a:lstStyle>
            <a:lvl1pPr algn="l">
              <a:defRPr sz="1200"/>
            </a:lvl1pPr>
          </a:lstStyle>
          <a:p>
            <a:endParaRPr lang="en-US"/>
          </a:p>
        </p:txBody>
      </p:sp>
      <p:sp>
        <p:nvSpPr>
          <p:cNvPr id="3" name="Date Placeholder 2"/>
          <p:cNvSpPr>
            <a:spLocks noGrp="1"/>
          </p:cNvSpPr>
          <p:nvPr>
            <p:ph type="dt" idx="1"/>
          </p:nvPr>
        </p:nvSpPr>
        <p:spPr>
          <a:xfrm>
            <a:off x="3922380" y="0"/>
            <a:ext cx="3000693" cy="460534"/>
          </a:xfrm>
          <a:prstGeom prst="rect">
            <a:avLst/>
          </a:prstGeom>
        </p:spPr>
        <p:txBody>
          <a:bodyPr vert="horz" lIns="92195" tIns="46098" rIns="92195" bIns="46098" rtlCol="0"/>
          <a:lstStyle>
            <a:lvl1pPr algn="r">
              <a:defRPr sz="1200"/>
            </a:lvl1pPr>
          </a:lstStyle>
          <a:p>
            <a:fld id="{6FA382A6-C6BE-4539-B7DC-1233D85BF32D}" type="datetimeFigureOut">
              <a:rPr lang="en-US" smtClean="0"/>
              <a:t>6/6/2014</a:t>
            </a:fld>
            <a:endParaRPr lang="en-US"/>
          </a:p>
        </p:txBody>
      </p:sp>
      <p:sp>
        <p:nvSpPr>
          <p:cNvPr id="4" name="Slide Image Placeholder 3"/>
          <p:cNvSpPr>
            <a:spLocks noGrp="1" noRot="1" noChangeAspect="1"/>
          </p:cNvSpPr>
          <p:nvPr>
            <p:ph type="sldImg" idx="2"/>
          </p:nvPr>
        </p:nvSpPr>
        <p:spPr>
          <a:xfrm>
            <a:off x="1160463" y="692150"/>
            <a:ext cx="4603750" cy="3452813"/>
          </a:xfrm>
          <a:prstGeom prst="rect">
            <a:avLst/>
          </a:prstGeom>
          <a:noFill/>
          <a:ln w="12700">
            <a:solidFill>
              <a:prstClr val="black"/>
            </a:solidFill>
          </a:ln>
        </p:spPr>
        <p:txBody>
          <a:bodyPr vert="horz" lIns="92195" tIns="46098" rIns="92195" bIns="46098" rtlCol="0" anchor="ctr"/>
          <a:lstStyle/>
          <a:p>
            <a:endParaRPr lang="en-US"/>
          </a:p>
        </p:txBody>
      </p:sp>
      <p:sp>
        <p:nvSpPr>
          <p:cNvPr id="5" name="Notes Placeholder 4"/>
          <p:cNvSpPr>
            <a:spLocks noGrp="1"/>
          </p:cNvSpPr>
          <p:nvPr>
            <p:ph type="body" sz="quarter" idx="3"/>
          </p:nvPr>
        </p:nvSpPr>
        <p:spPr>
          <a:xfrm>
            <a:off x="692468" y="4375071"/>
            <a:ext cx="5539740" cy="4144804"/>
          </a:xfrm>
          <a:prstGeom prst="rect">
            <a:avLst/>
          </a:prstGeom>
        </p:spPr>
        <p:txBody>
          <a:bodyPr vert="horz" lIns="92195" tIns="46098" rIns="92195" bIns="4609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48543"/>
            <a:ext cx="3000693" cy="460534"/>
          </a:xfrm>
          <a:prstGeom prst="rect">
            <a:avLst/>
          </a:prstGeom>
        </p:spPr>
        <p:txBody>
          <a:bodyPr vert="horz" lIns="92195" tIns="46098" rIns="92195" bIns="46098" rtlCol="0" anchor="b"/>
          <a:lstStyle>
            <a:lvl1pPr algn="l">
              <a:defRPr sz="1200"/>
            </a:lvl1pPr>
          </a:lstStyle>
          <a:p>
            <a:endParaRPr lang="en-US"/>
          </a:p>
        </p:txBody>
      </p:sp>
      <p:sp>
        <p:nvSpPr>
          <p:cNvPr id="7" name="Slide Number Placeholder 6"/>
          <p:cNvSpPr>
            <a:spLocks noGrp="1"/>
          </p:cNvSpPr>
          <p:nvPr>
            <p:ph type="sldNum" sz="quarter" idx="5"/>
          </p:nvPr>
        </p:nvSpPr>
        <p:spPr>
          <a:xfrm>
            <a:off x="3922380" y="8748543"/>
            <a:ext cx="3000693" cy="460534"/>
          </a:xfrm>
          <a:prstGeom prst="rect">
            <a:avLst/>
          </a:prstGeom>
        </p:spPr>
        <p:txBody>
          <a:bodyPr vert="horz" lIns="92195" tIns="46098" rIns="92195" bIns="46098" rtlCol="0" anchor="b"/>
          <a:lstStyle>
            <a:lvl1pPr algn="r">
              <a:defRPr sz="1200"/>
            </a:lvl1pPr>
          </a:lstStyle>
          <a:p>
            <a:fld id="{996D33E5-25F0-41F3-BAB1-66EB3482C832}" type="slidenum">
              <a:rPr lang="en-US" smtClean="0"/>
              <a:t>‹#›</a:t>
            </a:fld>
            <a:endParaRPr lang="en-US"/>
          </a:p>
        </p:txBody>
      </p:sp>
    </p:spTree>
    <p:extLst>
      <p:ext uri="{BB962C8B-B14F-4D97-AF65-F5344CB8AC3E}">
        <p14:creationId xmlns:p14="http://schemas.microsoft.com/office/powerpoint/2010/main" val="3488790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996D33E5-25F0-41F3-BAB1-66EB3482C832}" type="slidenum">
              <a:rPr lang="en-US" smtClean="0"/>
              <a:t>1</a:t>
            </a:fld>
            <a:endParaRPr lang="en-US"/>
          </a:p>
        </p:txBody>
      </p:sp>
    </p:spTree>
    <p:extLst>
      <p:ext uri="{BB962C8B-B14F-4D97-AF65-F5344CB8AC3E}">
        <p14:creationId xmlns:p14="http://schemas.microsoft.com/office/powerpoint/2010/main" val="30535522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D33E5-25F0-41F3-BAB1-66EB3482C832}" type="slidenum">
              <a:rPr lang="en-US" smtClean="0"/>
              <a:t>11</a:t>
            </a:fld>
            <a:endParaRPr lang="en-US"/>
          </a:p>
        </p:txBody>
      </p:sp>
    </p:spTree>
    <p:extLst>
      <p:ext uri="{BB962C8B-B14F-4D97-AF65-F5344CB8AC3E}">
        <p14:creationId xmlns:p14="http://schemas.microsoft.com/office/powerpoint/2010/main" val="3909885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D33E5-25F0-41F3-BAB1-66EB3482C832}" type="slidenum">
              <a:rPr lang="en-US" smtClean="0"/>
              <a:t>2</a:t>
            </a:fld>
            <a:endParaRPr lang="en-US"/>
          </a:p>
        </p:txBody>
      </p:sp>
    </p:spTree>
    <p:extLst>
      <p:ext uri="{BB962C8B-B14F-4D97-AF65-F5344CB8AC3E}">
        <p14:creationId xmlns:p14="http://schemas.microsoft.com/office/powerpoint/2010/main" val="2726989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D33E5-25F0-41F3-BAB1-66EB3482C832}" type="slidenum">
              <a:rPr lang="en-US" smtClean="0"/>
              <a:t>3</a:t>
            </a:fld>
            <a:endParaRPr lang="en-US"/>
          </a:p>
        </p:txBody>
      </p:sp>
    </p:spTree>
    <p:extLst>
      <p:ext uri="{BB962C8B-B14F-4D97-AF65-F5344CB8AC3E}">
        <p14:creationId xmlns:p14="http://schemas.microsoft.com/office/powerpoint/2010/main" val="2012548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D33E5-25F0-41F3-BAB1-66EB3482C832}" type="slidenum">
              <a:rPr lang="en-US" smtClean="0"/>
              <a:t>4</a:t>
            </a:fld>
            <a:endParaRPr lang="en-US"/>
          </a:p>
        </p:txBody>
      </p:sp>
    </p:spTree>
    <p:extLst>
      <p:ext uri="{BB962C8B-B14F-4D97-AF65-F5344CB8AC3E}">
        <p14:creationId xmlns:p14="http://schemas.microsoft.com/office/powerpoint/2010/main" val="2003430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996D33E5-25F0-41F3-BAB1-66EB3482C832}" type="slidenum">
              <a:rPr lang="en-US" smtClean="0"/>
              <a:t>6</a:t>
            </a:fld>
            <a:endParaRPr lang="en-US"/>
          </a:p>
        </p:txBody>
      </p:sp>
    </p:spTree>
    <p:extLst>
      <p:ext uri="{BB962C8B-B14F-4D97-AF65-F5344CB8AC3E}">
        <p14:creationId xmlns:p14="http://schemas.microsoft.com/office/powerpoint/2010/main" val="236247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D33E5-25F0-41F3-BAB1-66EB3482C832}" type="slidenum">
              <a:rPr lang="en-US" smtClean="0"/>
              <a:t>7</a:t>
            </a:fld>
            <a:endParaRPr lang="en-US"/>
          </a:p>
        </p:txBody>
      </p:sp>
    </p:spTree>
    <p:extLst>
      <p:ext uri="{BB962C8B-B14F-4D97-AF65-F5344CB8AC3E}">
        <p14:creationId xmlns:p14="http://schemas.microsoft.com/office/powerpoint/2010/main" val="1568130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D33E5-25F0-41F3-BAB1-66EB3482C832}" type="slidenum">
              <a:rPr lang="en-US" smtClean="0"/>
              <a:t>8</a:t>
            </a:fld>
            <a:endParaRPr lang="en-US"/>
          </a:p>
        </p:txBody>
      </p:sp>
    </p:spTree>
    <p:extLst>
      <p:ext uri="{BB962C8B-B14F-4D97-AF65-F5344CB8AC3E}">
        <p14:creationId xmlns:p14="http://schemas.microsoft.com/office/powerpoint/2010/main" val="24876843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D33E5-25F0-41F3-BAB1-66EB3482C832}" type="slidenum">
              <a:rPr lang="en-US" smtClean="0"/>
              <a:t>9</a:t>
            </a:fld>
            <a:endParaRPr lang="en-US"/>
          </a:p>
        </p:txBody>
      </p:sp>
    </p:spTree>
    <p:extLst>
      <p:ext uri="{BB962C8B-B14F-4D97-AF65-F5344CB8AC3E}">
        <p14:creationId xmlns:p14="http://schemas.microsoft.com/office/powerpoint/2010/main" val="2147538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6D33E5-25F0-41F3-BAB1-66EB3482C832}" type="slidenum">
              <a:rPr lang="en-US" smtClean="0"/>
              <a:t>10</a:t>
            </a:fld>
            <a:endParaRPr lang="en-US"/>
          </a:p>
        </p:txBody>
      </p:sp>
    </p:spTree>
    <p:extLst>
      <p:ext uri="{BB962C8B-B14F-4D97-AF65-F5344CB8AC3E}">
        <p14:creationId xmlns:p14="http://schemas.microsoft.com/office/powerpoint/2010/main" val="367184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DDE840D-CA80-4394-8023-C6AC4D6B09C9}" type="datetime1">
              <a:rPr lang="en-US" smtClean="0"/>
              <a:t>6/6/2014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32D6AC1-1606-4946-8506-9F63CC133B3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03A6FC-D7BA-4387-AA97-F719F0B2A24A}" type="datetime1">
              <a:rPr lang="en-US" smtClean="0"/>
              <a:t>6/6/2014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32D6AC1-1606-4946-8506-9F63CC133B3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04F7908-F84F-4ECF-B307-E793E8B15226}" type="datetime1">
              <a:rPr lang="en-US" smtClean="0"/>
              <a:t>6/6/2014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32D6AC1-1606-4946-8506-9F63CC133B3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8A34954-5B6E-436C-AAA3-B9A7F5397582}" type="datetime1">
              <a:rPr lang="en-US" smtClean="0"/>
              <a:t>6/6/2014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a:xfrm>
            <a:off x="8077200" y="6407944"/>
            <a:ext cx="570072" cy="365125"/>
          </a:xfrm>
        </p:spPr>
        <p:txBody>
          <a:bodyPr/>
          <a:lstStyle>
            <a:lvl1pPr>
              <a:defRPr sz="1800"/>
            </a:lvl1pPr>
            <a:extLst/>
          </a:lstStyle>
          <a:p>
            <a:fld id="{E32D6AC1-1606-4946-8506-9F63CC133B3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05FD39C-B93A-4067-BA48-E897E381143E}" type="datetime1">
              <a:rPr lang="en-US" smtClean="0"/>
              <a:t>6/6/2014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32D6AC1-1606-4946-8506-9F63CC133B39}"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B6431E6-BCE5-4824-8B14-4FF24E1FC9B1}" type="datetime1">
              <a:rPr lang="en-US" smtClean="0"/>
              <a:t>6/6/2014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32D6AC1-1606-4946-8506-9F63CC133B39}"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59A3763-B234-48F0-8682-EA80BEEFB6D6}" type="datetime1">
              <a:rPr lang="en-US" smtClean="0"/>
              <a:t>6/6/2014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32D6AC1-1606-4946-8506-9F63CC133B3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D34008D-EF75-478D-8BF8-218635468BD6}" type="datetime1">
              <a:rPr lang="en-US" smtClean="0"/>
              <a:t>6/6/2014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32D6AC1-1606-4946-8506-9F63CC133B39}"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04756E2-36B7-4A5B-8D9E-489F84A2D48F}" type="datetime1">
              <a:rPr lang="en-US" smtClean="0"/>
              <a:t>6/6/2014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32D6AC1-1606-4946-8506-9F63CC133B3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76288BA-FD20-4108-A62E-A4BE0944571C}" type="datetime1">
              <a:rPr lang="en-US" smtClean="0"/>
              <a:t>6/6/2014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32D6AC1-1606-4946-8506-9F63CC133B3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8860EE2-4B3E-4846-BE12-A1E40C38EECB}" type="datetime1">
              <a:rPr lang="en-US" smtClean="0"/>
              <a:t>6/6/2014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32D6AC1-1606-4946-8506-9F63CC133B39}"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6EA0653-115C-420D-9A81-0FEA31F7005E}" type="datetime1">
              <a:rPr lang="en-US" smtClean="0"/>
              <a:t>6/6/2014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32D6AC1-1606-4946-8506-9F63CC133B3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829761"/>
          </a:xfrm>
        </p:spPr>
        <p:txBody>
          <a:bodyPr/>
          <a:lstStyle/>
          <a:p>
            <a:pPr algn="ctr"/>
            <a:r>
              <a:rPr lang="en-US" dirty="0" smtClean="0">
                <a:solidFill>
                  <a:srgbClr val="0070C0"/>
                </a:solidFill>
                <a:latin typeface="Arial" panose="020B0604020202020204" pitchFamily="34" charset="0"/>
                <a:cs typeface="Arial" panose="020B0604020202020204" pitchFamily="34" charset="0"/>
              </a:rPr>
              <a:t>Mark 12:18-27</a:t>
            </a:r>
            <a:endParaRPr lang="en-US" dirty="0">
              <a:solidFill>
                <a:srgbClr val="0070C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838200" y="2514600"/>
            <a:ext cx="7772400" cy="1199704"/>
          </a:xfrm>
        </p:spPr>
        <p:txBody>
          <a:bodyPr>
            <a:normAutofit/>
          </a:bodyPr>
          <a:lstStyle/>
          <a:p>
            <a:pPr algn="ctr"/>
            <a:r>
              <a:rPr lang="en-US" sz="3200" b="1" dirty="0" smtClean="0"/>
              <a:t>Do We Understand </a:t>
            </a:r>
            <a:r>
              <a:rPr lang="en-US" sz="3200" b="1" dirty="0" smtClean="0"/>
              <a:t>the </a:t>
            </a:r>
            <a:r>
              <a:rPr lang="en-US" sz="3200" b="1" dirty="0" smtClean="0"/>
              <a:t>Scriptures </a:t>
            </a:r>
            <a:r>
              <a:rPr lang="en-US" sz="3200" b="1" dirty="0" smtClean="0"/>
              <a:t>and </a:t>
            </a:r>
            <a:br>
              <a:rPr lang="en-US" sz="3200" b="1" dirty="0" smtClean="0"/>
            </a:br>
            <a:r>
              <a:rPr lang="en-US" sz="3200" b="1" dirty="0" smtClean="0"/>
              <a:t>t</a:t>
            </a:r>
            <a:r>
              <a:rPr lang="en-US" sz="3200" b="1" dirty="0" smtClean="0"/>
              <a:t>he </a:t>
            </a:r>
            <a:r>
              <a:rPr lang="en-US" sz="3200" b="1" dirty="0" smtClean="0"/>
              <a:t>Power of God?</a:t>
            </a:r>
            <a:endParaRPr lang="en-US" sz="3200" b="1" dirty="0"/>
          </a:p>
        </p:txBody>
      </p:sp>
    </p:spTree>
    <p:extLst>
      <p:ext uri="{BB962C8B-B14F-4D97-AF65-F5344CB8AC3E}">
        <p14:creationId xmlns:p14="http://schemas.microsoft.com/office/powerpoint/2010/main" val="25855926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092891"/>
          </a:xfrm>
        </p:spPr>
        <p:txBody>
          <a:bodyPr/>
          <a:lstStyle/>
          <a:p>
            <a:pPr marL="109728" indent="0">
              <a:buNone/>
            </a:pPr>
            <a:r>
              <a:rPr lang="en-US" sz="2800" u="sng" dirty="0" smtClean="0">
                <a:latin typeface="Arial" panose="020B0604020202020204" pitchFamily="34" charset="0"/>
                <a:cs typeface="Arial" panose="020B0604020202020204" pitchFamily="34" charset="0"/>
              </a:rPr>
              <a:t>Romans 8:22-23</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For we know that the whole creation groans and suffers the pains of childbirth together until now.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not only this, but also we ourselves, having the first fruits of the Spirit, even we ourselves groan within ourselves, </a:t>
            </a:r>
            <a:r>
              <a:rPr lang="en-US" sz="2800" dirty="0">
                <a:solidFill>
                  <a:srgbClr val="FF0000"/>
                </a:solidFill>
                <a:latin typeface="Arial" panose="020B0604020202020204" pitchFamily="34" charset="0"/>
                <a:cs typeface="Arial" panose="020B0604020202020204" pitchFamily="34" charset="0"/>
              </a:rPr>
              <a:t>waiting eagerly for our adoption as sons, the redemption of our body</a:t>
            </a:r>
            <a:r>
              <a:rPr lang="en-US" sz="2800" dirty="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pPr marL="109728" indent="0">
              <a:buNone/>
            </a:pPr>
            <a:endParaRPr lang="en-US" dirty="0">
              <a:latin typeface="Arial" panose="020B0604020202020204" pitchFamily="34" charset="0"/>
              <a:cs typeface="Arial" panose="020B0604020202020204" pitchFamily="34" charset="0"/>
            </a:endParaRPr>
          </a:p>
          <a:p>
            <a:pPr marL="109728" indent="0">
              <a:buNone/>
            </a:pPr>
            <a:endParaRPr lang="en-US"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32657"/>
            <a:ext cx="8229600" cy="805543"/>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Focus </a:t>
            </a:r>
            <a:r>
              <a:rPr lang="en-US" sz="3200" dirty="0" smtClean="0">
                <a:solidFill>
                  <a:srgbClr val="FF0000"/>
                </a:solidFill>
                <a:effectLst/>
                <a:latin typeface="Arial" panose="020B0604020202020204" pitchFamily="34" charset="0"/>
                <a:cs typeface="Arial" panose="020B0604020202020204" pitchFamily="34" charset="0"/>
              </a:rPr>
              <a:t>on </a:t>
            </a:r>
            <a:r>
              <a:rPr lang="en-US" sz="3200" dirty="0">
                <a:solidFill>
                  <a:srgbClr val="FF0000"/>
                </a:solidFill>
                <a:effectLst/>
                <a:latin typeface="Arial" panose="020B0604020202020204" pitchFamily="34" charset="0"/>
                <a:cs typeface="Arial" panose="020B0604020202020204" pitchFamily="34" charset="0"/>
              </a:rPr>
              <a:t>t</a:t>
            </a:r>
            <a:r>
              <a:rPr lang="en-US" sz="3200" dirty="0" smtClean="0">
                <a:solidFill>
                  <a:srgbClr val="FF0000"/>
                </a:solidFill>
                <a:effectLst/>
                <a:latin typeface="Arial" panose="020B0604020202020204" pitchFamily="34" charset="0"/>
                <a:cs typeface="Arial" panose="020B0604020202020204" pitchFamily="34" charset="0"/>
              </a:rPr>
              <a:t>he </a:t>
            </a:r>
            <a:r>
              <a:rPr lang="en-US" sz="3200" dirty="0" smtClean="0">
                <a:solidFill>
                  <a:srgbClr val="FF0000"/>
                </a:solidFill>
                <a:effectLst/>
                <a:latin typeface="Arial" panose="020B0604020202020204" pitchFamily="34" charset="0"/>
                <a:cs typeface="Arial" panose="020B0604020202020204" pitchFamily="34" charset="0"/>
              </a:rPr>
              <a:t>Future Promises</a:t>
            </a:r>
            <a:endParaRPr lang="en-US" sz="32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E32D6AC1-1606-4946-8506-9F63CC133B39}" type="slidenum">
              <a:rPr lang="en-US" smtClean="0"/>
              <a:t>10</a:t>
            </a:fld>
            <a:endParaRPr lang="en-US"/>
          </a:p>
        </p:txBody>
      </p:sp>
    </p:spTree>
    <p:extLst>
      <p:ext uri="{BB962C8B-B14F-4D97-AF65-F5344CB8AC3E}">
        <p14:creationId xmlns:p14="http://schemas.microsoft.com/office/powerpoint/2010/main" val="3159324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066800"/>
            <a:ext cx="87630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Colossians 3:1-4</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Therefore if you have been raised up with Christ, keep seeking the things above, where Christ is, seated at the right hand of God. </a:t>
            </a:r>
            <a:r>
              <a:rPr lang="en-US" sz="2800" dirty="0" smtClean="0">
                <a:latin typeface="Arial" panose="020B0604020202020204" pitchFamily="34" charset="0"/>
                <a:cs typeface="Arial" panose="020B0604020202020204" pitchFamily="34" charset="0"/>
              </a:rPr>
              <a:t>Set </a:t>
            </a:r>
            <a:r>
              <a:rPr lang="en-US" sz="2800" dirty="0">
                <a:latin typeface="Arial" panose="020B0604020202020204" pitchFamily="34" charset="0"/>
                <a:cs typeface="Arial" panose="020B0604020202020204" pitchFamily="34" charset="0"/>
              </a:rPr>
              <a:t>your mind on the things above, not on the things that are on earth. </a:t>
            </a:r>
            <a:r>
              <a:rPr lang="en-US" sz="2800" dirty="0" smtClean="0">
                <a:latin typeface="Arial" panose="020B0604020202020204" pitchFamily="34" charset="0"/>
                <a:cs typeface="Arial" panose="020B0604020202020204" pitchFamily="34" charset="0"/>
              </a:rPr>
              <a:t>For </a:t>
            </a:r>
            <a:r>
              <a:rPr lang="en-US" sz="2800" dirty="0">
                <a:latin typeface="Arial" panose="020B0604020202020204" pitchFamily="34" charset="0"/>
                <a:cs typeface="Arial" panose="020B0604020202020204" pitchFamily="34" charset="0"/>
              </a:rPr>
              <a:t>you have died and your life is hidden with Christ in God. </a:t>
            </a:r>
            <a:r>
              <a:rPr lang="en-US" sz="2800" dirty="0" smtClean="0">
                <a:solidFill>
                  <a:srgbClr val="FF0000"/>
                </a:solidFill>
                <a:latin typeface="Arial" panose="020B0604020202020204" pitchFamily="34" charset="0"/>
                <a:cs typeface="Arial" panose="020B0604020202020204" pitchFamily="34" charset="0"/>
              </a:rPr>
              <a:t>When </a:t>
            </a:r>
            <a:r>
              <a:rPr lang="en-US" sz="2800" dirty="0">
                <a:solidFill>
                  <a:srgbClr val="FF0000"/>
                </a:solidFill>
                <a:latin typeface="Arial" panose="020B0604020202020204" pitchFamily="34" charset="0"/>
                <a:cs typeface="Arial" panose="020B0604020202020204" pitchFamily="34" charset="0"/>
              </a:rPr>
              <a:t>Christ, who is our life, is revealed, then you also will be revealed with Him in glory. </a:t>
            </a:r>
          </a:p>
        </p:txBody>
      </p:sp>
      <p:sp>
        <p:nvSpPr>
          <p:cNvPr id="3" name="Title 2"/>
          <p:cNvSpPr>
            <a:spLocks noGrp="1"/>
          </p:cNvSpPr>
          <p:nvPr>
            <p:ph type="title"/>
          </p:nvPr>
        </p:nvSpPr>
        <p:spPr>
          <a:xfrm>
            <a:off x="457200" y="76200"/>
            <a:ext cx="8229600" cy="1143000"/>
          </a:xfrm>
        </p:spPr>
        <p:txBody>
          <a:bodyPr>
            <a:normAutofit/>
          </a:bodyPr>
          <a:lstStyle/>
          <a:p>
            <a:pPr algn="ctr"/>
            <a:r>
              <a:rPr lang="en-US" sz="3200" dirty="0">
                <a:solidFill>
                  <a:srgbClr val="FF0000"/>
                </a:solidFill>
                <a:effectLst/>
                <a:latin typeface="Arial" panose="020B0604020202020204" pitchFamily="34" charset="0"/>
                <a:cs typeface="Arial" panose="020B0604020202020204" pitchFamily="34" charset="0"/>
              </a:rPr>
              <a:t>Focus On The Future Promises</a:t>
            </a:r>
            <a:endParaRPr lang="en-US" sz="3200" dirty="0"/>
          </a:p>
        </p:txBody>
      </p:sp>
      <p:sp>
        <p:nvSpPr>
          <p:cNvPr id="5" name="Rounded Rectangle 4"/>
          <p:cNvSpPr/>
          <p:nvPr/>
        </p:nvSpPr>
        <p:spPr>
          <a:xfrm>
            <a:off x="1905000" y="2819400"/>
            <a:ext cx="609600" cy="45720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2590800" y="3200400"/>
            <a:ext cx="5791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57200" y="3657600"/>
            <a:ext cx="2819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E32D6AC1-1606-4946-8506-9F63CC133B39}" type="slidenum">
              <a:rPr lang="en-US" smtClean="0"/>
              <a:t>11</a:t>
            </a:fld>
            <a:endParaRPr lang="en-US"/>
          </a:p>
        </p:txBody>
      </p:sp>
    </p:spTree>
    <p:extLst>
      <p:ext uri="{BB962C8B-B14F-4D97-AF65-F5344CB8AC3E}">
        <p14:creationId xmlns:p14="http://schemas.microsoft.com/office/powerpoint/2010/main" val="244177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fontScale="92500"/>
          </a:bodyPr>
          <a:lstStyle/>
          <a:p>
            <a:pPr marL="109728" indent="0">
              <a:buNone/>
            </a:pPr>
            <a:r>
              <a:rPr lang="en-US" sz="2800" u="sng" dirty="0" smtClean="0">
                <a:latin typeface="Arial" panose="020B0604020202020204" pitchFamily="34" charset="0"/>
                <a:cs typeface="Arial" panose="020B0604020202020204" pitchFamily="34" charset="0"/>
              </a:rPr>
              <a:t>Mark 12:18-23</a:t>
            </a:r>
            <a:r>
              <a:rPr lang="en-US" sz="2800" dirty="0" smtClean="0">
                <a:latin typeface="Arial" panose="020B0604020202020204" pitchFamily="34" charset="0"/>
                <a:cs typeface="Arial" panose="020B0604020202020204" pitchFamily="34" charset="0"/>
              </a:rPr>
              <a:t> Some </a:t>
            </a:r>
            <a:r>
              <a:rPr lang="en-US" sz="2800" dirty="0">
                <a:latin typeface="Arial" panose="020B0604020202020204" pitchFamily="34" charset="0"/>
                <a:cs typeface="Arial" panose="020B0604020202020204" pitchFamily="34" charset="0"/>
              </a:rPr>
              <a:t>Sadducees (who say that there is no resurrection) came to Jesus, and began questioning Him, saying, </a:t>
            </a:r>
            <a:r>
              <a:rPr lang="en-US" sz="2800" dirty="0" smtClean="0">
                <a:latin typeface="Arial" panose="020B0604020202020204" pitchFamily="34" charset="0"/>
                <a:cs typeface="Arial" panose="020B0604020202020204" pitchFamily="34" charset="0"/>
              </a:rPr>
              <a:t>“Teacher</a:t>
            </a:r>
            <a:r>
              <a:rPr lang="en-US" sz="2800" dirty="0">
                <a:latin typeface="Arial" panose="020B0604020202020204" pitchFamily="34" charset="0"/>
                <a:cs typeface="Arial" panose="020B0604020202020204" pitchFamily="34" charset="0"/>
              </a:rPr>
              <a:t>, Moses wrote for us that IF A MAN’S BROTHER DIES and leaves behind a wife AND LEAVES NO CHILD, HIS BROTHER SHOULD MARRY THE WIFE AND RAISE UP CHILDREN TO HIS BROTHER. </a:t>
            </a:r>
            <a:r>
              <a:rPr lang="en-US" sz="2800" dirty="0" smtClean="0">
                <a:latin typeface="Arial" panose="020B0604020202020204" pitchFamily="34" charset="0"/>
                <a:cs typeface="Arial" panose="020B0604020202020204" pitchFamily="34" charset="0"/>
              </a:rPr>
              <a:t>There </a:t>
            </a:r>
            <a:r>
              <a:rPr lang="en-US" sz="2800" dirty="0">
                <a:latin typeface="Arial" panose="020B0604020202020204" pitchFamily="34" charset="0"/>
                <a:cs typeface="Arial" panose="020B0604020202020204" pitchFamily="34" charset="0"/>
              </a:rPr>
              <a:t>were seven brothers; and the first took a wife, and died leaving no children. </a:t>
            </a:r>
            <a:r>
              <a:rPr lang="en-US" sz="2800" dirty="0" smtClean="0">
                <a:latin typeface="Arial" panose="020B0604020202020204" pitchFamily="34" charset="0"/>
                <a:cs typeface="Arial" panose="020B0604020202020204" pitchFamily="34" charset="0"/>
              </a:rPr>
              <a:t>The </a:t>
            </a:r>
            <a:r>
              <a:rPr lang="en-US" sz="2800" dirty="0">
                <a:latin typeface="Arial" panose="020B0604020202020204" pitchFamily="34" charset="0"/>
                <a:cs typeface="Arial" panose="020B0604020202020204" pitchFamily="34" charset="0"/>
              </a:rPr>
              <a:t>second one married her, and died leaving behind no children; and the third likewise;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so all seven left no children. Last </a:t>
            </a:r>
            <a:r>
              <a:rPr lang="en-US" sz="2800" dirty="0" smtClean="0">
                <a:latin typeface="Arial" panose="020B0604020202020204" pitchFamily="34" charset="0"/>
                <a:cs typeface="Arial" panose="020B0604020202020204" pitchFamily="34" charset="0"/>
              </a:rPr>
              <a:t>of </a:t>
            </a:r>
            <a:r>
              <a:rPr lang="en-US" sz="2800" dirty="0">
                <a:latin typeface="Arial" panose="020B0604020202020204" pitchFamily="34" charset="0"/>
                <a:cs typeface="Arial" panose="020B0604020202020204" pitchFamily="34" charset="0"/>
              </a:rPr>
              <a:t>all the woman died also. </a:t>
            </a:r>
            <a:r>
              <a:rPr lang="en-US" sz="2800" dirty="0" smtClean="0">
                <a:latin typeface="Arial" panose="020B0604020202020204" pitchFamily="34" charset="0"/>
                <a:cs typeface="Arial" panose="020B0604020202020204" pitchFamily="34" charset="0"/>
              </a:rPr>
              <a:t>In </a:t>
            </a:r>
            <a:r>
              <a:rPr lang="en-US" sz="2800" dirty="0">
                <a:latin typeface="Arial" panose="020B0604020202020204" pitchFamily="34" charset="0"/>
                <a:cs typeface="Arial" panose="020B0604020202020204" pitchFamily="34" charset="0"/>
              </a:rPr>
              <a:t>the resurrection, when they rise again, </a:t>
            </a:r>
            <a:r>
              <a:rPr lang="en-US" sz="2800" dirty="0">
                <a:solidFill>
                  <a:srgbClr val="FF0000"/>
                </a:solidFill>
                <a:latin typeface="Arial" panose="020B0604020202020204" pitchFamily="34" charset="0"/>
                <a:cs typeface="Arial" panose="020B0604020202020204" pitchFamily="34" charset="0"/>
              </a:rPr>
              <a:t>which one’s wife will she be?</a:t>
            </a:r>
            <a:r>
              <a:rPr lang="en-US" sz="2800" dirty="0">
                <a:latin typeface="Arial" panose="020B0604020202020204" pitchFamily="34" charset="0"/>
                <a:cs typeface="Arial" panose="020B0604020202020204" pitchFamily="34" charset="0"/>
              </a:rPr>
              <a:t> For all seven had married her.” </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152400" y="152400"/>
            <a:ext cx="8839200" cy="715962"/>
          </a:xfrm>
        </p:spPr>
        <p:txBody>
          <a:bodyPr>
            <a:normAutofit fontScale="90000"/>
          </a:bodyPr>
          <a:lstStyle/>
          <a:p>
            <a:pPr algn="ctr"/>
            <a:r>
              <a:rPr lang="en-US" sz="3200" dirty="0" smtClean="0">
                <a:solidFill>
                  <a:srgbClr val="0070C0"/>
                </a:solidFill>
                <a:effectLst/>
                <a:latin typeface="Arial" panose="020B0604020202020204" pitchFamily="34" charset="0"/>
                <a:cs typeface="Arial" panose="020B0604020202020204" pitchFamily="34" charset="0"/>
              </a:rPr>
              <a:t>The Sadducee’s Challenge </a:t>
            </a:r>
            <a:r>
              <a:rPr lang="en-US" sz="3200" dirty="0" smtClean="0">
                <a:solidFill>
                  <a:srgbClr val="0070C0"/>
                </a:solidFill>
                <a:effectLst/>
                <a:latin typeface="Arial" panose="020B0604020202020204" pitchFamily="34" charset="0"/>
                <a:cs typeface="Arial" panose="020B0604020202020204" pitchFamily="34" charset="0"/>
              </a:rPr>
              <a:t>to </a:t>
            </a:r>
            <a:r>
              <a:rPr lang="en-US" sz="3200" dirty="0">
                <a:solidFill>
                  <a:srgbClr val="0070C0"/>
                </a:solidFill>
                <a:effectLst/>
                <a:latin typeface="Arial" panose="020B0604020202020204" pitchFamily="34" charset="0"/>
                <a:cs typeface="Arial" panose="020B0604020202020204" pitchFamily="34" charset="0"/>
              </a:rPr>
              <a:t>t</a:t>
            </a:r>
            <a:r>
              <a:rPr lang="en-US" sz="3200" dirty="0" smtClean="0">
                <a:solidFill>
                  <a:srgbClr val="0070C0"/>
                </a:solidFill>
                <a:effectLst/>
                <a:latin typeface="Arial" panose="020B0604020202020204" pitchFamily="34" charset="0"/>
                <a:cs typeface="Arial" panose="020B0604020202020204" pitchFamily="34" charset="0"/>
              </a:rPr>
              <a:t>he </a:t>
            </a:r>
            <a:r>
              <a:rPr lang="en-US" sz="3200" dirty="0" smtClean="0">
                <a:solidFill>
                  <a:srgbClr val="0070C0"/>
                </a:solidFill>
                <a:effectLst/>
                <a:latin typeface="Arial" panose="020B0604020202020204" pitchFamily="34" charset="0"/>
                <a:cs typeface="Arial" panose="020B0604020202020204" pitchFamily="34" charset="0"/>
              </a:rPr>
              <a:t>Resurrection</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E32D6AC1-1606-4946-8506-9F63CC133B39}" type="slidenum">
              <a:rPr lang="en-US" smtClean="0"/>
              <a:t>2</a:t>
            </a:fld>
            <a:endParaRPr lang="en-US"/>
          </a:p>
        </p:txBody>
      </p:sp>
    </p:spTree>
    <p:extLst>
      <p:ext uri="{BB962C8B-B14F-4D97-AF65-F5344CB8AC3E}">
        <p14:creationId xmlns:p14="http://schemas.microsoft.com/office/powerpoint/2010/main" val="174515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12:24-25</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Jesus said to them, “Is this not the reason you are mistaken, that </a:t>
            </a:r>
            <a:r>
              <a:rPr lang="en-US" sz="2800" dirty="0">
                <a:solidFill>
                  <a:srgbClr val="FF0000"/>
                </a:solidFill>
                <a:latin typeface="Arial" panose="020B0604020202020204" pitchFamily="34" charset="0"/>
                <a:cs typeface="Arial" panose="020B0604020202020204" pitchFamily="34" charset="0"/>
              </a:rPr>
              <a:t>you do not understand the Scriptures or the power of God?</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For </a:t>
            </a:r>
            <a:r>
              <a:rPr lang="en-US" sz="2800" dirty="0">
                <a:latin typeface="Arial" panose="020B0604020202020204" pitchFamily="34" charset="0"/>
                <a:cs typeface="Arial" panose="020B0604020202020204" pitchFamily="34" charset="0"/>
              </a:rPr>
              <a:t>when they rise from the dead, they neither marry nor are given in marriage, but are like angels in heaven</a:t>
            </a:r>
            <a:r>
              <a:rPr lang="en-US" sz="2800" dirty="0" smtClean="0">
                <a:latin typeface="Arial" panose="020B0604020202020204" pitchFamily="34" charset="0"/>
                <a:cs typeface="Arial" panose="020B0604020202020204" pitchFamily="34" charset="0"/>
              </a:rPr>
              <a:t>.” </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Acts 23:8</a:t>
            </a:r>
            <a:r>
              <a:rPr lang="en-US" sz="2800" dirty="0" smtClean="0">
                <a:latin typeface="Arial" panose="020B0604020202020204" pitchFamily="34" charset="0"/>
                <a:cs typeface="Arial" panose="020B0604020202020204" pitchFamily="34" charset="0"/>
              </a:rPr>
              <a:t> For </a:t>
            </a:r>
            <a:r>
              <a:rPr lang="en-US" sz="2800" dirty="0">
                <a:latin typeface="Arial" panose="020B0604020202020204" pitchFamily="34" charset="0"/>
                <a:cs typeface="Arial" panose="020B0604020202020204" pitchFamily="34" charset="0"/>
              </a:rPr>
              <a:t>the Sadducees say that there is no resurrection, nor an angel, nor a spirit, but the Pharisees acknowledge them all. </a:t>
            </a:r>
          </a:p>
        </p:txBody>
      </p:sp>
      <p:sp>
        <p:nvSpPr>
          <p:cNvPr id="3" name="Title 2"/>
          <p:cNvSpPr>
            <a:spLocks noGrp="1"/>
          </p:cNvSpPr>
          <p:nvPr>
            <p:ph type="title"/>
          </p:nvPr>
        </p:nvSpPr>
        <p:spPr>
          <a:xfrm>
            <a:off x="457200" y="152400"/>
            <a:ext cx="8229600" cy="838200"/>
          </a:xfrm>
        </p:spPr>
        <p:txBody>
          <a:bodyPr>
            <a:normAutofit/>
          </a:bodyPr>
          <a:lstStyle/>
          <a:p>
            <a:pPr algn="ctr"/>
            <a:r>
              <a:rPr lang="en-US" sz="3200" dirty="0">
                <a:solidFill>
                  <a:srgbClr val="0070C0"/>
                </a:solidFill>
                <a:effectLst/>
                <a:latin typeface="Arial" panose="020B0604020202020204" pitchFamily="34" charset="0"/>
                <a:cs typeface="Arial" panose="020B0604020202020204" pitchFamily="34" charset="0"/>
              </a:rPr>
              <a:t>Jesus</a:t>
            </a:r>
            <a:r>
              <a:rPr lang="en-US" sz="3200" dirty="0">
                <a:solidFill>
                  <a:srgbClr val="0070C0"/>
                </a:solidFill>
                <a:effectLst/>
                <a:latin typeface="Arial" panose="020B0604020202020204" pitchFamily="34" charset="0"/>
                <a:cs typeface="Arial" panose="020B0604020202020204" pitchFamily="34" charset="0"/>
              </a:rPr>
              <a:t>’ </a:t>
            </a:r>
            <a:r>
              <a:rPr lang="en-US" sz="3200" dirty="0">
                <a:solidFill>
                  <a:srgbClr val="0070C0"/>
                </a:solidFill>
                <a:effectLst/>
                <a:latin typeface="Arial" panose="020B0604020202020204" pitchFamily="34" charset="0"/>
                <a:cs typeface="Arial" panose="020B0604020202020204" pitchFamily="34" charset="0"/>
              </a:rPr>
              <a:t>Rebuttal</a:t>
            </a:r>
            <a:r>
              <a:rPr lang="en-US" sz="3200" dirty="0">
                <a:solidFill>
                  <a:srgbClr val="0070C0"/>
                </a:solidFill>
                <a:effectLst/>
                <a:latin typeface="Arial" panose="020B0604020202020204" pitchFamily="34" charset="0"/>
                <a:cs typeface="Arial" panose="020B0604020202020204" pitchFamily="34" charset="0"/>
              </a:rPr>
              <a:t> Part 1 </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Rectangle 3"/>
          <p:cNvSpPr/>
          <p:nvPr/>
        </p:nvSpPr>
        <p:spPr>
          <a:xfrm>
            <a:off x="3048000" y="2819400"/>
            <a:ext cx="18288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62200" y="4191000"/>
            <a:ext cx="21336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E32D6AC1-1606-4946-8506-9F63CC133B39}" type="slidenum">
              <a:rPr lang="en-US" smtClean="0"/>
              <a:t>3</a:t>
            </a:fld>
            <a:endParaRPr lang="en-US"/>
          </a:p>
        </p:txBody>
      </p:sp>
    </p:spTree>
    <p:extLst>
      <p:ext uri="{BB962C8B-B14F-4D97-AF65-F5344CB8AC3E}">
        <p14:creationId xmlns:p14="http://schemas.microsoft.com/office/powerpoint/2010/main" val="355265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29200"/>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12:26-27</a:t>
            </a:r>
            <a:r>
              <a:rPr lang="en-US" sz="2800" dirty="0" smtClean="0">
                <a:latin typeface="Arial" panose="020B0604020202020204" pitchFamily="34" charset="0"/>
                <a:cs typeface="Arial" panose="020B0604020202020204" pitchFamily="34" charset="0"/>
              </a:rPr>
              <a:t> But </a:t>
            </a:r>
            <a:r>
              <a:rPr lang="en-US" sz="2800" dirty="0">
                <a:latin typeface="Arial" panose="020B0604020202020204" pitchFamily="34" charset="0"/>
                <a:cs typeface="Arial" panose="020B0604020202020204" pitchFamily="34" charset="0"/>
              </a:rPr>
              <a:t>regarding the fact that the dead rise again, have you not read in the book of Moses, in the passage about the burning bush, how God spoke to him, saying, ‘I AM THE GOD OF ABRAHAM, AND THE GOD OF ISAAC, and the God of Jacob’? </a:t>
            </a:r>
            <a:r>
              <a:rPr lang="en-US" sz="2800" dirty="0" smtClean="0">
                <a:latin typeface="Arial" panose="020B0604020202020204" pitchFamily="34" charset="0"/>
                <a:cs typeface="Arial" panose="020B0604020202020204" pitchFamily="34" charset="0"/>
              </a:rPr>
              <a:t>“</a:t>
            </a:r>
            <a:r>
              <a:rPr lang="en-US" sz="2800" dirty="0" smtClean="0">
                <a:solidFill>
                  <a:srgbClr val="FF0000"/>
                </a:solidFill>
                <a:latin typeface="Arial" panose="020B0604020202020204" pitchFamily="34" charset="0"/>
                <a:cs typeface="Arial" panose="020B0604020202020204" pitchFamily="34" charset="0"/>
              </a:rPr>
              <a:t>He </a:t>
            </a:r>
            <a:r>
              <a:rPr lang="en-US" sz="2800" dirty="0">
                <a:solidFill>
                  <a:srgbClr val="FF0000"/>
                </a:solidFill>
                <a:latin typeface="Arial" panose="020B0604020202020204" pitchFamily="34" charset="0"/>
                <a:cs typeface="Arial" panose="020B0604020202020204" pitchFamily="34" charset="0"/>
              </a:rPr>
              <a:t>is not the God of the dead, but of the living</a:t>
            </a:r>
            <a:r>
              <a:rPr lang="en-US" sz="2800" dirty="0">
                <a:latin typeface="Arial" panose="020B0604020202020204" pitchFamily="34" charset="0"/>
                <a:cs typeface="Arial" panose="020B0604020202020204" pitchFamily="34" charset="0"/>
              </a:rPr>
              <a:t>; you are greatly mistaken.”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Genesis 15:1 NIV</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After this, the word of the LORD came to Abram in a vision: “Do not be afraid, Abram. I am your shield, </a:t>
            </a:r>
            <a:r>
              <a:rPr lang="en-US" sz="2800" dirty="0">
                <a:solidFill>
                  <a:srgbClr val="FF0000"/>
                </a:solidFill>
                <a:latin typeface="Arial" panose="020B0604020202020204" pitchFamily="34" charset="0"/>
                <a:cs typeface="Arial" panose="020B0604020202020204" pitchFamily="34" charset="0"/>
              </a:rPr>
              <a:t>your very great reward</a:t>
            </a:r>
            <a:r>
              <a:rPr lang="en-US" sz="2800" dirty="0">
                <a:latin typeface="Arial" panose="020B0604020202020204" pitchFamily="34" charset="0"/>
                <a:cs typeface="Arial" panose="020B0604020202020204" pitchFamily="34" charset="0"/>
              </a:rPr>
              <a:t>.” </a:t>
            </a:r>
          </a:p>
        </p:txBody>
      </p:sp>
      <p:sp>
        <p:nvSpPr>
          <p:cNvPr id="3" name="Title 2"/>
          <p:cNvSpPr>
            <a:spLocks noGrp="1"/>
          </p:cNvSpPr>
          <p:nvPr>
            <p:ph type="title"/>
          </p:nvPr>
        </p:nvSpPr>
        <p:spPr>
          <a:xfrm>
            <a:off x="457200" y="152400"/>
            <a:ext cx="8229600" cy="6096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Jesus’ </a:t>
            </a:r>
            <a:r>
              <a:rPr lang="en-US" sz="3200" dirty="0">
                <a:solidFill>
                  <a:srgbClr val="0070C0"/>
                </a:solidFill>
                <a:effectLst/>
                <a:latin typeface="Arial" panose="020B0604020202020204" pitchFamily="34" charset="0"/>
                <a:cs typeface="Arial" panose="020B0604020202020204" pitchFamily="34" charset="0"/>
              </a:rPr>
              <a:t>Rebuttal Part 2</a:t>
            </a:r>
          </a:p>
        </p:txBody>
      </p:sp>
      <p:sp>
        <p:nvSpPr>
          <p:cNvPr id="4" name="Rectangle 3"/>
          <p:cNvSpPr/>
          <p:nvPr/>
        </p:nvSpPr>
        <p:spPr>
          <a:xfrm>
            <a:off x="2698532" y="990600"/>
            <a:ext cx="2209800" cy="5334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E32D6AC1-1606-4946-8506-9F63CC133B39}" type="slidenum">
              <a:rPr lang="en-US" smtClean="0"/>
              <a:t>4</a:t>
            </a:fld>
            <a:endParaRPr lang="en-US"/>
          </a:p>
        </p:txBody>
      </p:sp>
    </p:spTree>
    <p:extLst>
      <p:ext uri="{BB962C8B-B14F-4D97-AF65-F5344CB8AC3E}">
        <p14:creationId xmlns:p14="http://schemas.microsoft.com/office/powerpoint/2010/main" val="3344375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788091"/>
          </a:xfrm>
        </p:spPr>
        <p:txBody>
          <a:bodyPr>
            <a:normAutofit/>
          </a:bodyPr>
          <a:lstStyle/>
          <a:p>
            <a:pPr marL="109728" indent="0">
              <a:buNone/>
            </a:pPr>
            <a:r>
              <a:rPr lang="en-US" sz="2800" dirty="0" smtClean="0">
                <a:latin typeface="Arial" panose="020B0604020202020204" pitchFamily="34" charset="0"/>
                <a:cs typeface="Arial" panose="020B0604020202020204" pitchFamily="34" charset="0"/>
              </a:rPr>
              <a:t>1. We must know that God keeps His covenant promises with His people which necessitates our resurrection!</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dirty="0" smtClean="0">
                <a:latin typeface="Arial" panose="020B0604020202020204" pitchFamily="34" charset="0"/>
                <a:cs typeface="Arial" panose="020B0604020202020204" pitchFamily="34" charset="0"/>
              </a:rPr>
              <a:t>2. People who think the Bible is concerned primarily with life here and now don’t know the Scriptures or the power of God.</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dirty="0" smtClean="0">
                <a:latin typeface="Arial" panose="020B0604020202020204" pitchFamily="34" charset="0"/>
                <a:cs typeface="Arial" panose="020B0604020202020204" pitchFamily="34" charset="0"/>
              </a:rPr>
              <a:t>3. We must remember to focus on the promises of the resurrection and Christ’s kingdom to come.</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81000" y="152400"/>
            <a:ext cx="8382000" cy="792162"/>
          </a:xfrm>
        </p:spPr>
        <p:txBody>
          <a:bodyPr>
            <a:normAutofit/>
          </a:bodyPr>
          <a:lstStyle/>
          <a:p>
            <a:pPr algn="ctr"/>
            <a:r>
              <a:rPr lang="en-US" sz="3600" dirty="0" smtClean="0">
                <a:solidFill>
                  <a:srgbClr val="FF0000"/>
                </a:solidFill>
                <a:effectLst/>
                <a:latin typeface="Arial" panose="020B0604020202020204" pitchFamily="34" charset="0"/>
                <a:cs typeface="Arial" panose="020B0604020202020204" pitchFamily="34" charset="0"/>
              </a:rPr>
              <a:t>Applications</a:t>
            </a:r>
            <a:endParaRPr lang="en-US" sz="360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E32D6AC1-1606-4946-8506-9F63CC133B39}" type="slidenum">
              <a:rPr lang="en-US" smtClean="0"/>
              <a:t>5</a:t>
            </a:fld>
            <a:endParaRPr lang="en-US"/>
          </a:p>
        </p:txBody>
      </p:sp>
    </p:spTree>
    <p:extLst>
      <p:ext uri="{BB962C8B-B14F-4D97-AF65-F5344CB8AC3E}">
        <p14:creationId xmlns:p14="http://schemas.microsoft.com/office/powerpoint/2010/main" val="554168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Genesis 15:18</a:t>
            </a:r>
            <a:r>
              <a:rPr lang="en-US" sz="2800" dirty="0" smtClean="0">
                <a:latin typeface="Arial" panose="020B0604020202020204" pitchFamily="34" charset="0"/>
                <a:cs typeface="Arial" panose="020B0604020202020204" pitchFamily="34" charset="0"/>
              </a:rPr>
              <a:t> On </a:t>
            </a:r>
            <a:r>
              <a:rPr lang="en-US" sz="2800" dirty="0">
                <a:latin typeface="Arial" panose="020B0604020202020204" pitchFamily="34" charset="0"/>
                <a:cs typeface="Arial" panose="020B0604020202020204" pitchFamily="34" charset="0"/>
              </a:rPr>
              <a:t>that day the LORD made a covenant with Abram, saying, “To </a:t>
            </a:r>
            <a:r>
              <a:rPr lang="en-US" sz="2800" dirty="0">
                <a:solidFill>
                  <a:srgbClr val="FF0000"/>
                </a:solidFill>
                <a:latin typeface="Arial" panose="020B0604020202020204" pitchFamily="34" charset="0"/>
                <a:cs typeface="Arial" panose="020B0604020202020204" pitchFamily="34" charset="0"/>
              </a:rPr>
              <a:t>your descendants </a:t>
            </a:r>
            <a:r>
              <a:rPr lang="en-US" sz="2800" dirty="0">
                <a:latin typeface="Arial" panose="020B0604020202020204" pitchFamily="34" charset="0"/>
                <a:cs typeface="Arial" panose="020B0604020202020204" pitchFamily="34" charset="0"/>
              </a:rPr>
              <a:t>I have given this land, From the river of Egypt as far as the great river, the river </a:t>
            </a:r>
            <a:r>
              <a:rPr lang="en-US" sz="2800" dirty="0" smtClean="0">
                <a:latin typeface="Arial" panose="020B0604020202020204" pitchFamily="34" charset="0"/>
                <a:cs typeface="Arial" panose="020B0604020202020204" pitchFamily="34" charset="0"/>
              </a:rPr>
              <a:t>Euphrates…</a:t>
            </a:r>
            <a:endParaRPr lang="en-US" sz="2800" u="sng" dirty="0" smtClean="0">
              <a:latin typeface="Arial" panose="020B0604020202020204" pitchFamily="34" charset="0"/>
              <a:cs typeface="Arial" panose="020B0604020202020204" pitchFamily="34" charset="0"/>
            </a:endParaRPr>
          </a:p>
          <a:p>
            <a:pPr marL="109728" indent="0">
              <a:buNone/>
            </a:pPr>
            <a:endParaRPr lang="en-US" sz="2800" u="sng"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2 Timothy 2:11-13</a:t>
            </a:r>
            <a:r>
              <a:rPr lang="en-US" sz="2800" dirty="0" smtClean="0">
                <a:latin typeface="Arial" panose="020B0604020202020204" pitchFamily="34" charset="0"/>
                <a:cs typeface="Arial" panose="020B0604020202020204" pitchFamily="34" charset="0"/>
              </a:rPr>
              <a:t> It </a:t>
            </a:r>
            <a:r>
              <a:rPr lang="en-US" sz="2800" dirty="0">
                <a:latin typeface="Arial" panose="020B0604020202020204" pitchFamily="34" charset="0"/>
                <a:cs typeface="Arial" panose="020B0604020202020204" pitchFamily="34" charset="0"/>
              </a:rPr>
              <a:t>is a trustworthy statement: </a:t>
            </a:r>
            <a:r>
              <a:rPr lang="en-US" sz="2800" dirty="0" smtClean="0">
                <a:latin typeface="Arial" panose="020B0604020202020204" pitchFamily="34" charset="0"/>
                <a:cs typeface="Arial" panose="020B0604020202020204" pitchFamily="34" charset="0"/>
              </a:rPr>
              <a:t>“For </a:t>
            </a:r>
            <a:r>
              <a:rPr lang="en-US" sz="2800" dirty="0">
                <a:latin typeface="Arial" panose="020B0604020202020204" pitchFamily="34" charset="0"/>
                <a:cs typeface="Arial" panose="020B0604020202020204" pitchFamily="34" charset="0"/>
              </a:rPr>
              <a:t>if we died with Him, we will also live with Him; </a:t>
            </a:r>
            <a:r>
              <a:rPr lang="en-US" sz="2800" dirty="0" smtClean="0">
                <a:latin typeface="Arial" panose="020B0604020202020204" pitchFamily="34" charset="0"/>
                <a:cs typeface="Arial" panose="020B0604020202020204" pitchFamily="34" charset="0"/>
              </a:rPr>
              <a:t>If </a:t>
            </a:r>
            <a:r>
              <a:rPr lang="en-US" sz="2800" dirty="0">
                <a:latin typeface="Arial" panose="020B0604020202020204" pitchFamily="34" charset="0"/>
                <a:cs typeface="Arial" panose="020B0604020202020204" pitchFamily="34" charset="0"/>
              </a:rPr>
              <a:t>we endure, we will also reign with Him; If we deny Him, He also will deny us; </a:t>
            </a:r>
            <a:r>
              <a:rPr lang="en-US" sz="2800" dirty="0" smtClean="0">
                <a:latin typeface="Arial" panose="020B0604020202020204" pitchFamily="34" charset="0"/>
                <a:cs typeface="Arial" panose="020B0604020202020204" pitchFamily="34" charset="0"/>
              </a:rPr>
              <a:t>If </a:t>
            </a:r>
            <a:r>
              <a:rPr lang="en-US" sz="2800" dirty="0">
                <a:latin typeface="Arial" panose="020B0604020202020204" pitchFamily="34" charset="0"/>
                <a:cs typeface="Arial" panose="020B0604020202020204" pitchFamily="34" charset="0"/>
              </a:rPr>
              <a:t>we are faithless, He remains faithful, for He cannot deny Himself</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228600" y="152400"/>
            <a:ext cx="8686800" cy="792162"/>
          </a:xfrm>
        </p:spPr>
        <p:txBody>
          <a:bodyPr>
            <a:norm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God Unilaterally Keeps His Covenant</a:t>
            </a:r>
            <a:endParaRPr lang="en-US" sz="3200" dirty="0">
              <a:solidFill>
                <a:srgbClr val="FF000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8458200" y="1981200"/>
            <a:ext cx="381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81000" y="2362200"/>
            <a:ext cx="3124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5257800" y="1524000"/>
            <a:ext cx="2286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57200" y="1948543"/>
            <a:ext cx="3124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019300" y="5486400"/>
            <a:ext cx="39243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E32D6AC1-1606-4946-8506-9F63CC133B39}" type="slidenum">
              <a:rPr lang="en-US" smtClean="0"/>
              <a:t>6</a:t>
            </a:fld>
            <a:endParaRPr lang="en-US"/>
          </a:p>
        </p:txBody>
      </p:sp>
    </p:spTree>
    <p:extLst>
      <p:ext uri="{BB962C8B-B14F-4D97-AF65-F5344CB8AC3E}">
        <p14:creationId xmlns:p14="http://schemas.microsoft.com/office/powerpoint/2010/main" val="865326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0"/>
                                        <p:tgtEl>
                                          <p:spTgt spid="11"/>
                                        </p:tgtEl>
                                      </p:cBhvr>
                                    </p:animEffect>
                                    <p:anim calcmode="lin" valueType="num">
                                      <p:cBhvr>
                                        <p:cTn id="22" dur="1000" fill="hold"/>
                                        <p:tgtEl>
                                          <p:spTgt spid="11"/>
                                        </p:tgtEl>
                                        <p:attrNameLst>
                                          <p:attrName>ppt_x</p:attrName>
                                        </p:attrNameLst>
                                      </p:cBhvr>
                                      <p:tavLst>
                                        <p:tav tm="0">
                                          <p:val>
                                            <p:strVal val="#ppt_x"/>
                                          </p:val>
                                        </p:tav>
                                        <p:tav tm="100000">
                                          <p:val>
                                            <p:strVal val="#ppt_x"/>
                                          </p:val>
                                        </p:tav>
                                      </p:tavLst>
                                    </p:anim>
                                    <p:anim calcmode="lin" valueType="num">
                                      <p:cBhvr>
                                        <p:cTn id="2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2" end="2"/>
                                            </p:txEl>
                                          </p:spTgt>
                                        </p:tgtEl>
                                        <p:attrNameLst>
                                          <p:attrName>style.visibility</p:attrName>
                                        </p:attrNameLst>
                                      </p:cBhvr>
                                      <p:to>
                                        <p:strVal val="visible"/>
                                      </p:to>
                                    </p:set>
                                    <p:animEffect transition="in" filter="fade">
                                      <p:cBhvr>
                                        <p:cTn id="42" dur="1000"/>
                                        <p:tgtEl>
                                          <p:spTgt spid="2">
                                            <p:txEl>
                                              <p:pRg st="2" end="2"/>
                                            </p:txEl>
                                          </p:spTgt>
                                        </p:tgtEl>
                                      </p:cBhvr>
                                    </p:animEffect>
                                    <p:anim calcmode="lin" valueType="num">
                                      <p:cBhvr>
                                        <p:cTn id="4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Genesis 13:15</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all the land which you see, I will give it to you and to </a:t>
            </a:r>
            <a:r>
              <a:rPr lang="en-US" sz="2800" dirty="0">
                <a:solidFill>
                  <a:srgbClr val="FF0000"/>
                </a:solidFill>
                <a:latin typeface="Arial" panose="020B0604020202020204" pitchFamily="34" charset="0"/>
                <a:cs typeface="Arial" panose="020B0604020202020204" pitchFamily="34" charset="0"/>
              </a:rPr>
              <a:t>your descendants</a:t>
            </a:r>
            <a:r>
              <a:rPr lang="en-US" sz="2800" dirty="0">
                <a:latin typeface="Arial" panose="020B0604020202020204" pitchFamily="34" charset="0"/>
                <a:cs typeface="Arial" panose="020B0604020202020204" pitchFamily="34" charset="0"/>
              </a:rPr>
              <a:t> forever.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Galatians 3:16</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Now the promises were spoken to Abraham and to </a:t>
            </a:r>
            <a:r>
              <a:rPr lang="en-US" sz="2800" dirty="0">
                <a:solidFill>
                  <a:srgbClr val="FF0000"/>
                </a:solidFill>
                <a:latin typeface="Arial" panose="020B0604020202020204" pitchFamily="34" charset="0"/>
                <a:cs typeface="Arial" panose="020B0604020202020204" pitchFamily="34" charset="0"/>
              </a:rPr>
              <a:t>his seed</a:t>
            </a:r>
            <a:r>
              <a:rPr lang="en-US" sz="2800" dirty="0">
                <a:latin typeface="Arial" panose="020B0604020202020204" pitchFamily="34" charset="0"/>
                <a:cs typeface="Arial" panose="020B0604020202020204" pitchFamily="34" charset="0"/>
              </a:rPr>
              <a:t>. He does not say, “And to seeds,” as referring to many, but rather to one, “And to </a:t>
            </a:r>
            <a:r>
              <a:rPr lang="en-US" sz="2800" dirty="0">
                <a:solidFill>
                  <a:srgbClr val="FF0000"/>
                </a:solidFill>
                <a:latin typeface="Arial" panose="020B0604020202020204" pitchFamily="34" charset="0"/>
                <a:cs typeface="Arial" panose="020B0604020202020204" pitchFamily="34" charset="0"/>
              </a:rPr>
              <a:t>your seed</a:t>
            </a:r>
            <a:r>
              <a:rPr lang="en-US" sz="2800" dirty="0">
                <a:latin typeface="Arial" panose="020B0604020202020204" pitchFamily="34" charset="0"/>
                <a:cs typeface="Arial" panose="020B0604020202020204" pitchFamily="34" charset="0"/>
              </a:rPr>
              <a:t>,” that is, Christ.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Revelation 5:10</a:t>
            </a:r>
            <a:r>
              <a:rPr lang="en-US" sz="2800" dirty="0" smtClean="0">
                <a:latin typeface="Arial" panose="020B0604020202020204" pitchFamily="34" charset="0"/>
                <a:cs typeface="Arial" panose="020B0604020202020204" pitchFamily="34" charset="0"/>
              </a:rPr>
              <a:t> You </a:t>
            </a:r>
            <a:r>
              <a:rPr lang="en-US" sz="2800" dirty="0">
                <a:latin typeface="Arial" panose="020B0604020202020204" pitchFamily="34" charset="0"/>
                <a:cs typeface="Arial" panose="020B0604020202020204" pitchFamily="34" charset="0"/>
              </a:rPr>
              <a:t>have made them to be a kingdom and priests to our God; and </a:t>
            </a:r>
            <a:r>
              <a:rPr lang="en-US" sz="2800" dirty="0">
                <a:solidFill>
                  <a:srgbClr val="FF0000"/>
                </a:solidFill>
                <a:latin typeface="Arial" panose="020B0604020202020204" pitchFamily="34" charset="0"/>
                <a:cs typeface="Arial" panose="020B0604020202020204" pitchFamily="34" charset="0"/>
              </a:rPr>
              <a:t>they will reign upon the earth</a:t>
            </a:r>
            <a:r>
              <a:rPr lang="en-US" sz="2800" dirty="0" smtClean="0">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76200" y="76200"/>
            <a:ext cx="8991600" cy="792162"/>
          </a:xfrm>
        </p:spPr>
        <p:txBody>
          <a:bodyPr>
            <a:noAutofit/>
          </a:bodyPr>
          <a:lstStyle/>
          <a:p>
            <a:pPr algn="ctr"/>
            <a:r>
              <a:rPr lang="en-US" sz="3000" dirty="0" smtClean="0">
                <a:solidFill>
                  <a:srgbClr val="FF0000"/>
                </a:solidFill>
                <a:effectLst/>
                <a:latin typeface="Arial" panose="020B0604020202020204" pitchFamily="34" charset="0"/>
                <a:cs typeface="Arial" panose="020B0604020202020204" pitchFamily="34" charset="0"/>
              </a:rPr>
              <a:t>The Covenant  Necessitates The Resurrection</a:t>
            </a:r>
            <a:endParaRPr lang="en-US" sz="3000" dirty="0">
              <a:solidFill>
                <a:srgbClr val="FF0000"/>
              </a:solidFill>
              <a:effectLst/>
              <a:latin typeface="Arial" panose="020B0604020202020204" pitchFamily="34" charset="0"/>
              <a:cs typeface="Arial" panose="020B0604020202020204" pitchFamily="34" charset="0"/>
            </a:endParaRPr>
          </a:p>
        </p:txBody>
      </p:sp>
      <p:sp>
        <p:nvSpPr>
          <p:cNvPr id="4" name="Rounded Rectangle 3"/>
          <p:cNvSpPr/>
          <p:nvPr/>
        </p:nvSpPr>
        <p:spPr>
          <a:xfrm>
            <a:off x="250371" y="1447800"/>
            <a:ext cx="1143000" cy="45720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5334000" y="1447800"/>
            <a:ext cx="1295400" cy="45720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3668486" y="3668486"/>
            <a:ext cx="1219200" cy="45720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E32D6AC1-1606-4946-8506-9F63CC133B39}" type="slidenum">
              <a:rPr lang="en-US" smtClean="0"/>
              <a:t>7</a:t>
            </a:fld>
            <a:endParaRPr lang="en-US"/>
          </a:p>
        </p:txBody>
      </p:sp>
    </p:spTree>
    <p:extLst>
      <p:ext uri="{BB962C8B-B14F-4D97-AF65-F5344CB8AC3E}">
        <p14:creationId xmlns:p14="http://schemas.microsoft.com/office/powerpoint/2010/main" val="3420593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Effect transition="in" filter="fade">
                                      <p:cBhvr>
                                        <p:cTn id="42" dur="1000"/>
                                        <p:tgtEl>
                                          <p:spTgt spid="2">
                                            <p:txEl>
                                              <p:pRg st="4" end="4"/>
                                            </p:txEl>
                                          </p:spTgt>
                                        </p:tgtEl>
                                      </p:cBhvr>
                                    </p:animEffect>
                                    <p:anim calcmode="lin" valueType="num">
                                      <p:cBhvr>
                                        <p:cTn id="4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685800"/>
            <a:ext cx="8991600" cy="5486400"/>
          </a:xfrm>
        </p:spPr>
        <p:txBody>
          <a:bodyPr>
            <a:normAutofit/>
          </a:bodyPr>
          <a:lstStyle/>
          <a:p>
            <a:pPr marL="109728" indent="0">
              <a:spcAft>
                <a:spcPts val="600"/>
              </a:spcAft>
              <a:buNone/>
            </a:pPr>
            <a:r>
              <a:rPr lang="en-US" sz="2600" dirty="0">
                <a:latin typeface="Arial" panose="020B0604020202020204" pitchFamily="34" charset="0"/>
                <a:cs typeface="Arial" panose="020B0604020202020204" pitchFamily="34" charset="0"/>
              </a:rPr>
              <a:t>"A staggering number of people have been taught that a select few Christians will spend forever in a peaceful, joyous place called heaven, while the rest of humanity spends forever in torment and punishment in hell with no chance for anything better.... This is misguided and toxic and ultimately subverts the contagious spread of Jesus’s message of love, peace, forgiveness, and joy that our world desperately needs to </a:t>
            </a:r>
            <a:r>
              <a:rPr lang="en-US" sz="2600" dirty="0" smtClean="0">
                <a:latin typeface="Arial" panose="020B0604020202020204" pitchFamily="34" charset="0"/>
                <a:cs typeface="Arial" panose="020B0604020202020204" pitchFamily="34" charset="0"/>
              </a:rPr>
              <a:t>hear” (</a:t>
            </a:r>
            <a:r>
              <a:rPr lang="en-US" sz="2400" dirty="0" smtClean="0">
                <a:latin typeface="Arial" panose="020B0604020202020204" pitchFamily="34" charset="0"/>
                <a:cs typeface="Arial" panose="020B0604020202020204" pitchFamily="34" charset="0"/>
              </a:rPr>
              <a:t>Bell, </a:t>
            </a:r>
            <a:r>
              <a:rPr lang="en-US" sz="2400" i="1" dirty="0" smtClean="0">
                <a:latin typeface="Arial" panose="020B0604020202020204" pitchFamily="34" charset="0"/>
                <a:cs typeface="Arial" panose="020B0604020202020204" pitchFamily="34" charset="0"/>
              </a:rPr>
              <a:t>Love Wins</a:t>
            </a:r>
            <a:r>
              <a:rPr lang="en-US" sz="2400" dirty="0" smtClean="0">
                <a:latin typeface="Arial" panose="020B0604020202020204" pitchFamily="34" charset="0"/>
                <a:cs typeface="Arial" panose="020B0604020202020204" pitchFamily="34" charset="0"/>
              </a:rPr>
              <a:t>, preface</a:t>
            </a:r>
            <a:r>
              <a:rPr lang="en-US" sz="2600" dirty="0" smtClean="0">
                <a:latin typeface="Arial" panose="020B0604020202020204" pitchFamily="34" charset="0"/>
                <a:cs typeface="Arial" panose="020B0604020202020204" pitchFamily="34" charset="0"/>
              </a:rPr>
              <a:t>).</a:t>
            </a:r>
          </a:p>
          <a:p>
            <a:pPr marL="109728" indent="0">
              <a:buNone/>
            </a:pPr>
            <a:r>
              <a:rPr lang="en-US" sz="2600" dirty="0" smtClean="0">
                <a:latin typeface="Arial" panose="020B0604020202020204" pitchFamily="34" charset="0"/>
                <a:cs typeface="Arial" panose="020B0604020202020204" pitchFamily="34" charset="0"/>
              </a:rPr>
              <a:t>"</a:t>
            </a:r>
            <a:r>
              <a:rPr lang="en-US" sz="2600" dirty="0">
                <a:latin typeface="Arial" panose="020B0604020202020204" pitchFamily="34" charset="0"/>
                <a:cs typeface="Arial" panose="020B0604020202020204" pitchFamily="34" charset="0"/>
              </a:rPr>
              <a:t>This participation is important, because Jesus and the prophets lived with an awareness that God has been looking for partners since the beginning, </a:t>
            </a:r>
            <a:r>
              <a:rPr lang="en-US" sz="2600" dirty="0">
                <a:solidFill>
                  <a:srgbClr val="FF0000"/>
                </a:solidFill>
                <a:latin typeface="Arial" panose="020B0604020202020204" pitchFamily="34" charset="0"/>
                <a:cs typeface="Arial" panose="020B0604020202020204" pitchFamily="34" charset="0"/>
              </a:rPr>
              <a:t>people who will take seriously the divine responsibility to care for the earth and each other in loving, sustainable </a:t>
            </a:r>
            <a:r>
              <a:rPr lang="en-US" sz="2600" dirty="0" smtClean="0">
                <a:solidFill>
                  <a:srgbClr val="FF0000"/>
                </a:solidFill>
                <a:latin typeface="Arial" panose="020B0604020202020204" pitchFamily="34" charset="0"/>
                <a:cs typeface="Arial" panose="020B0604020202020204" pitchFamily="34" charset="0"/>
              </a:rPr>
              <a:t>ways</a:t>
            </a:r>
            <a:r>
              <a:rPr lang="en-US" sz="2600" dirty="0" smtClean="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Bell, pg. 36</a:t>
            </a:r>
            <a:r>
              <a:rPr lang="en-US" sz="2600" dirty="0" smtClean="0">
                <a:latin typeface="Arial" panose="020B0604020202020204" pitchFamily="34" charset="0"/>
                <a:cs typeface="Arial" panose="020B0604020202020204" pitchFamily="34" charset="0"/>
              </a:rPr>
              <a:t>).</a:t>
            </a:r>
            <a:endParaRPr lang="en-US" sz="2600" dirty="0">
              <a:latin typeface="Arial" panose="020B0604020202020204" pitchFamily="34" charset="0"/>
              <a:cs typeface="Arial" panose="020B0604020202020204" pitchFamily="34" charset="0"/>
            </a:endParaRPr>
          </a:p>
          <a:p>
            <a:endParaRPr lang="en-US" dirty="0"/>
          </a:p>
        </p:txBody>
      </p:sp>
      <p:sp>
        <p:nvSpPr>
          <p:cNvPr id="3" name="Title 2"/>
          <p:cNvSpPr>
            <a:spLocks noGrp="1"/>
          </p:cNvSpPr>
          <p:nvPr>
            <p:ph type="title"/>
          </p:nvPr>
        </p:nvSpPr>
        <p:spPr>
          <a:xfrm>
            <a:off x="152400" y="32657"/>
            <a:ext cx="8839200" cy="685800"/>
          </a:xfrm>
        </p:spPr>
        <p:txBody>
          <a:bodyPr>
            <a:noAutofit/>
          </a:bodyPr>
          <a:lstStyle/>
          <a:p>
            <a:pPr algn="ctr"/>
            <a:r>
              <a:rPr lang="en-US" sz="3200" dirty="0" smtClean="0">
                <a:solidFill>
                  <a:srgbClr val="FF0000"/>
                </a:solidFill>
                <a:effectLst/>
                <a:latin typeface="Arial" panose="020B0604020202020204" pitchFamily="34" charset="0"/>
                <a:cs typeface="Arial" panose="020B0604020202020204" pitchFamily="34" charset="0"/>
              </a:rPr>
              <a:t>Those Who Deny </a:t>
            </a:r>
            <a:r>
              <a:rPr lang="en-US" sz="3200" dirty="0" smtClean="0">
                <a:solidFill>
                  <a:srgbClr val="FF0000"/>
                </a:solidFill>
                <a:effectLst/>
                <a:latin typeface="Arial" panose="020B0604020202020204" pitchFamily="34" charset="0"/>
                <a:cs typeface="Arial" panose="020B0604020202020204" pitchFamily="34" charset="0"/>
              </a:rPr>
              <a:t>the </a:t>
            </a:r>
            <a:r>
              <a:rPr lang="en-US" sz="3200" dirty="0" smtClean="0">
                <a:solidFill>
                  <a:srgbClr val="FF0000"/>
                </a:solidFill>
                <a:effectLst/>
                <a:latin typeface="Arial" panose="020B0604020202020204" pitchFamily="34" charset="0"/>
                <a:cs typeface="Arial" panose="020B0604020202020204" pitchFamily="34" charset="0"/>
              </a:rPr>
              <a:t>Power </a:t>
            </a:r>
            <a:r>
              <a:rPr lang="en-US" sz="3200" dirty="0" smtClean="0">
                <a:solidFill>
                  <a:srgbClr val="FF0000"/>
                </a:solidFill>
                <a:effectLst/>
                <a:latin typeface="Arial" panose="020B0604020202020204" pitchFamily="34" charset="0"/>
                <a:cs typeface="Arial" panose="020B0604020202020204" pitchFamily="34" charset="0"/>
              </a:rPr>
              <a:t>of </a:t>
            </a:r>
            <a:r>
              <a:rPr lang="en-US" sz="3200" dirty="0" smtClean="0">
                <a:solidFill>
                  <a:srgbClr val="FF0000"/>
                </a:solidFill>
                <a:effectLst/>
                <a:latin typeface="Arial" panose="020B0604020202020204" pitchFamily="34" charset="0"/>
                <a:cs typeface="Arial" panose="020B0604020202020204" pitchFamily="34" charset="0"/>
              </a:rPr>
              <a:t>God Today</a:t>
            </a:r>
            <a:endParaRPr lang="en-US" sz="3200" dirty="0">
              <a:solidFill>
                <a:srgbClr val="FF0000"/>
              </a:solidFill>
              <a:effectLst/>
              <a:latin typeface="Arial" panose="020B0604020202020204" pitchFamily="34" charset="0"/>
              <a:cs typeface="Arial" panose="020B0604020202020204" pitchFamily="34" charset="0"/>
            </a:endParaRPr>
          </a:p>
        </p:txBody>
      </p:sp>
      <p:cxnSp>
        <p:nvCxnSpPr>
          <p:cNvPr id="5" name="Straight Connector 4"/>
          <p:cNvCxnSpPr/>
          <p:nvPr/>
        </p:nvCxnSpPr>
        <p:spPr>
          <a:xfrm>
            <a:off x="381000" y="5210502"/>
            <a:ext cx="2819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E32D6AC1-1606-4946-8506-9F63CC133B39}" type="slidenum">
              <a:rPr lang="en-US" smtClean="0"/>
              <a:t>8</a:t>
            </a:fld>
            <a:endParaRPr lang="en-US"/>
          </a:p>
        </p:txBody>
      </p:sp>
    </p:spTree>
    <p:extLst>
      <p:ext uri="{BB962C8B-B14F-4D97-AF65-F5344CB8AC3E}">
        <p14:creationId xmlns:p14="http://schemas.microsoft.com/office/powerpoint/2010/main" val="103392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38200"/>
            <a:ext cx="8839200" cy="5169091"/>
          </a:xfrm>
        </p:spPr>
        <p:txBody>
          <a:bodyPr>
            <a:normAutofit lnSpcReduction="10000"/>
          </a:bodyPr>
          <a:lstStyle/>
          <a:p>
            <a:pPr marL="109728" indent="0">
              <a:buNone/>
            </a:pPr>
            <a:r>
              <a:rPr lang="en-US" sz="2600" dirty="0" smtClean="0">
                <a:latin typeface="Arial" panose="020B0604020202020204" pitchFamily="34" charset="0"/>
                <a:cs typeface="Arial" panose="020B0604020202020204" pitchFamily="34" charset="0"/>
              </a:rPr>
              <a:t>1. </a:t>
            </a:r>
            <a:r>
              <a:rPr lang="en-US" sz="2600" dirty="0" err="1" smtClean="0">
                <a:latin typeface="Arial" panose="020B0604020202020204" pitchFamily="34" charset="0"/>
                <a:cs typeface="Arial" panose="020B0604020202020204" pitchFamily="34" charset="0"/>
              </a:rPr>
              <a:t>Emergents</a:t>
            </a:r>
            <a:r>
              <a:rPr lang="en-US" sz="2600" dirty="0" smtClean="0">
                <a:latin typeface="Arial" panose="020B0604020202020204" pitchFamily="34" charset="0"/>
                <a:cs typeface="Arial" panose="020B0604020202020204" pitchFamily="34" charset="0"/>
              </a:rPr>
              <a:t>: </a:t>
            </a:r>
            <a:r>
              <a:rPr lang="en-US" sz="2600" dirty="0" err="1" smtClean="0">
                <a:latin typeface="Arial" panose="020B0604020202020204" pitchFamily="34" charset="0"/>
                <a:cs typeface="Arial" panose="020B0604020202020204" pitchFamily="34" charset="0"/>
              </a:rPr>
              <a:t>Missional</a:t>
            </a:r>
            <a:endParaRPr lang="en-US" sz="2600" dirty="0" smtClean="0">
              <a:latin typeface="Arial" panose="020B0604020202020204" pitchFamily="34" charset="0"/>
              <a:cs typeface="Arial" panose="020B0604020202020204" pitchFamily="34" charset="0"/>
            </a:endParaRPr>
          </a:p>
          <a:p>
            <a:pPr marL="109728" indent="0">
              <a:buNone/>
            </a:pPr>
            <a:r>
              <a:rPr lang="en-US" sz="2600" dirty="0" smtClean="0">
                <a:latin typeface="Arial" panose="020B0604020202020204" pitchFamily="34" charset="0"/>
                <a:cs typeface="Arial" panose="020B0604020202020204" pitchFamily="34" charset="0"/>
              </a:rPr>
              <a:t>2. Theological Liberals: Social gospel</a:t>
            </a:r>
          </a:p>
          <a:p>
            <a:pPr marL="109728" indent="0">
              <a:buNone/>
            </a:pPr>
            <a:r>
              <a:rPr lang="en-US" sz="2600" dirty="0" smtClean="0">
                <a:latin typeface="Arial" panose="020B0604020202020204" pitchFamily="34" charset="0"/>
                <a:cs typeface="Arial" panose="020B0604020202020204" pitchFamily="34" charset="0"/>
              </a:rPr>
              <a:t>3. Secular Left: Utopian</a:t>
            </a:r>
          </a:p>
          <a:p>
            <a:pPr marL="109728" indent="0">
              <a:buNone/>
            </a:pPr>
            <a:endParaRPr lang="en-US" sz="2600" dirty="0" smtClean="0">
              <a:latin typeface="Arial" panose="020B0604020202020204" pitchFamily="34" charset="0"/>
              <a:cs typeface="Arial" panose="020B0604020202020204" pitchFamily="34" charset="0"/>
            </a:endParaRPr>
          </a:p>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Only here and now matters</a:t>
            </a:r>
          </a:p>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Man creates “the kingdom”</a:t>
            </a:r>
          </a:p>
          <a:p>
            <a:pPr>
              <a:buFont typeface="Wingdings" panose="05000000000000000000" pitchFamily="2" charset="2"/>
              <a:buChar char="Ø"/>
            </a:pPr>
            <a:r>
              <a:rPr lang="en-US" sz="2600" dirty="0" smtClean="0">
                <a:latin typeface="Arial" panose="020B0604020202020204" pitchFamily="34" charset="0"/>
                <a:cs typeface="Arial" panose="020B0604020202020204" pitchFamily="34" charset="0"/>
              </a:rPr>
              <a:t>Focusing on Christ’s coming is counterproductive </a:t>
            </a:r>
          </a:p>
          <a:p>
            <a:pPr marL="109728" indent="0">
              <a:buNone/>
            </a:pPr>
            <a:endParaRPr lang="en-US" sz="2600" dirty="0" smtClean="0">
              <a:latin typeface="Arial" panose="020B0604020202020204" pitchFamily="34" charset="0"/>
              <a:cs typeface="Arial" panose="020B0604020202020204" pitchFamily="34" charset="0"/>
            </a:endParaRPr>
          </a:p>
          <a:p>
            <a:pPr marL="109728" indent="0">
              <a:buNone/>
            </a:pPr>
            <a:r>
              <a:rPr lang="en-US" sz="2600" u="sng" dirty="0" smtClean="0">
                <a:latin typeface="Arial" panose="020B0604020202020204" pitchFamily="34" charset="0"/>
                <a:cs typeface="Arial" panose="020B0604020202020204" pitchFamily="34" charset="0"/>
              </a:rPr>
              <a:t>Matthew 16:26-27</a:t>
            </a:r>
            <a:r>
              <a:rPr lang="en-US" sz="2600" dirty="0" smtClean="0">
                <a:latin typeface="Arial" panose="020B0604020202020204" pitchFamily="34" charset="0"/>
                <a:cs typeface="Arial" panose="020B0604020202020204" pitchFamily="34" charset="0"/>
              </a:rPr>
              <a:t> For </a:t>
            </a:r>
            <a:r>
              <a:rPr lang="en-US" sz="2600" dirty="0">
                <a:latin typeface="Arial" panose="020B0604020202020204" pitchFamily="34" charset="0"/>
                <a:cs typeface="Arial" panose="020B0604020202020204" pitchFamily="34" charset="0"/>
              </a:rPr>
              <a:t>what will it profit a man if he gains the whole world and forfeits his </a:t>
            </a:r>
            <a:r>
              <a:rPr lang="en-US" sz="2600" dirty="0" smtClean="0">
                <a:latin typeface="Arial" panose="020B0604020202020204" pitchFamily="34" charset="0"/>
                <a:cs typeface="Arial" panose="020B0604020202020204" pitchFamily="34" charset="0"/>
              </a:rPr>
              <a:t>soul?...</a:t>
            </a:r>
            <a:r>
              <a:rPr lang="en-US" sz="2600" dirty="0" smtClean="0">
                <a:solidFill>
                  <a:srgbClr val="FF0000"/>
                </a:solidFill>
                <a:latin typeface="Arial" panose="020B0604020202020204" pitchFamily="34" charset="0"/>
                <a:cs typeface="Arial" panose="020B0604020202020204" pitchFamily="34" charset="0"/>
              </a:rPr>
              <a:t>For </a:t>
            </a:r>
            <a:r>
              <a:rPr lang="en-US" sz="2600" dirty="0">
                <a:solidFill>
                  <a:srgbClr val="FF0000"/>
                </a:solidFill>
                <a:latin typeface="Arial" panose="020B0604020202020204" pitchFamily="34" charset="0"/>
                <a:cs typeface="Arial" panose="020B0604020202020204" pitchFamily="34" charset="0"/>
              </a:rPr>
              <a:t>the Son of Man is going to come in the glory of His Father with His angels</a:t>
            </a:r>
            <a:r>
              <a:rPr lang="en-US" sz="2600" dirty="0">
                <a:latin typeface="Arial" panose="020B0604020202020204" pitchFamily="34" charset="0"/>
                <a:cs typeface="Arial" panose="020B0604020202020204" pitchFamily="34" charset="0"/>
              </a:rPr>
              <a:t>, and WILL THEN REPAY EVERY MAN ACCORDING TO HIS DEEDS. </a:t>
            </a:r>
            <a:endParaRPr lang="en-US" sz="2600" dirty="0" smtClean="0">
              <a:latin typeface="Arial" panose="020B0604020202020204" pitchFamily="34" charset="0"/>
              <a:cs typeface="Arial" panose="020B0604020202020204" pitchFamily="34" charset="0"/>
            </a:endParaRPr>
          </a:p>
          <a:p>
            <a:pPr marL="109728" indent="0">
              <a:buNone/>
            </a:pPr>
            <a:endParaRPr lang="en-US" dirty="0"/>
          </a:p>
        </p:txBody>
      </p:sp>
      <p:sp>
        <p:nvSpPr>
          <p:cNvPr id="3" name="Title 2"/>
          <p:cNvSpPr>
            <a:spLocks noGrp="1"/>
          </p:cNvSpPr>
          <p:nvPr>
            <p:ph type="title"/>
          </p:nvPr>
        </p:nvSpPr>
        <p:spPr>
          <a:xfrm>
            <a:off x="152400" y="76200"/>
            <a:ext cx="8839200" cy="685800"/>
          </a:xfrm>
        </p:spPr>
        <p:txBody>
          <a:bodyPr>
            <a:noAutofit/>
          </a:bodyPr>
          <a:lstStyle/>
          <a:p>
            <a:pPr algn="ctr"/>
            <a:r>
              <a:rPr lang="en-US" sz="3200" dirty="0">
                <a:solidFill>
                  <a:srgbClr val="FF0000"/>
                </a:solidFill>
                <a:effectLst/>
                <a:latin typeface="Arial" panose="020B0604020202020204" pitchFamily="34" charset="0"/>
                <a:cs typeface="Arial" panose="020B0604020202020204" pitchFamily="34" charset="0"/>
              </a:rPr>
              <a:t>Those Who Deny </a:t>
            </a:r>
            <a:r>
              <a:rPr lang="en-US" sz="3200" dirty="0" smtClean="0">
                <a:solidFill>
                  <a:srgbClr val="FF0000"/>
                </a:solidFill>
                <a:effectLst/>
                <a:latin typeface="Arial" panose="020B0604020202020204" pitchFamily="34" charset="0"/>
                <a:cs typeface="Arial" panose="020B0604020202020204" pitchFamily="34" charset="0"/>
              </a:rPr>
              <a:t>the </a:t>
            </a:r>
            <a:r>
              <a:rPr lang="en-US" sz="3200" dirty="0">
                <a:solidFill>
                  <a:srgbClr val="FF0000"/>
                </a:solidFill>
                <a:effectLst/>
                <a:latin typeface="Arial" panose="020B0604020202020204" pitchFamily="34" charset="0"/>
                <a:cs typeface="Arial" panose="020B0604020202020204" pitchFamily="34" charset="0"/>
              </a:rPr>
              <a:t>Power </a:t>
            </a:r>
            <a:r>
              <a:rPr lang="en-US" sz="3200" dirty="0" smtClean="0">
                <a:solidFill>
                  <a:srgbClr val="FF0000"/>
                </a:solidFill>
                <a:effectLst/>
                <a:latin typeface="Arial" panose="020B0604020202020204" pitchFamily="34" charset="0"/>
                <a:cs typeface="Arial" panose="020B0604020202020204" pitchFamily="34" charset="0"/>
              </a:rPr>
              <a:t>of </a:t>
            </a:r>
            <a:r>
              <a:rPr lang="en-US" sz="3200" dirty="0">
                <a:solidFill>
                  <a:srgbClr val="FF0000"/>
                </a:solidFill>
                <a:effectLst/>
                <a:latin typeface="Arial" panose="020B0604020202020204" pitchFamily="34" charset="0"/>
                <a:cs typeface="Arial" panose="020B0604020202020204" pitchFamily="34" charset="0"/>
              </a:rPr>
              <a:t>God Today</a:t>
            </a:r>
            <a:endParaRPr lang="en-US" sz="3200" dirty="0"/>
          </a:p>
        </p:txBody>
      </p:sp>
      <p:sp>
        <p:nvSpPr>
          <p:cNvPr id="6" name="Rounded Rectangle 5"/>
          <p:cNvSpPr/>
          <p:nvPr/>
        </p:nvSpPr>
        <p:spPr>
          <a:xfrm>
            <a:off x="5943600" y="4495800"/>
            <a:ext cx="609600" cy="381000"/>
          </a:xfrm>
          <a:prstGeom prst="round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E32D6AC1-1606-4946-8506-9F63CC133B39}" type="slidenum">
              <a:rPr lang="en-US" smtClean="0"/>
              <a:t>9</a:t>
            </a:fld>
            <a:endParaRPr lang="en-US"/>
          </a:p>
        </p:txBody>
      </p:sp>
    </p:spTree>
    <p:extLst>
      <p:ext uri="{BB962C8B-B14F-4D97-AF65-F5344CB8AC3E}">
        <p14:creationId xmlns:p14="http://schemas.microsoft.com/office/powerpoint/2010/main" val="2723256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1000"/>
                                        <p:tgtEl>
                                          <p:spTgt spid="2">
                                            <p:txEl>
                                              <p:pRg st="5" end="5"/>
                                            </p:txEl>
                                          </p:spTgt>
                                        </p:tgtEl>
                                      </p:cBhvr>
                                    </p:animEffect>
                                    <p:anim calcmode="lin" valueType="num">
                                      <p:cBhvr>
                                        <p:cTn id="3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1000"/>
                                        <p:tgtEl>
                                          <p:spTgt spid="2">
                                            <p:txEl>
                                              <p:pRg st="6" end="6"/>
                                            </p:txEl>
                                          </p:spTgt>
                                        </p:tgtEl>
                                      </p:cBhvr>
                                    </p:animEffect>
                                    <p:anim calcmode="lin" valueType="num">
                                      <p:cBhvr>
                                        <p:cTn id="4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Effect transition="in" filter="fade">
                                      <p:cBhvr>
                                        <p:cTn id="49" dur="1000"/>
                                        <p:tgtEl>
                                          <p:spTgt spid="2">
                                            <p:txEl>
                                              <p:pRg st="8" end="8"/>
                                            </p:txEl>
                                          </p:spTgt>
                                        </p:tgtEl>
                                      </p:cBhvr>
                                    </p:animEffect>
                                    <p:anim calcmode="lin" valueType="num">
                                      <p:cBhvr>
                                        <p:cTn id="50"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Effect transition="in" filter="fade">
                                      <p:cBhvr>
                                        <p:cTn id="56" dur="1000"/>
                                        <p:tgtEl>
                                          <p:spTgt spid="6"/>
                                        </p:tgtEl>
                                      </p:cBhvr>
                                    </p:animEffect>
                                    <p:anim calcmode="lin" valueType="num">
                                      <p:cBhvr>
                                        <p:cTn id="57" dur="1000" fill="hold"/>
                                        <p:tgtEl>
                                          <p:spTgt spid="6"/>
                                        </p:tgtEl>
                                        <p:attrNameLst>
                                          <p:attrName>ppt_x</p:attrName>
                                        </p:attrNameLst>
                                      </p:cBhvr>
                                      <p:tavLst>
                                        <p:tav tm="0">
                                          <p:val>
                                            <p:strVal val="#ppt_x"/>
                                          </p:val>
                                        </p:tav>
                                        <p:tav tm="100000">
                                          <p:val>
                                            <p:strVal val="#ppt_x"/>
                                          </p:val>
                                        </p:tav>
                                      </p:tavLst>
                                    </p:anim>
                                    <p:anim calcmode="lin" valueType="num">
                                      <p:cBhvr>
                                        <p:cTn id="5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905</TotalTime>
  <Words>1034</Words>
  <Application>Microsoft Office PowerPoint</Application>
  <PresentationFormat>On-screen Show (4:3)</PresentationFormat>
  <Paragraphs>65</Paragraphs>
  <Slides>11</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Lucida Sans Unicode</vt:lpstr>
      <vt:lpstr>Verdana</vt:lpstr>
      <vt:lpstr>Wingdings</vt:lpstr>
      <vt:lpstr>Wingdings 2</vt:lpstr>
      <vt:lpstr>Wingdings 3</vt:lpstr>
      <vt:lpstr>Concourse</vt:lpstr>
      <vt:lpstr>Mark 12:18-27</vt:lpstr>
      <vt:lpstr>The Sadducee’s Challenge to the Resurrection</vt:lpstr>
      <vt:lpstr>Jesus’ Rebuttal Part 1 </vt:lpstr>
      <vt:lpstr>Jesus’ Rebuttal Part 2</vt:lpstr>
      <vt:lpstr>Applications</vt:lpstr>
      <vt:lpstr>God Unilaterally Keeps His Covenant</vt:lpstr>
      <vt:lpstr>The Covenant  Necessitates The Resurrection</vt:lpstr>
      <vt:lpstr>Those Who Deny the Power of God Today</vt:lpstr>
      <vt:lpstr>Those Who Deny the Power of God Today</vt:lpstr>
      <vt:lpstr>Focus on the Future Promises</vt:lpstr>
      <vt:lpstr>Focus On The Future Promises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12:18-27</dc:title>
  <dc:creator>Eric</dc:creator>
  <cp:lastModifiedBy>Christy</cp:lastModifiedBy>
  <cp:revision>55</cp:revision>
  <cp:lastPrinted>2014-06-06T14:24:09Z</cp:lastPrinted>
  <dcterms:created xsi:type="dcterms:W3CDTF">2014-05-29T20:49:38Z</dcterms:created>
  <dcterms:modified xsi:type="dcterms:W3CDTF">2014-06-06T14:50:11Z</dcterms:modified>
</cp:coreProperties>
</file>