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54"/>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80077" y="282592"/>
            <a:ext cx="3231858" cy="488778"/>
          </a:xfrm>
          <a:prstGeom prst="rect">
            <a:avLst/>
          </a:prstGeom>
        </p:spPr>
        <p:txBody>
          <a:bodyPr vert="horz" lIns="98268" tIns="49135" rIns="98268" bIns="49135" rtlCol="0"/>
          <a:lstStyle>
            <a:lvl1pPr algn="l">
              <a:defRPr sz="1300"/>
            </a:lvl1pPr>
          </a:lstStyle>
          <a:p>
            <a:r>
              <a:rPr lang="en-US" sz="1200" b="1" dirty="0">
                <a:cs typeface="Arial" panose="020B0604020202020204" pitchFamily="34" charset="0"/>
              </a:rPr>
              <a:t>Mark </a:t>
            </a:r>
            <a:r>
              <a:rPr lang="en-US" sz="1200" b="1" dirty="0" smtClean="0">
                <a:cs typeface="Arial" panose="020B0604020202020204" pitchFamily="34" charset="0"/>
              </a:rPr>
              <a:t>12:28-34  </a:t>
            </a:r>
            <a:r>
              <a:rPr lang="en-US" sz="1200" dirty="0"/>
              <a:t>How Can We Truly Love </a:t>
            </a:r>
            <a:r>
              <a:rPr lang="en-US" sz="1200" dirty="0" smtClean="0"/>
              <a:t/>
            </a:r>
            <a:br>
              <a:rPr lang="en-US" sz="1200" dirty="0" smtClean="0"/>
            </a:br>
            <a:r>
              <a:rPr lang="en-US" sz="1200" dirty="0" smtClean="0"/>
              <a:t>God and Neighbor</a:t>
            </a:r>
            <a:r>
              <a:rPr lang="en-US" sz="1200" dirty="0" smtClean="0"/>
              <a:t>?</a:t>
            </a:r>
            <a:endParaRPr lang="en-US" sz="1200" dirty="0"/>
          </a:p>
        </p:txBody>
      </p:sp>
      <p:sp>
        <p:nvSpPr>
          <p:cNvPr id="7" name="Date Placeholder 2"/>
          <p:cNvSpPr>
            <a:spLocks noGrp="1"/>
          </p:cNvSpPr>
          <p:nvPr>
            <p:ph type="dt" sz="quarter" idx="1"/>
          </p:nvPr>
        </p:nvSpPr>
        <p:spPr>
          <a:xfrm>
            <a:off x="3231515" y="282592"/>
            <a:ext cx="3231858" cy="488778"/>
          </a:xfrm>
          <a:prstGeom prst="rect">
            <a:avLst/>
          </a:prstGeom>
        </p:spPr>
        <p:txBody>
          <a:bodyPr vert="horz" lIns="98268" tIns="49135" rIns="98268" bIns="49135" rtlCol="0"/>
          <a:lstStyle>
            <a:lvl1pPr algn="r">
              <a:defRPr sz="1300"/>
            </a:lvl1pPr>
          </a:lstStyle>
          <a:p>
            <a:r>
              <a:rPr lang="en-US" sz="1200" dirty="0" smtClean="0"/>
              <a:t>06/15/14</a:t>
            </a:r>
            <a:r>
              <a:rPr lang="en-US" sz="1200" dirty="0"/>
              <a:t/>
            </a:r>
            <a:br>
              <a:rPr lang="en-US" sz="1200" dirty="0"/>
            </a:br>
            <a:r>
              <a:rPr lang="en-US" sz="1200" dirty="0"/>
              <a:t>by Eric Douma</a:t>
            </a:r>
          </a:p>
        </p:txBody>
      </p:sp>
      <p:sp>
        <p:nvSpPr>
          <p:cNvPr id="8" name="Slide Number Placeholder 4"/>
          <p:cNvSpPr>
            <a:spLocks noGrp="1"/>
          </p:cNvSpPr>
          <p:nvPr>
            <p:ph type="sldNum" sz="quarter" idx="3"/>
          </p:nvPr>
        </p:nvSpPr>
        <p:spPr>
          <a:xfrm>
            <a:off x="3176090" y="8376773"/>
            <a:ext cx="3287283" cy="542806"/>
          </a:xfrm>
          <a:prstGeom prst="rect">
            <a:avLst/>
          </a:prstGeom>
        </p:spPr>
        <p:txBody>
          <a:bodyPr vert="horz" lIns="110712" tIns="55357" rIns="110712" bIns="55357" rtlCol="0" anchor="b"/>
          <a:lstStyle>
            <a:lvl1pPr algn="r">
              <a:defRPr sz="1500"/>
            </a:lvl1pPr>
          </a:lstStyle>
          <a:p>
            <a:pPr algn="l">
              <a:tabLst>
                <a:tab pos="3080937" algn="r"/>
                <a:tab pos="3645802" algn="r"/>
              </a:tabLst>
            </a:pPr>
            <a:r>
              <a:rPr lang="en-US" sz="1200" dirty="0"/>
              <a:t>www.gospelofgracefellowship.org	</a:t>
            </a:r>
            <a:fld id="{0BBBAE45-9901-4674-9676-D21FB25714E7}" type="slidenum">
              <a:rPr lang="en-US" sz="1200"/>
              <a:pPr algn="l">
                <a:tabLst>
                  <a:tab pos="3080937" algn="r"/>
                  <a:tab pos="3645802" algn="r"/>
                </a:tabLst>
              </a:pPr>
              <a:t>‹#›</a:t>
            </a:fld>
            <a:endParaRPr lang="en-US" sz="12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076" y="8376773"/>
            <a:ext cx="2121744" cy="657660"/>
          </a:xfrm>
          <a:prstGeom prst="rect">
            <a:avLst/>
          </a:prstGeom>
        </p:spPr>
      </p:pic>
    </p:spTree>
    <p:extLst>
      <p:ext uri="{BB962C8B-B14F-4D97-AF65-F5344CB8AC3E}">
        <p14:creationId xmlns:p14="http://schemas.microsoft.com/office/powerpoint/2010/main" val="210819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22A44-3EBB-4FA9-8FDC-A32A50344A77}" type="datetimeFigureOut">
              <a:rPr lang="en-US" smtClean="0"/>
              <a:t>6/12/2014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DDE90-5DE5-4FE9-9D7E-7179FD52350A}" type="slidenum">
              <a:rPr lang="en-US" smtClean="0"/>
              <a:t>‹#›</a:t>
            </a:fld>
            <a:endParaRPr lang="en-US"/>
          </a:p>
        </p:txBody>
      </p:sp>
    </p:spTree>
    <p:extLst>
      <p:ext uri="{BB962C8B-B14F-4D97-AF65-F5344CB8AC3E}">
        <p14:creationId xmlns:p14="http://schemas.microsoft.com/office/powerpoint/2010/main" val="2107211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5ADDE90-5DE5-4FE9-9D7E-7179FD52350A}" type="slidenum">
              <a:rPr lang="en-US" smtClean="0"/>
              <a:t>2</a:t>
            </a:fld>
            <a:endParaRPr lang="en-US"/>
          </a:p>
        </p:txBody>
      </p:sp>
    </p:spTree>
    <p:extLst>
      <p:ext uri="{BB962C8B-B14F-4D97-AF65-F5344CB8AC3E}">
        <p14:creationId xmlns:p14="http://schemas.microsoft.com/office/powerpoint/2010/main" val="2970789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t>8</a:t>
            </a:fld>
            <a:endParaRPr lang="en-US"/>
          </a:p>
        </p:txBody>
      </p:sp>
    </p:spTree>
    <p:extLst>
      <p:ext uri="{BB962C8B-B14F-4D97-AF65-F5344CB8AC3E}">
        <p14:creationId xmlns:p14="http://schemas.microsoft.com/office/powerpoint/2010/main" val="783583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t>9</a:t>
            </a:fld>
            <a:endParaRPr lang="en-US"/>
          </a:p>
        </p:txBody>
      </p:sp>
    </p:spTree>
    <p:extLst>
      <p:ext uri="{BB962C8B-B14F-4D97-AF65-F5344CB8AC3E}">
        <p14:creationId xmlns:p14="http://schemas.microsoft.com/office/powerpoint/2010/main" val="1760201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13D9B77-5B17-489C-8514-A11D1E8FF1B2}" type="datetime1">
              <a:rPr lang="en-US" smtClean="0"/>
              <a:t>6/12/2014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B70822-F2A4-4A74-AEC0-CED316E331A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40E916-D32B-4CBD-8672-77C43623B061}" type="datetime1">
              <a:rPr lang="en-US" smtClean="0"/>
              <a:t>6/12/2014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A770EE-DE50-45F9-8E93-31EA7E15DFD4}" type="datetime1">
              <a:rPr lang="en-US" smtClean="0"/>
              <a:t>6/12/2014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F365AD4-8BF2-4ECA-A651-93E380FED761}" type="datetime1">
              <a:rPr lang="en-US" smtClean="0"/>
              <a:t>6/12/2014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BEFD17E-3912-487F-AA31-FD3BAB2AF7A5}" type="datetime1">
              <a:rPr lang="en-US" smtClean="0"/>
              <a:t>6/12/2014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7B7EEB-7955-4E3E-9413-DE8C4936B0DC}" type="datetime1">
              <a:rPr lang="en-US" smtClean="0"/>
              <a:t>6/12/2014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B70822-F2A4-4A74-AEC0-CED316E331A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BA3A65A-3DC8-49CF-A07C-C69DA238AF57}" type="datetime1">
              <a:rPr lang="en-US" smtClean="0"/>
              <a:t>6/12/2014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B70822-F2A4-4A74-AEC0-CED316E331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691441-F611-437F-99C9-08BF68DAA622}" type="datetime1">
              <a:rPr lang="en-US" smtClean="0"/>
              <a:t>6/12/2014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B70822-F2A4-4A74-AEC0-CED316E331A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A44C853-CB21-455C-83F6-51FB19031898}" type="datetime1">
              <a:rPr lang="en-US" smtClean="0"/>
              <a:t>6/12/2014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B70822-F2A4-4A74-AEC0-CED316E331A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7D7BCD4-7482-4CCA-8C9F-994E44060589}" type="datetime1">
              <a:rPr lang="en-US" smtClean="0"/>
              <a:t>6/12/2014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B70822-F2A4-4A74-AEC0-CED316E331A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70BA75C-1A82-449A-9F28-707A9F3D014D}" type="datetime1">
              <a:rPr lang="en-US" smtClean="0"/>
              <a:t>6/12/2014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B70822-F2A4-4A74-AEC0-CED316E331A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AA42C0D-2295-4FC2-9319-951120CB227E}" type="datetime1">
              <a:rPr lang="en-US" smtClean="0"/>
              <a:t>6/12/2014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017888" y="6248400"/>
            <a:ext cx="995144" cy="524669"/>
          </a:xfrm>
          <a:prstGeom prst="rect">
            <a:avLst/>
          </a:prstGeom>
        </p:spPr>
        <p:txBody>
          <a:bodyPr vert="horz" anchor="b"/>
          <a:lstStyle>
            <a:lvl1pPr algn="r" eaLnBrk="1" latinLnBrk="0" hangingPunct="1">
              <a:defRPr kumimoji="0" sz="2000" b="0">
                <a:solidFill>
                  <a:schemeClr val="tx1"/>
                </a:solidFill>
              </a:defRPr>
            </a:lvl1pPr>
            <a:extLst/>
          </a:lstStyle>
          <a:p>
            <a:fld id="{6EB70822-F2A4-4A74-AEC0-CED316E331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1439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Mark 12:28-34</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514600"/>
            <a:ext cx="7772400" cy="2296711"/>
          </a:xfrm>
        </p:spPr>
        <p:txBody>
          <a:bodyPr/>
          <a:lstStyle/>
          <a:p>
            <a:pPr algn="ctr"/>
            <a:r>
              <a:rPr lang="en-US" dirty="0" smtClean="0"/>
              <a:t>How Can We Truly Love God </a:t>
            </a:r>
            <a:r>
              <a:rPr lang="en-US" dirty="0" smtClean="0"/>
              <a:t>and </a:t>
            </a:r>
            <a:r>
              <a:rPr lang="en-US" dirty="0" smtClean="0"/>
              <a:t>Neighbor?</a:t>
            </a:r>
            <a:endParaRPr lang="en-US" dirty="0"/>
          </a:p>
        </p:txBody>
      </p:sp>
    </p:spTree>
    <p:extLst>
      <p:ext uri="{BB962C8B-B14F-4D97-AF65-F5344CB8AC3E}">
        <p14:creationId xmlns:p14="http://schemas.microsoft.com/office/powerpoint/2010/main" val="3590016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Daniel 9:4</a:t>
            </a:r>
            <a:r>
              <a:rPr lang="en-US" sz="2800" dirty="0" smtClean="0">
                <a:latin typeface="Arial" panose="020B0604020202020204" pitchFamily="34" charset="0"/>
                <a:cs typeface="Arial" panose="020B0604020202020204" pitchFamily="34" charset="0"/>
              </a:rPr>
              <a:t>  I </a:t>
            </a:r>
            <a:r>
              <a:rPr lang="en-US" sz="2800" dirty="0">
                <a:latin typeface="Arial" panose="020B0604020202020204" pitchFamily="34" charset="0"/>
                <a:cs typeface="Arial" panose="020B0604020202020204" pitchFamily="34" charset="0"/>
              </a:rPr>
              <a:t>prayed to the LORD my God and confessed and said, “Alas, O Lord, the great and awesome God, who keeps His covenant and </a:t>
            </a:r>
            <a:r>
              <a:rPr lang="en-US" sz="2800" dirty="0" err="1">
                <a:latin typeface="Arial" panose="020B0604020202020204" pitchFamily="34" charset="0"/>
                <a:cs typeface="Arial" panose="020B0604020202020204" pitchFamily="34" charset="0"/>
              </a:rPr>
              <a:t>lovingkindness</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for those who love Him and keep His </a:t>
            </a:r>
            <a:r>
              <a:rPr lang="en-US" sz="2800" dirty="0" smtClean="0">
                <a:solidFill>
                  <a:srgbClr val="FF0000"/>
                </a:solidFill>
                <a:latin typeface="Arial" panose="020B0604020202020204" pitchFamily="34" charset="0"/>
                <a:cs typeface="Arial" panose="020B0604020202020204" pitchFamily="34" charset="0"/>
              </a:rPr>
              <a:t>commandments…</a:t>
            </a:r>
          </a:p>
          <a:p>
            <a:pPr marL="109728" indent="0">
              <a:buNone/>
            </a:pPr>
            <a:endParaRPr lang="en-US" sz="2800" dirty="0" smtClean="0">
              <a:solidFill>
                <a:srgbClr val="FF0000"/>
              </a:solidFill>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Galatians 5:22</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the fruit of the Spirit is </a:t>
            </a:r>
            <a:r>
              <a:rPr lang="en-US" sz="2800" dirty="0">
                <a:solidFill>
                  <a:srgbClr val="FF0000"/>
                </a:solidFill>
                <a:latin typeface="Arial" panose="020B0604020202020204" pitchFamily="34" charset="0"/>
                <a:cs typeface="Arial" panose="020B0604020202020204" pitchFamily="34" charset="0"/>
              </a:rPr>
              <a:t>love</a:t>
            </a:r>
            <a:r>
              <a:rPr lang="en-US" sz="2800" dirty="0">
                <a:latin typeface="Arial" panose="020B0604020202020204" pitchFamily="34" charset="0"/>
                <a:cs typeface="Arial" panose="020B0604020202020204" pitchFamily="34" charset="0"/>
              </a:rPr>
              <a:t>, joy, peace, patience, kindness, goodness, faithfulness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gentleness, self-control; against such things there is no law. </a:t>
            </a:r>
            <a:r>
              <a:rPr lang="en-US" sz="2800" dirty="0" smtClean="0">
                <a:latin typeface="Arial" panose="020B0604020202020204" pitchFamily="34" charset="0"/>
                <a:cs typeface="Arial" panose="020B0604020202020204" pitchFamily="34" charset="0"/>
              </a:rPr>
              <a:t> </a:t>
            </a:r>
            <a:endParaRPr lang="en-US" sz="2800" u="sng"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04800" y="152400"/>
            <a:ext cx="8534400" cy="792162"/>
          </a:xfrm>
        </p:spPr>
        <p:txBody>
          <a:bodyPr>
            <a:noAutofit/>
          </a:bodyPr>
          <a:lstStyle/>
          <a:p>
            <a:pPr algn="ctr"/>
            <a:r>
              <a:rPr lang="en-US" sz="2800" dirty="0">
                <a:solidFill>
                  <a:srgbClr val="FF0000"/>
                </a:solidFill>
                <a:effectLst/>
                <a:latin typeface="Arial" panose="020B0604020202020204" pitchFamily="34" charset="0"/>
                <a:cs typeface="Arial" panose="020B0604020202020204" pitchFamily="34" charset="0"/>
              </a:rPr>
              <a:t>3. The Spirit </a:t>
            </a:r>
            <a:r>
              <a:rPr lang="en-US" sz="2800" dirty="0" smtClean="0">
                <a:solidFill>
                  <a:srgbClr val="FF0000"/>
                </a:solidFill>
                <a:effectLst/>
                <a:latin typeface="Arial" panose="020B0604020202020204" pitchFamily="34" charset="0"/>
                <a:cs typeface="Arial" panose="020B0604020202020204" pitchFamily="34" charset="0"/>
              </a:rPr>
              <a:t>Enables Us </a:t>
            </a:r>
            <a:r>
              <a:rPr lang="en-US" sz="2800" dirty="0">
                <a:solidFill>
                  <a:srgbClr val="FF0000"/>
                </a:solidFill>
                <a:effectLst/>
                <a:latin typeface="Arial" panose="020B0604020202020204" pitchFamily="34" charset="0"/>
                <a:cs typeface="Arial" panose="020B0604020202020204" pitchFamily="34" charset="0"/>
              </a:rPr>
              <a:t>t</a:t>
            </a:r>
            <a:r>
              <a:rPr lang="en-US" sz="2800" dirty="0" smtClean="0">
                <a:solidFill>
                  <a:srgbClr val="FF0000"/>
                </a:solidFill>
                <a:effectLst/>
                <a:latin typeface="Arial" panose="020B0604020202020204" pitchFamily="34" charset="0"/>
                <a:cs typeface="Arial" panose="020B0604020202020204" pitchFamily="34" charset="0"/>
              </a:rPr>
              <a:t>o </a:t>
            </a:r>
            <a:r>
              <a:rPr lang="en-US" sz="2800" dirty="0">
                <a:solidFill>
                  <a:srgbClr val="FF0000"/>
                </a:solidFill>
                <a:effectLst/>
                <a:latin typeface="Arial" panose="020B0604020202020204" pitchFamily="34" charset="0"/>
                <a:cs typeface="Arial" panose="020B0604020202020204" pitchFamily="34" charset="0"/>
              </a:rPr>
              <a:t>Love God </a:t>
            </a:r>
            <a:r>
              <a:rPr lang="en-US" sz="2800" dirty="0" smtClean="0">
                <a:solidFill>
                  <a:srgbClr val="FF0000"/>
                </a:solidFill>
                <a:effectLst/>
                <a:latin typeface="Arial" panose="020B0604020202020204" pitchFamily="34" charset="0"/>
                <a:cs typeface="Arial" panose="020B0604020202020204" pitchFamily="34" charset="0"/>
              </a:rPr>
              <a:t>and </a:t>
            </a:r>
            <a:r>
              <a:rPr lang="en-US" sz="2800" dirty="0">
                <a:solidFill>
                  <a:srgbClr val="FF0000"/>
                </a:solidFill>
                <a:effectLst/>
                <a:latin typeface="Arial" panose="020B0604020202020204" pitchFamily="34" charset="0"/>
                <a:cs typeface="Arial" panose="020B0604020202020204" pitchFamily="34" charset="0"/>
              </a:rPr>
              <a:t>Others</a:t>
            </a:r>
            <a:endParaRPr lang="en-US" sz="2800" dirty="0"/>
          </a:p>
        </p:txBody>
      </p:sp>
      <p:cxnSp>
        <p:nvCxnSpPr>
          <p:cNvPr id="5" name="Straight Connector 4"/>
          <p:cNvCxnSpPr/>
          <p:nvPr/>
        </p:nvCxnSpPr>
        <p:spPr>
          <a:xfrm>
            <a:off x="4191000" y="5029200"/>
            <a:ext cx="4419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5486400"/>
            <a:ext cx="1066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6EB70822-F2A4-4A74-AEC0-CED316E331A2}" type="slidenum">
              <a:rPr lang="en-US" smtClean="0"/>
              <a:t>10</a:t>
            </a:fld>
            <a:endParaRPr lang="en-US"/>
          </a:p>
        </p:txBody>
      </p:sp>
    </p:spTree>
    <p:extLst>
      <p:ext uri="{BB962C8B-B14F-4D97-AF65-F5344CB8AC3E}">
        <p14:creationId xmlns:p14="http://schemas.microsoft.com/office/powerpoint/2010/main" val="301344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Autofit/>
          </a:bodyPr>
          <a:lstStyle/>
          <a:p>
            <a:pPr marL="109728" indent="0">
              <a:buNone/>
            </a:pPr>
            <a:r>
              <a:rPr lang="en-US" u="sng" dirty="0" smtClean="0">
                <a:latin typeface="Arial" panose="020B0604020202020204" pitchFamily="34" charset="0"/>
                <a:cs typeface="Arial" panose="020B0604020202020204" pitchFamily="34" charset="0"/>
              </a:rPr>
              <a:t>Mark 12:28-31</a:t>
            </a:r>
            <a:r>
              <a:rPr lang="en-US" dirty="0" smtClean="0">
                <a:latin typeface="Arial" panose="020B0604020202020204" pitchFamily="34" charset="0"/>
                <a:cs typeface="Arial" panose="020B0604020202020204" pitchFamily="34" charset="0"/>
              </a:rPr>
              <a:t> One </a:t>
            </a:r>
            <a:r>
              <a:rPr lang="en-US" dirty="0">
                <a:latin typeface="Arial" panose="020B0604020202020204" pitchFamily="34" charset="0"/>
                <a:cs typeface="Arial" panose="020B0604020202020204" pitchFamily="34" charset="0"/>
              </a:rPr>
              <a:t>of the scribes came and heard them arguing, and recognizing that He had answered them well, asked Him, “What commandment is the foremost of all?” Jesus answered, “The foremost is, ‘HEAR, O ISRAEL! THE LORD OUR GOD IS ONE LORD; AND YOU SHALL LOVE THE LORD YOUR GOD WITH ALL YOUR HEART, AND WITH ALL YOUR SOUL, AND WITH ALL YOUR MIND, AND WITH ALL YOUR STRENGTH</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second is this, ‘YOU SHALL LOVE YOUR NEIGHBOR AS YOURSELF.’ </a:t>
            </a:r>
            <a:r>
              <a:rPr lang="en-US" dirty="0">
                <a:solidFill>
                  <a:srgbClr val="FF0000"/>
                </a:solidFill>
                <a:latin typeface="Arial" panose="020B0604020202020204" pitchFamily="34" charset="0"/>
                <a:cs typeface="Arial" panose="020B0604020202020204" pitchFamily="34" charset="0"/>
              </a:rPr>
              <a:t>There is no other commandment greater than these.</a:t>
            </a:r>
            <a:r>
              <a:rPr lang="en-US"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228600" y="76200"/>
            <a:ext cx="8686800" cy="914400"/>
          </a:xfrm>
        </p:spPr>
        <p:txBody>
          <a:bodyPr>
            <a:no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Gives </a:t>
            </a:r>
            <a:r>
              <a:rPr lang="en-US" sz="3200" dirty="0" smtClean="0">
                <a:solidFill>
                  <a:srgbClr val="0070C0"/>
                </a:solidFill>
                <a:effectLst/>
                <a:latin typeface="Arial" panose="020B0604020202020204" pitchFamily="34" charset="0"/>
                <a:cs typeface="Arial" panose="020B0604020202020204" pitchFamily="34" charset="0"/>
              </a:rPr>
              <a:t>the </a:t>
            </a:r>
            <a:r>
              <a:rPr lang="en-US" sz="3200" dirty="0" smtClean="0">
                <a:solidFill>
                  <a:srgbClr val="0070C0"/>
                </a:solidFill>
                <a:effectLst/>
                <a:latin typeface="Arial" panose="020B0604020202020204" pitchFamily="34" charset="0"/>
                <a:cs typeface="Arial" panose="020B0604020202020204" pitchFamily="34" charset="0"/>
              </a:rPr>
              <a:t>Greatest Commandments</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t>2</a:t>
            </a:fld>
            <a:endParaRPr lang="en-US"/>
          </a:p>
        </p:txBody>
      </p:sp>
    </p:spTree>
    <p:extLst>
      <p:ext uri="{BB962C8B-B14F-4D97-AF65-F5344CB8AC3E}">
        <p14:creationId xmlns:p14="http://schemas.microsoft.com/office/powerpoint/2010/main" val="46281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12:32-33</a:t>
            </a:r>
            <a:r>
              <a:rPr lang="en-US" sz="2800" dirty="0" smtClean="0">
                <a:latin typeface="Arial" panose="020B0604020202020204" pitchFamily="34" charset="0"/>
                <a:cs typeface="Arial" panose="020B0604020202020204" pitchFamily="34" charset="0"/>
              </a:rPr>
              <a:t> The </a:t>
            </a:r>
            <a:r>
              <a:rPr lang="en-US" sz="2800" dirty="0">
                <a:latin typeface="Arial" panose="020B0604020202020204" pitchFamily="34" charset="0"/>
                <a:cs typeface="Arial" panose="020B0604020202020204" pitchFamily="34" charset="0"/>
              </a:rPr>
              <a:t>scribe said to Him, “Right, Teacher; You have truly stated that HE IS ONE, AND THERE IS NO ONE ELSE BESIDES HIM;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TO LOVE HIM WITH ALL THE HEART AND WITH ALL THE UNDERSTANDING </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WITH ALL THE STRENGTH, AND TO LOVE ONE’S NEIGHBOR AS HIMSELF, </a:t>
            </a:r>
            <a:r>
              <a:rPr lang="en-US" sz="2800" dirty="0">
                <a:solidFill>
                  <a:srgbClr val="FF0000"/>
                </a:solidFill>
                <a:latin typeface="Arial" panose="020B0604020202020204" pitchFamily="34" charset="0"/>
                <a:cs typeface="Arial" panose="020B0604020202020204" pitchFamily="34" charset="0"/>
              </a:rPr>
              <a:t>is much more than all burnt offerings and sacrifices</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228600" y="76200"/>
            <a:ext cx="8686800" cy="8382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a:t>
            </a:r>
            <a:r>
              <a:rPr lang="en-US" sz="3200" dirty="0">
                <a:solidFill>
                  <a:srgbClr val="0070C0"/>
                </a:solidFill>
                <a:effectLst/>
                <a:latin typeface="Arial" panose="020B0604020202020204" pitchFamily="34" charset="0"/>
                <a:cs typeface="Arial" panose="020B0604020202020204" pitchFamily="34" charset="0"/>
              </a:rPr>
              <a:t>Scribe’s </a:t>
            </a:r>
            <a:r>
              <a:rPr lang="en-US" sz="3200" dirty="0" smtClean="0">
                <a:solidFill>
                  <a:srgbClr val="0070C0"/>
                </a:solidFill>
                <a:effectLst/>
                <a:latin typeface="Arial" panose="020B0604020202020204" pitchFamily="34" charset="0"/>
                <a:cs typeface="Arial" panose="020B0604020202020204" pitchFamily="34" charset="0"/>
              </a:rPr>
              <a:t>Pietistic Reply</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t>3</a:t>
            </a:fld>
            <a:endParaRPr lang="en-US"/>
          </a:p>
        </p:txBody>
      </p:sp>
    </p:spTree>
    <p:extLst>
      <p:ext uri="{BB962C8B-B14F-4D97-AF65-F5344CB8AC3E}">
        <p14:creationId xmlns:p14="http://schemas.microsoft.com/office/powerpoint/2010/main" val="359861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lstStyle/>
          <a:p>
            <a:pPr marL="109728" indent="0">
              <a:buNone/>
            </a:pPr>
            <a:r>
              <a:rPr lang="en-US" u="sng" dirty="0" smtClean="0">
                <a:latin typeface="Arial" panose="020B0604020202020204" pitchFamily="34" charset="0"/>
                <a:cs typeface="Arial" panose="020B0604020202020204" pitchFamily="34" charset="0"/>
              </a:rPr>
              <a:t>Mark 12:34</a:t>
            </a:r>
            <a:r>
              <a:rPr lang="en-US" dirty="0" smtClean="0">
                <a:latin typeface="Arial" panose="020B0604020202020204" pitchFamily="34" charset="0"/>
                <a:cs typeface="Arial" panose="020B0604020202020204" pitchFamily="34" charset="0"/>
              </a:rPr>
              <a:t> When </a:t>
            </a:r>
            <a:r>
              <a:rPr lang="en-US" dirty="0">
                <a:latin typeface="Arial" panose="020B0604020202020204" pitchFamily="34" charset="0"/>
                <a:cs typeface="Arial" panose="020B0604020202020204" pitchFamily="34" charset="0"/>
              </a:rPr>
              <a:t>Jesus saw that he had answered intelligently, He said to him, “</a:t>
            </a:r>
            <a:r>
              <a:rPr lang="en-US" dirty="0">
                <a:solidFill>
                  <a:srgbClr val="FF0000"/>
                </a:solidFill>
                <a:latin typeface="Arial" panose="020B0604020202020204" pitchFamily="34" charset="0"/>
                <a:cs typeface="Arial" panose="020B0604020202020204" pitchFamily="34" charset="0"/>
              </a:rPr>
              <a:t>You are not far from the kingdom of God</a:t>
            </a:r>
            <a:r>
              <a:rPr lang="en-US" dirty="0">
                <a:latin typeface="Arial" panose="020B0604020202020204" pitchFamily="34" charset="0"/>
                <a:cs typeface="Arial" panose="020B0604020202020204" pitchFamily="34" charset="0"/>
              </a:rPr>
              <a:t>.” After that, no one would venture to ask Him any more </a:t>
            </a:r>
            <a:r>
              <a:rPr lang="en-US" dirty="0" smtClean="0">
                <a:latin typeface="Arial" panose="020B0604020202020204" pitchFamily="34" charset="0"/>
                <a:cs typeface="Arial" panose="020B0604020202020204" pitchFamily="34" charset="0"/>
              </a:rPr>
              <a:t>questions</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109728" indent="0">
              <a:buNone/>
            </a:pP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76200"/>
            <a:ext cx="8305800" cy="868362"/>
          </a:xfrm>
        </p:spPr>
        <p:txBody>
          <a:bodyPr>
            <a:normAutofit/>
          </a:bodyPr>
          <a:lstStyle/>
          <a:p>
            <a:pPr algn="ctr"/>
            <a:r>
              <a:rPr lang="en-US" sz="3000" dirty="0" smtClean="0">
                <a:solidFill>
                  <a:srgbClr val="0070C0"/>
                </a:solidFill>
                <a:effectLst/>
                <a:latin typeface="Arial" panose="020B0604020202020204" pitchFamily="34" charset="0"/>
                <a:cs typeface="Arial" panose="020B0604020202020204" pitchFamily="34" charset="0"/>
              </a:rPr>
              <a:t>Jesus Refutes </a:t>
            </a:r>
            <a:r>
              <a:rPr lang="en-US" sz="3000" dirty="0" smtClean="0">
                <a:solidFill>
                  <a:srgbClr val="0070C0"/>
                </a:solidFill>
                <a:effectLst/>
                <a:latin typeface="Arial" panose="020B0604020202020204" pitchFamily="34" charset="0"/>
                <a:cs typeface="Arial" panose="020B0604020202020204" pitchFamily="34" charset="0"/>
              </a:rPr>
              <a:t>the </a:t>
            </a:r>
            <a:r>
              <a:rPr lang="en-US" sz="3000" dirty="0" smtClean="0">
                <a:solidFill>
                  <a:srgbClr val="0070C0"/>
                </a:solidFill>
                <a:effectLst/>
                <a:latin typeface="Arial" panose="020B0604020202020204" pitchFamily="34" charset="0"/>
                <a:cs typeface="Arial" panose="020B0604020202020204" pitchFamily="34" charset="0"/>
              </a:rPr>
              <a:t>Man’s Self Righteousness</a:t>
            </a:r>
            <a:endParaRPr lang="en-US" sz="30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5943599" y="1436914"/>
            <a:ext cx="1023257"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276600" y="3429000"/>
            <a:ext cx="2133600" cy="20574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543300" y="3984172"/>
            <a:ext cx="1600200" cy="830997"/>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Kingdom of God</a:t>
            </a:r>
            <a:endParaRPr lang="en-US" sz="2400" b="1" dirty="0">
              <a:latin typeface="Arial" panose="020B0604020202020204" pitchFamily="34" charset="0"/>
              <a:cs typeface="Arial" panose="020B0604020202020204" pitchFamily="34" charset="0"/>
            </a:endParaRPr>
          </a:p>
        </p:txBody>
      </p:sp>
      <p:cxnSp>
        <p:nvCxnSpPr>
          <p:cNvPr id="9" name="Straight Connector 8"/>
          <p:cNvCxnSpPr/>
          <p:nvPr/>
        </p:nvCxnSpPr>
        <p:spPr>
          <a:xfrm>
            <a:off x="2667000" y="4267200"/>
            <a:ext cx="304800" cy="3048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667000" y="4267200"/>
            <a:ext cx="304800" cy="3048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EB70822-F2A4-4A74-AEC0-CED316E331A2}" type="slidenum">
              <a:rPr lang="en-US" smtClean="0"/>
              <a:t>4</a:t>
            </a:fld>
            <a:endParaRPr lang="en-US"/>
          </a:p>
        </p:txBody>
      </p:sp>
    </p:spTree>
    <p:extLst>
      <p:ext uri="{BB962C8B-B14F-4D97-AF65-F5344CB8AC3E}">
        <p14:creationId xmlns:p14="http://schemas.microsoft.com/office/powerpoint/2010/main" val="316235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534400" cy="4940491"/>
          </a:xfrm>
        </p:spPr>
        <p:txBody>
          <a:bodyPr>
            <a:normAutofit/>
          </a:bodyPr>
          <a:lstStyle/>
          <a:p>
            <a:pPr marL="514350" indent="-404813">
              <a:buNone/>
            </a:pPr>
            <a:r>
              <a:rPr lang="en-US" sz="2800" dirty="0" smtClean="0">
                <a:solidFill>
                  <a:srgbClr val="FF0000"/>
                </a:solidFill>
                <a:latin typeface="Arial" panose="020B0604020202020204" pitchFamily="34" charset="0"/>
                <a:cs typeface="Arial" panose="020B0604020202020204" pitchFamily="34" charset="0"/>
              </a:rPr>
              <a:t>1.</a:t>
            </a:r>
            <a:r>
              <a:rPr lang="en-US" sz="2800" dirty="0" smtClean="0">
                <a:latin typeface="Arial" panose="020B0604020202020204" pitchFamily="34" charset="0"/>
                <a:cs typeface="Arial" panose="020B0604020202020204" pitchFamily="34" charset="0"/>
              </a:rPr>
              <a:t> We must remember that the depravity of mankind keeps the natural man from being able to love God and neighbor as we should.</a:t>
            </a:r>
          </a:p>
          <a:p>
            <a:pPr marL="514350" indent="-404813">
              <a:buNone/>
            </a:pPr>
            <a:endParaRPr lang="en-US" sz="2800" dirty="0" smtClean="0">
              <a:latin typeface="Arial" panose="020B0604020202020204" pitchFamily="34" charset="0"/>
              <a:cs typeface="Arial" panose="020B0604020202020204" pitchFamily="34" charset="0"/>
            </a:endParaRPr>
          </a:p>
          <a:p>
            <a:pPr marL="514350" indent="-404813">
              <a:buNone/>
            </a:pPr>
            <a:r>
              <a:rPr lang="en-US" sz="2800" dirty="0" smtClean="0">
                <a:solidFill>
                  <a:srgbClr val="FF0000"/>
                </a:solidFill>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We must remember that the only way into the kingdom of God is by trusting in the perfect work </a:t>
            </a:r>
            <a:r>
              <a:rPr lang="en-US" sz="2800" dirty="0" smtClean="0">
                <a:latin typeface="Arial" panose="020B0604020202020204" pitchFamily="34" charset="0"/>
                <a:cs typeface="Arial" panose="020B0604020202020204" pitchFamily="34" charset="0"/>
              </a:rPr>
              <a:t>of </a:t>
            </a:r>
            <a:r>
              <a:rPr lang="en-US" sz="2800" dirty="0" smtClean="0">
                <a:latin typeface="Arial" panose="020B0604020202020204" pitchFamily="34" charset="0"/>
                <a:cs typeface="Arial" panose="020B0604020202020204" pitchFamily="34" charset="0"/>
              </a:rPr>
              <a:t>Christ.</a:t>
            </a:r>
          </a:p>
          <a:p>
            <a:pPr marL="514350" indent="-404813">
              <a:buNone/>
            </a:pPr>
            <a:endParaRPr lang="en-US" sz="2800" dirty="0">
              <a:latin typeface="Arial" panose="020B0604020202020204" pitchFamily="34" charset="0"/>
              <a:cs typeface="Arial" panose="020B0604020202020204" pitchFamily="34" charset="0"/>
            </a:endParaRPr>
          </a:p>
          <a:p>
            <a:pPr marL="514350" indent="-404813">
              <a:buNone/>
            </a:pPr>
            <a:r>
              <a:rPr lang="en-US" sz="2800" dirty="0" smtClean="0">
                <a:solidFill>
                  <a:srgbClr val="FF0000"/>
                </a:solidFill>
                <a:latin typeface="Arial" panose="020B0604020202020204" pitchFamily="34" charset="0"/>
                <a:cs typeface="Arial" panose="020B0604020202020204" pitchFamily="34" charset="0"/>
              </a:rPr>
              <a:t>3.</a:t>
            </a:r>
            <a:r>
              <a:rPr lang="en-US" sz="2800" dirty="0" smtClean="0">
                <a:latin typeface="Arial" panose="020B0604020202020204" pitchFamily="34" charset="0"/>
                <a:cs typeface="Arial" panose="020B0604020202020204" pitchFamily="34" charset="0"/>
              </a:rPr>
              <a:t> We must know that only the Spirit can enable us to love God and others as we should.</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52400"/>
            <a:ext cx="8229600" cy="792162"/>
          </a:xfrm>
        </p:spPr>
        <p:txBody>
          <a:bodyPr/>
          <a:lstStyle/>
          <a:p>
            <a:pPr algn="ctr"/>
            <a:r>
              <a:rPr lang="en-US" dirty="0" smtClean="0">
                <a:solidFill>
                  <a:srgbClr val="FF0000"/>
                </a:solidFill>
              </a:rPr>
              <a:t>Applications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t>5</a:t>
            </a:fld>
            <a:endParaRPr lang="en-US"/>
          </a:p>
        </p:txBody>
      </p:sp>
    </p:spTree>
    <p:extLst>
      <p:ext uri="{BB962C8B-B14F-4D97-AF65-F5344CB8AC3E}">
        <p14:creationId xmlns:p14="http://schemas.microsoft.com/office/powerpoint/2010/main" val="221245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169091"/>
          </a:xfrm>
        </p:spPr>
        <p:txBody>
          <a:bodyPr>
            <a:normAutofit fontScale="92500"/>
          </a:bodyPr>
          <a:lstStyle/>
          <a:p>
            <a:pPr marL="109728" indent="0">
              <a:buNone/>
            </a:pPr>
            <a:r>
              <a:rPr lang="en-US" sz="2800" u="sng" dirty="0" smtClean="0">
                <a:latin typeface="Arial" panose="020B0604020202020204" pitchFamily="34" charset="0"/>
                <a:cs typeface="Arial" panose="020B0604020202020204" pitchFamily="34" charset="0"/>
              </a:rPr>
              <a:t>Psalm 14:3</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They have all turned aside, together they have become corrupt; </a:t>
            </a:r>
            <a:r>
              <a:rPr lang="en-US" sz="2800" dirty="0" smtClean="0">
                <a:solidFill>
                  <a:srgbClr val="FF0000"/>
                </a:solidFill>
                <a:latin typeface="Arial" panose="020B0604020202020204" pitchFamily="34" charset="0"/>
                <a:cs typeface="Arial" panose="020B0604020202020204" pitchFamily="34" charset="0"/>
              </a:rPr>
              <a:t>there </a:t>
            </a:r>
            <a:r>
              <a:rPr lang="en-US" sz="2800" dirty="0">
                <a:solidFill>
                  <a:srgbClr val="FF0000"/>
                </a:solidFill>
                <a:latin typeface="Arial" panose="020B0604020202020204" pitchFamily="34" charset="0"/>
                <a:cs typeface="Arial" panose="020B0604020202020204" pitchFamily="34" charset="0"/>
              </a:rPr>
              <a:t>is no one who does good</a:t>
            </a:r>
            <a:r>
              <a:rPr lang="en-US" sz="2800" dirty="0">
                <a:latin typeface="Arial" panose="020B0604020202020204" pitchFamily="34" charset="0"/>
                <a:cs typeface="Arial" panose="020B0604020202020204" pitchFamily="34" charset="0"/>
              </a:rPr>
              <a:t>, not even one</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Isaiah </a:t>
            </a:r>
            <a:r>
              <a:rPr lang="en-US" sz="2800" u="sng" dirty="0" smtClean="0">
                <a:latin typeface="Arial" panose="020B0604020202020204" pitchFamily="34" charset="0"/>
                <a:cs typeface="Arial" panose="020B0604020202020204" pitchFamily="34" charset="0"/>
              </a:rPr>
              <a:t>64:6</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all of us have become like one who is unclean, </a:t>
            </a:r>
            <a:r>
              <a:rPr lang="en-US" sz="2800" dirty="0" smtClean="0">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all our righteous deeds are like a filthy garment</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all of us wither like a leaf,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our iniquities, like the wind, take us away.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8:7-8</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the mind that is set on the flesh is hostile to God, for it does not submit to God’s law; indeed, it cannot. </a:t>
            </a:r>
            <a:r>
              <a:rPr lang="en-US" sz="2800" dirty="0" smtClean="0">
                <a:solidFill>
                  <a:srgbClr val="FF0000"/>
                </a:solidFill>
                <a:latin typeface="Arial" panose="020B0604020202020204" pitchFamily="34" charset="0"/>
                <a:cs typeface="Arial" panose="020B0604020202020204" pitchFamily="34" charset="0"/>
              </a:rPr>
              <a:t>Those </a:t>
            </a:r>
            <a:r>
              <a:rPr lang="en-US" sz="2800" dirty="0">
                <a:solidFill>
                  <a:srgbClr val="FF0000"/>
                </a:solidFill>
                <a:latin typeface="Arial" panose="020B0604020202020204" pitchFamily="34" charset="0"/>
                <a:cs typeface="Arial" panose="020B0604020202020204" pitchFamily="34" charset="0"/>
              </a:rPr>
              <a:t>who are in the flesh cannot please God</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228600" y="76200"/>
            <a:ext cx="8686800" cy="7620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1. Depravity Prevents Man’s Obedience</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t>6</a:t>
            </a:fld>
            <a:endParaRPr lang="en-US"/>
          </a:p>
        </p:txBody>
      </p:sp>
    </p:spTree>
    <p:extLst>
      <p:ext uri="{BB962C8B-B14F-4D97-AF65-F5344CB8AC3E}">
        <p14:creationId xmlns:p14="http://schemas.microsoft.com/office/powerpoint/2010/main" val="234452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711891"/>
          </a:xfrm>
        </p:spPr>
        <p:txBody>
          <a:bodyPr/>
          <a:lstStyle/>
          <a:p>
            <a:pPr marL="109728" indent="0">
              <a:buNone/>
            </a:pPr>
            <a:r>
              <a:rPr lang="en-US" sz="2800" u="sng" dirty="0" smtClean="0">
                <a:latin typeface="Arial" panose="020B0604020202020204" pitchFamily="34" charset="0"/>
                <a:cs typeface="Arial" panose="020B0604020202020204" pitchFamily="34" charset="0"/>
              </a:rPr>
              <a:t>Mark 12:33</a:t>
            </a:r>
            <a:r>
              <a:rPr lang="en-US" sz="2800" dirty="0" smtClean="0">
                <a:latin typeface="Arial" panose="020B0604020202020204" pitchFamily="34" charset="0"/>
                <a:cs typeface="Arial" panose="020B0604020202020204" pitchFamily="34" charset="0"/>
              </a:rPr>
              <a:t> to love him with all the heart and with all the understanding  and with all the strength, and to love one’s neighbor as himself, </a:t>
            </a:r>
            <a:r>
              <a:rPr lang="en-US" sz="2800" dirty="0">
                <a:solidFill>
                  <a:srgbClr val="FF0000"/>
                </a:solidFill>
                <a:latin typeface="Arial" panose="020B0604020202020204" pitchFamily="34" charset="0"/>
                <a:cs typeface="Arial" panose="020B0604020202020204" pitchFamily="34" charset="0"/>
              </a:rPr>
              <a:t>is much more than all burnt offerings and sacrifices</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Samuel 15:22</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Samuel said, “Has the LORD as much delight in burnt offerings and sacrifices </a:t>
            </a:r>
            <a:r>
              <a:rPr lang="en-US" sz="2800" dirty="0" smtClean="0">
                <a:latin typeface="Arial" panose="020B0604020202020204" pitchFamily="34" charset="0"/>
                <a:cs typeface="Arial" panose="020B0604020202020204" pitchFamily="34" charset="0"/>
              </a:rPr>
              <a:t>as </a:t>
            </a:r>
            <a:r>
              <a:rPr lang="en-US" sz="2800" dirty="0">
                <a:latin typeface="Arial" panose="020B0604020202020204" pitchFamily="34" charset="0"/>
                <a:cs typeface="Arial" panose="020B0604020202020204" pitchFamily="34" charset="0"/>
              </a:rPr>
              <a:t>in obeying the voice of the LORD? Behold, </a:t>
            </a:r>
            <a:r>
              <a:rPr lang="en-US" sz="2800" dirty="0">
                <a:solidFill>
                  <a:srgbClr val="FF0000"/>
                </a:solidFill>
                <a:latin typeface="Arial" panose="020B0604020202020204" pitchFamily="34" charset="0"/>
                <a:cs typeface="Arial" panose="020B0604020202020204" pitchFamily="34" charset="0"/>
              </a:rPr>
              <a:t>to obey is better than sacrifice,</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to heed than the fat of rams.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152400" y="32657"/>
            <a:ext cx="8763000" cy="1143000"/>
          </a:xfrm>
        </p:spPr>
        <p:txBody>
          <a:bodyPr>
            <a:normAutofit/>
          </a:bodyPr>
          <a:lstStyle/>
          <a:p>
            <a:pPr algn="ctr"/>
            <a:r>
              <a:rPr lang="en-US" sz="2700" dirty="0" smtClean="0">
                <a:solidFill>
                  <a:srgbClr val="FF0000"/>
                </a:solidFill>
                <a:effectLst/>
                <a:latin typeface="Arial" panose="020B0604020202020204" pitchFamily="34" charset="0"/>
                <a:cs typeface="Arial" panose="020B0604020202020204" pitchFamily="34" charset="0"/>
              </a:rPr>
              <a:t>2. Entrance </a:t>
            </a:r>
            <a:r>
              <a:rPr lang="en-US" sz="2700" dirty="0" smtClean="0">
                <a:solidFill>
                  <a:srgbClr val="FF0000"/>
                </a:solidFill>
                <a:effectLst/>
                <a:latin typeface="Arial" panose="020B0604020202020204" pitchFamily="34" charset="0"/>
                <a:cs typeface="Arial" panose="020B0604020202020204" pitchFamily="34" charset="0"/>
              </a:rPr>
              <a:t>into the </a:t>
            </a:r>
            <a:r>
              <a:rPr lang="en-US" sz="2700" dirty="0" smtClean="0">
                <a:solidFill>
                  <a:srgbClr val="FF0000"/>
                </a:solidFill>
                <a:effectLst/>
                <a:latin typeface="Arial" panose="020B0604020202020204" pitchFamily="34" charset="0"/>
                <a:cs typeface="Arial" panose="020B0604020202020204" pitchFamily="34" charset="0"/>
              </a:rPr>
              <a:t>Kingdom </a:t>
            </a:r>
            <a:r>
              <a:rPr lang="en-US" sz="2700" dirty="0" smtClean="0">
                <a:solidFill>
                  <a:srgbClr val="FF0000"/>
                </a:solidFill>
                <a:effectLst/>
                <a:latin typeface="Arial" panose="020B0604020202020204" pitchFamily="34" charset="0"/>
                <a:cs typeface="Arial" panose="020B0604020202020204" pitchFamily="34" charset="0"/>
              </a:rPr>
              <a:t>by </a:t>
            </a:r>
            <a:r>
              <a:rPr lang="en-US" sz="2700" dirty="0" smtClean="0">
                <a:solidFill>
                  <a:srgbClr val="FF0000"/>
                </a:solidFill>
                <a:effectLst/>
                <a:latin typeface="Arial" panose="020B0604020202020204" pitchFamily="34" charset="0"/>
                <a:cs typeface="Arial" panose="020B0604020202020204" pitchFamily="34" charset="0"/>
              </a:rPr>
              <a:t>Faith </a:t>
            </a:r>
            <a:r>
              <a:rPr lang="en-US" sz="2700" dirty="0" smtClean="0">
                <a:solidFill>
                  <a:srgbClr val="FF0000"/>
                </a:solidFill>
                <a:effectLst/>
                <a:latin typeface="Arial" panose="020B0604020202020204" pitchFamily="34" charset="0"/>
                <a:cs typeface="Arial" panose="020B0604020202020204" pitchFamily="34" charset="0"/>
              </a:rPr>
              <a:t>– Not </a:t>
            </a:r>
            <a:r>
              <a:rPr lang="en-US" sz="2700" dirty="0" smtClean="0">
                <a:solidFill>
                  <a:srgbClr val="FF0000"/>
                </a:solidFill>
                <a:effectLst/>
                <a:latin typeface="Arial" panose="020B0604020202020204" pitchFamily="34" charset="0"/>
                <a:cs typeface="Arial" panose="020B0604020202020204" pitchFamily="34" charset="0"/>
              </a:rPr>
              <a:t>Works</a:t>
            </a:r>
            <a:endParaRPr lang="en-US" sz="27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t>7</a:t>
            </a:fld>
            <a:endParaRPr lang="en-US"/>
          </a:p>
        </p:txBody>
      </p:sp>
    </p:spTree>
    <p:extLst>
      <p:ext uri="{BB962C8B-B14F-4D97-AF65-F5344CB8AC3E}">
        <p14:creationId xmlns:p14="http://schemas.microsoft.com/office/powerpoint/2010/main" val="15224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763000" cy="5092891"/>
          </a:xfrm>
        </p:spPr>
        <p:txBody>
          <a:bodyPr>
            <a:noAutofit/>
          </a:bodyPr>
          <a:lstStyle/>
          <a:p>
            <a:pPr marL="109728" indent="0">
              <a:spcAft>
                <a:spcPts val="1200"/>
              </a:spcAft>
              <a:buNone/>
            </a:pPr>
            <a:r>
              <a:rPr lang="en-US" sz="2600" u="sng" dirty="0" smtClean="0">
                <a:latin typeface="Arial" panose="020B0604020202020204" pitchFamily="34" charset="0"/>
                <a:cs typeface="Arial" panose="020B0604020202020204" pitchFamily="34" charset="0"/>
              </a:rPr>
              <a:t>Galatians 2:16</a:t>
            </a:r>
            <a:r>
              <a:rPr lang="en-US" sz="2600" dirty="0" smtClean="0">
                <a:latin typeface="Arial" panose="020B0604020202020204" pitchFamily="34" charset="0"/>
                <a:cs typeface="Arial" panose="020B0604020202020204" pitchFamily="34" charset="0"/>
              </a:rPr>
              <a:t> nevertheless </a:t>
            </a:r>
            <a:r>
              <a:rPr lang="en-US" sz="2600" dirty="0">
                <a:latin typeface="Arial" panose="020B0604020202020204" pitchFamily="34" charset="0"/>
                <a:cs typeface="Arial" panose="020B0604020202020204" pitchFamily="34" charset="0"/>
              </a:rPr>
              <a:t>knowing that a man is not justified by the works of the Law but through faith in Christ Jesus, even we have believed in Christ Jesus, so that we may be justified by faith in Christ and not by the works of the Law; </a:t>
            </a:r>
            <a:r>
              <a:rPr lang="en-US" sz="2600" dirty="0">
                <a:solidFill>
                  <a:srgbClr val="FF0000"/>
                </a:solidFill>
                <a:latin typeface="Arial" panose="020B0604020202020204" pitchFamily="34" charset="0"/>
                <a:cs typeface="Arial" panose="020B0604020202020204" pitchFamily="34" charset="0"/>
              </a:rPr>
              <a:t>since by the works of the Law no flesh will be justified. </a:t>
            </a:r>
            <a:endParaRPr lang="en-US" sz="2600" dirty="0" smtClean="0">
              <a:solidFill>
                <a:srgbClr val="FF0000"/>
              </a:solidFill>
              <a:latin typeface="Arial" panose="020B0604020202020204" pitchFamily="34" charset="0"/>
              <a:cs typeface="Arial" panose="020B0604020202020204" pitchFamily="34" charset="0"/>
            </a:endParaRPr>
          </a:p>
          <a:p>
            <a:pPr marL="109728" indent="0">
              <a:buNone/>
            </a:pPr>
            <a:r>
              <a:rPr lang="en-US" sz="2600" u="sng" dirty="0" smtClean="0">
                <a:latin typeface="Arial" panose="020B0604020202020204" pitchFamily="34" charset="0"/>
                <a:cs typeface="Arial" panose="020B0604020202020204" pitchFamily="34" charset="0"/>
              </a:rPr>
              <a:t>Ephesians 2:8-10</a:t>
            </a:r>
            <a:r>
              <a:rPr lang="en-US" sz="2600" dirty="0" smtClean="0">
                <a:latin typeface="Arial" panose="020B0604020202020204" pitchFamily="34" charset="0"/>
                <a:cs typeface="Arial" panose="020B0604020202020204" pitchFamily="34" charset="0"/>
              </a:rPr>
              <a:t> For </a:t>
            </a:r>
            <a:r>
              <a:rPr lang="en-US" sz="2600" dirty="0">
                <a:latin typeface="Arial" panose="020B0604020202020204" pitchFamily="34" charset="0"/>
                <a:cs typeface="Arial" panose="020B0604020202020204" pitchFamily="34" charset="0"/>
              </a:rPr>
              <a:t>by grace you have been saved through faith; and that not of yourselves, it is the gift of God; </a:t>
            </a:r>
            <a:r>
              <a:rPr lang="en-US" sz="2600" dirty="0" smtClean="0">
                <a:latin typeface="Arial" panose="020B0604020202020204" pitchFamily="34" charset="0"/>
                <a:cs typeface="Arial" panose="020B0604020202020204" pitchFamily="34" charset="0"/>
              </a:rPr>
              <a:t>not </a:t>
            </a:r>
            <a:r>
              <a:rPr lang="en-US" sz="2600" dirty="0">
                <a:latin typeface="Arial" panose="020B0604020202020204" pitchFamily="34" charset="0"/>
                <a:cs typeface="Arial" panose="020B0604020202020204" pitchFamily="34" charset="0"/>
              </a:rPr>
              <a:t>as a result of works, so that no one may boast. </a:t>
            </a:r>
            <a:r>
              <a:rPr lang="en-US" sz="2600" dirty="0" smtClean="0">
                <a:latin typeface="Arial" panose="020B0604020202020204" pitchFamily="34" charset="0"/>
                <a:cs typeface="Arial" panose="020B0604020202020204" pitchFamily="34" charset="0"/>
              </a:rPr>
              <a:t>For </a:t>
            </a:r>
            <a:r>
              <a:rPr lang="en-US" sz="2600" dirty="0">
                <a:solidFill>
                  <a:srgbClr val="FF0000"/>
                </a:solidFill>
                <a:latin typeface="Arial" panose="020B0604020202020204" pitchFamily="34" charset="0"/>
                <a:cs typeface="Arial" panose="020B0604020202020204" pitchFamily="34" charset="0"/>
              </a:rPr>
              <a:t>we are His workmanship, created in Christ Jesus for good works,</a:t>
            </a:r>
            <a:r>
              <a:rPr lang="en-US" sz="2600" dirty="0">
                <a:latin typeface="Arial" panose="020B0604020202020204" pitchFamily="34" charset="0"/>
                <a:cs typeface="Arial" panose="020B0604020202020204" pitchFamily="34" charset="0"/>
              </a:rPr>
              <a:t> which God prepared beforehand so that we would walk in them. </a:t>
            </a:r>
            <a:endParaRPr lang="en-US" sz="2600" dirty="0">
              <a:solidFill>
                <a:srgbClr val="FF0000"/>
              </a:solidFill>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76200"/>
            <a:ext cx="8610600" cy="792162"/>
          </a:xfrm>
        </p:spPr>
        <p:txBody>
          <a:bodyPr>
            <a:noAutofit/>
          </a:bodyPr>
          <a:lstStyle/>
          <a:p>
            <a:pPr algn="ctr"/>
            <a:r>
              <a:rPr lang="en-US" sz="2700" dirty="0">
                <a:solidFill>
                  <a:srgbClr val="FF0000"/>
                </a:solidFill>
                <a:effectLst/>
                <a:latin typeface="Arial" panose="020B0604020202020204" pitchFamily="34" charset="0"/>
                <a:cs typeface="Arial" panose="020B0604020202020204" pitchFamily="34" charset="0"/>
              </a:rPr>
              <a:t>2. Entrance </a:t>
            </a:r>
            <a:r>
              <a:rPr lang="en-US" sz="2700" dirty="0" smtClean="0">
                <a:solidFill>
                  <a:srgbClr val="FF0000"/>
                </a:solidFill>
                <a:effectLst/>
                <a:latin typeface="Arial" panose="020B0604020202020204" pitchFamily="34" charset="0"/>
                <a:cs typeface="Arial" panose="020B0604020202020204" pitchFamily="34" charset="0"/>
              </a:rPr>
              <a:t>into the </a:t>
            </a:r>
            <a:r>
              <a:rPr lang="en-US" sz="2700" dirty="0">
                <a:solidFill>
                  <a:srgbClr val="FF0000"/>
                </a:solidFill>
                <a:effectLst/>
                <a:latin typeface="Arial" panose="020B0604020202020204" pitchFamily="34" charset="0"/>
                <a:cs typeface="Arial" panose="020B0604020202020204" pitchFamily="34" charset="0"/>
              </a:rPr>
              <a:t>Kingdom </a:t>
            </a:r>
            <a:r>
              <a:rPr lang="en-US" sz="2700" dirty="0" smtClean="0">
                <a:solidFill>
                  <a:srgbClr val="FF0000"/>
                </a:solidFill>
                <a:effectLst/>
                <a:latin typeface="Arial" panose="020B0604020202020204" pitchFamily="34" charset="0"/>
                <a:cs typeface="Arial" panose="020B0604020202020204" pitchFamily="34" charset="0"/>
              </a:rPr>
              <a:t>by </a:t>
            </a:r>
            <a:r>
              <a:rPr lang="en-US" sz="2700" dirty="0">
                <a:solidFill>
                  <a:srgbClr val="FF0000"/>
                </a:solidFill>
                <a:effectLst/>
                <a:latin typeface="Arial" panose="020B0604020202020204" pitchFamily="34" charset="0"/>
                <a:cs typeface="Arial" panose="020B0604020202020204" pitchFamily="34" charset="0"/>
              </a:rPr>
              <a:t>Faith – Not Works</a:t>
            </a:r>
            <a:endParaRPr lang="en-US" sz="2700" dirty="0">
              <a:latin typeface="Arial" panose="020B0604020202020204" pitchFamily="34" charset="0"/>
              <a:cs typeface="Arial" panose="020B0604020202020204" pitchFamily="34" charset="0"/>
            </a:endParaRPr>
          </a:p>
        </p:txBody>
      </p:sp>
      <p:cxnSp>
        <p:nvCxnSpPr>
          <p:cNvPr id="5" name="Straight Connector 4"/>
          <p:cNvCxnSpPr/>
          <p:nvPr/>
        </p:nvCxnSpPr>
        <p:spPr>
          <a:xfrm>
            <a:off x="5105400" y="1752600"/>
            <a:ext cx="2743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2133600"/>
            <a:ext cx="1752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18314" y="3962400"/>
            <a:ext cx="3211286"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81000" y="4343400"/>
            <a:ext cx="1752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6EB70822-F2A4-4A74-AEC0-CED316E331A2}" type="slidenum">
              <a:rPr lang="en-US" smtClean="0"/>
              <a:t>8</a:t>
            </a:fld>
            <a:endParaRPr lang="en-US"/>
          </a:p>
        </p:txBody>
      </p:sp>
    </p:spTree>
    <p:extLst>
      <p:ext uri="{BB962C8B-B14F-4D97-AF65-F5344CB8AC3E}">
        <p14:creationId xmlns:p14="http://schemas.microsoft.com/office/powerpoint/2010/main" val="43260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Effect transition="in" filter="fade">
                                      <p:cBhvr>
                                        <p:cTn id="28" dur="1000"/>
                                        <p:tgtEl>
                                          <p:spTgt spid="2">
                                            <p:txEl>
                                              <p:pRg st="1" end="1"/>
                                            </p:txEl>
                                          </p:spTgt>
                                        </p:tgtEl>
                                      </p:cBhvr>
                                    </p:animEffect>
                                    <p:anim calcmode="lin" valueType="num">
                                      <p:cBhvr>
                                        <p:cTn id="29"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839200" cy="4788091"/>
          </a:xfrm>
        </p:spPr>
        <p:txBody>
          <a:bodyPr/>
          <a:lstStyle/>
          <a:p>
            <a:pPr marL="109728" indent="0">
              <a:buNone/>
            </a:pPr>
            <a:r>
              <a:rPr lang="en-US" u="sng" dirty="0" smtClean="0">
                <a:latin typeface="Arial" panose="020B0604020202020204" pitchFamily="34" charset="0"/>
                <a:cs typeface="Arial" panose="020B0604020202020204" pitchFamily="34" charset="0"/>
              </a:rPr>
              <a:t>Deuteronomy 30:6-8</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Moreover </a:t>
            </a:r>
            <a:r>
              <a:rPr lang="en-US" dirty="0">
                <a:solidFill>
                  <a:srgbClr val="FF0000"/>
                </a:solidFill>
                <a:latin typeface="Arial" panose="020B0604020202020204" pitchFamily="34" charset="0"/>
                <a:cs typeface="Arial" panose="020B0604020202020204" pitchFamily="34" charset="0"/>
              </a:rPr>
              <a:t>the LORD your God will circumcise your heart</a:t>
            </a:r>
            <a:r>
              <a:rPr lang="en-US" dirty="0">
                <a:latin typeface="Arial" panose="020B0604020202020204" pitchFamily="34" charset="0"/>
                <a:cs typeface="Arial" panose="020B0604020202020204" pitchFamily="34" charset="0"/>
              </a:rPr>
              <a:t> and the heart of your descendants, to love the LORD your God with all your heart and with all </a:t>
            </a:r>
            <a:r>
              <a:rPr lang="en-US" dirty="0" smtClean="0">
                <a:latin typeface="Arial" panose="020B0604020202020204" pitchFamily="34" charset="0"/>
                <a:cs typeface="Arial" panose="020B0604020202020204" pitchFamily="34" charset="0"/>
              </a:rPr>
              <a:t>your </a:t>
            </a:r>
            <a:r>
              <a:rPr lang="en-US" dirty="0">
                <a:latin typeface="Arial" panose="020B0604020202020204" pitchFamily="34" charset="0"/>
                <a:cs typeface="Arial" panose="020B0604020202020204" pitchFamily="34" charset="0"/>
              </a:rPr>
              <a:t>soul, so that you may live</a:t>
            </a:r>
            <a:r>
              <a:rPr lang="en-US" dirty="0" smtClean="0">
                <a:latin typeface="Arial" panose="020B0604020202020204" pitchFamily="34" charset="0"/>
                <a:cs typeface="Arial" panose="020B0604020202020204" pitchFamily="34" charset="0"/>
              </a:rPr>
              <a:t>.</a:t>
            </a: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Jeremiah 31:33</a:t>
            </a:r>
            <a:r>
              <a:rPr lang="en-US" dirty="0" smtClean="0">
                <a:latin typeface="Arial" panose="020B0604020202020204" pitchFamily="34" charset="0"/>
                <a:cs typeface="Arial" panose="020B0604020202020204" pitchFamily="34" charset="0"/>
              </a:rPr>
              <a:t> But </a:t>
            </a:r>
            <a:r>
              <a:rPr lang="en-US" dirty="0">
                <a:latin typeface="Arial" panose="020B0604020202020204" pitchFamily="34" charset="0"/>
                <a:cs typeface="Arial" panose="020B0604020202020204" pitchFamily="34" charset="0"/>
              </a:rPr>
              <a:t>this is the covenant which I will make with the house of Israel after those days,” declares the LORD, “</a:t>
            </a:r>
            <a:r>
              <a:rPr lang="en-US" dirty="0">
                <a:solidFill>
                  <a:srgbClr val="FF0000"/>
                </a:solidFill>
                <a:latin typeface="Arial" panose="020B0604020202020204" pitchFamily="34" charset="0"/>
                <a:cs typeface="Arial" panose="020B0604020202020204" pitchFamily="34" charset="0"/>
              </a:rPr>
              <a:t>I will put My law within them and on their heart I will write it</a:t>
            </a:r>
            <a:r>
              <a:rPr lang="en-US" dirty="0">
                <a:latin typeface="Arial" panose="020B0604020202020204" pitchFamily="34" charset="0"/>
                <a:cs typeface="Arial" panose="020B0604020202020204" pitchFamily="34" charset="0"/>
              </a:rPr>
              <a:t>; and I will be their God, and they shall be My people. </a:t>
            </a:r>
          </a:p>
        </p:txBody>
      </p:sp>
      <p:sp>
        <p:nvSpPr>
          <p:cNvPr id="3" name="Title 2"/>
          <p:cNvSpPr>
            <a:spLocks noGrp="1"/>
          </p:cNvSpPr>
          <p:nvPr>
            <p:ph type="title"/>
          </p:nvPr>
        </p:nvSpPr>
        <p:spPr>
          <a:xfrm>
            <a:off x="76200" y="76200"/>
            <a:ext cx="8991600" cy="1143000"/>
          </a:xfrm>
        </p:spPr>
        <p:txBody>
          <a:bodyPr>
            <a:normAutofit/>
          </a:bodyPr>
          <a:lstStyle/>
          <a:p>
            <a:pPr algn="ctr"/>
            <a:r>
              <a:rPr lang="en-US" sz="2800" dirty="0" smtClean="0">
                <a:solidFill>
                  <a:srgbClr val="FF0000"/>
                </a:solidFill>
                <a:effectLst/>
                <a:latin typeface="Arial" panose="020B0604020202020204" pitchFamily="34" charset="0"/>
                <a:cs typeface="Arial" panose="020B0604020202020204" pitchFamily="34" charset="0"/>
              </a:rPr>
              <a:t>3. The Spirit Enables Us </a:t>
            </a:r>
            <a:r>
              <a:rPr lang="en-US" sz="2800" dirty="0" smtClean="0">
                <a:solidFill>
                  <a:srgbClr val="FF0000"/>
                </a:solidFill>
                <a:effectLst/>
                <a:latin typeface="Arial" panose="020B0604020202020204" pitchFamily="34" charset="0"/>
                <a:cs typeface="Arial" panose="020B0604020202020204" pitchFamily="34" charset="0"/>
              </a:rPr>
              <a:t>to </a:t>
            </a:r>
            <a:r>
              <a:rPr lang="en-US" sz="2800" dirty="0" smtClean="0">
                <a:solidFill>
                  <a:srgbClr val="FF0000"/>
                </a:solidFill>
                <a:effectLst/>
                <a:latin typeface="Arial" panose="020B0604020202020204" pitchFamily="34" charset="0"/>
                <a:cs typeface="Arial" panose="020B0604020202020204" pitchFamily="34" charset="0"/>
              </a:rPr>
              <a:t>Love God </a:t>
            </a:r>
            <a:r>
              <a:rPr lang="en-US" sz="2800" dirty="0" smtClean="0">
                <a:solidFill>
                  <a:srgbClr val="FF0000"/>
                </a:solidFill>
                <a:effectLst/>
                <a:latin typeface="Arial" panose="020B0604020202020204" pitchFamily="34" charset="0"/>
                <a:cs typeface="Arial" panose="020B0604020202020204" pitchFamily="34" charset="0"/>
              </a:rPr>
              <a:t>and </a:t>
            </a:r>
            <a:r>
              <a:rPr lang="en-US" sz="2800" dirty="0" smtClean="0">
                <a:solidFill>
                  <a:srgbClr val="FF0000"/>
                </a:solidFill>
                <a:effectLst/>
                <a:latin typeface="Arial" panose="020B0604020202020204" pitchFamily="34" charset="0"/>
                <a:cs typeface="Arial" panose="020B0604020202020204" pitchFamily="34" charset="0"/>
              </a:rPr>
              <a:t>Others</a:t>
            </a:r>
            <a:endParaRPr lang="en-US" sz="28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t>9</a:t>
            </a:fld>
            <a:endParaRPr lang="en-US"/>
          </a:p>
        </p:txBody>
      </p:sp>
    </p:spTree>
    <p:extLst>
      <p:ext uri="{BB962C8B-B14F-4D97-AF65-F5344CB8AC3E}">
        <p14:creationId xmlns:p14="http://schemas.microsoft.com/office/powerpoint/2010/main" val="335205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286</TotalTime>
  <Words>877</Words>
  <Application>Microsoft Office PowerPoint</Application>
  <PresentationFormat>On-screen Show (4:3)</PresentationFormat>
  <Paragraphs>48</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 2</vt:lpstr>
      <vt:lpstr>Wingdings 3</vt:lpstr>
      <vt:lpstr>Concourse</vt:lpstr>
      <vt:lpstr>Mark 12:28-34</vt:lpstr>
      <vt:lpstr>Jesus Gives the Greatest Commandments</vt:lpstr>
      <vt:lpstr>The Scribe’s Pietistic Reply</vt:lpstr>
      <vt:lpstr>Jesus Refutes the Man’s Self Righteousness</vt:lpstr>
      <vt:lpstr>Applications</vt:lpstr>
      <vt:lpstr>1. Depravity Prevents Man’s Obedience</vt:lpstr>
      <vt:lpstr>2. Entrance into the Kingdom by Faith – Not Works</vt:lpstr>
      <vt:lpstr>2. Entrance into the Kingdom by Faith – Not Works</vt:lpstr>
      <vt:lpstr>3. The Spirit Enables Us to Love God and Others</vt:lpstr>
      <vt:lpstr>3. The Spirit Enables Us to Love God and Others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12:28-34</dc:title>
  <dc:creator>Eric</dc:creator>
  <cp:lastModifiedBy>Christy</cp:lastModifiedBy>
  <cp:revision>23</cp:revision>
  <dcterms:created xsi:type="dcterms:W3CDTF">2014-06-09T16:25:56Z</dcterms:created>
  <dcterms:modified xsi:type="dcterms:W3CDTF">2014-06-12T16:12:10Z</dcterms:modified>
</cp:coreProperties>
</file>