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3" r:id="rId4"/>
    <p:sldId id="264" r:id="rId5"/>
    <p:sldId id="265" r:id="rId6"/>
    <p:sldId id="267" r:id="rId7"/>
    <p:sldId id="266" r:id="rId8"/>
    <p:sldId id="269" r:id="rId9"/>
    <p:sldId id="268" r:id="rId10"/>
    <p:sldId id="270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6B70"/>
    <a:srgbClr val="527B80"/>
    <a:srgbClr val="52797E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85" autoAdjust="0"/>
    <p:restoredTop sz="94434" autoAdjust="0"/>
  </p:normalViewPr>
  <p:slideViewPr>
    <p:cSldViewPr>
      <p:cViewPr varScale="1">
        <p:scale>
          <a:sx n="71" d="100"/>
          <a:sy n="71" d="100"/>
        </p:scale>
        <p:origin x="1794" y="54"/>
      </p:cViewPr>
      <p:guideLst>
        <p:guide orient="horz" pos="1104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>
        <p:scale>
          <a:sx n="100" d="100"/>
          <a:sy n="100" d="100"/>
        </p:scale>
        <p:origin x="930" y="-12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3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2933123" y="8851571"/>
            <a:ext cx="3944372" cy="481549"/>
          </a:xfrm>
          <a:prstGeom prst="rect">
            <a:avLst/>
          </a:prstGeom>
        </p:spPr>
        <p:txBody>
          <a:bodyPr vert="horz" lIns="95863" tIns="47931" rIns="95863" bIns="47931" rtlCol="0" anchor="ctr" anchorCtr="0"/>
          <a:lstStyle>
            <a:lvl1pPr algn="r">
              <a:defRPr sz="1300"/>
            </a:lvl1pPr>
          </a:lstStyle>
          <a:p>
            <a:pPr algn="l" defTabSz="1198278">
              <a:tabLst>
                <a:tab pos="3654749" algn="r"/>
              </a:tabLst>
            </a:pPr>
            <a:r>
              <a:rPr lang="en-US" dirty="0" smtClean="0"/>
              <a:t>www.gospelofgracefellowship.org	Page </a:t>
            </a:r>
            <a:fld id="{EDB2B2A1-32A7-43D3-85C6-9E5B68A11F74}" type="slidenum">
              <a:rPr lang="en-US" smtClean="0"/>
              <a:pPr algn="l" defTabSz="1198278">
                <a:tabLst>
                  <a:tab pos="3654749" algn="r"/>
                </a:tabLst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187" y="288309"/>
            <a:ext cx="1747043" cy="558467"/>
          </a:xfrm>
          <a:prstGeom prst="rect">
            <a:avLst/>
          </a:prstGeom>
          <a:noFill/>
        </p:spPr>
        <p:txBody>
          <a:bodyPr wrap="none" lIns="95863" tIns="47931" rIns="95863" bIns="47931" rtlCol="0">
            <a:spAutoFit/>
          </a:bodyPr>
          <a:lstStyle/>
          <a:p>
            <a:r>
              <a:rPr lang="en-US" sz="1500" dirty="0"/>
              <a:t>Colossians Prologue</a:t>
            </a:r>
          </a:p>
          <a:p>
            <a:r>
              <a:rPr lang="en-US" sz="1500" dirty="0"/>
              <a:t>Colossians 1:1-5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34256" y="332617"/>
            <a:ext cx="1262743" cy="496912"/>
          </a:xfrm>
          <a:prstGeom prst="rect">
            <a:avLst/>
          </a:prstGeom>
          <a:noFill/>
        </p:spPr>
        <p:txBody>
          <a:bodyPr wrap="none" lIns="95863" tIns="47931" rIns="95863" bIns="47931" rtlCol="0">
            <a:spAutoFit/>
          </a:bodyPr>
          <a:lstStyle/>
          <a:p>
            <a:pPr algn="r"/>
            <a:r>
              <a:rPr lang="en-US" sz="1300" dirty="0"/>
              <a:t>06/22/14</a:t>
            </a:r>
          </a:p>
          <a:p>
            <a:pPr algn="r"/>
            <a:r>
              <a:rPr lang="en-US" sz="1300" dirty="0"/>
              <a:t>by Bob DeWaay</a:t>
            </a:r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  <p:extLst mod="1">
    <p:ext uri="{56416CCD-93CA-4268-BC5B-53C4BB910035}">
      <p15:sldGuideLst xmlns:p15="http://schemas.microsoft.com/office/powerpoint/2012/main">
        <p15:guide id="1" orient="horz" pos="450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1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1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pPr/>
              <a:t>6/20/2014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8" rIns="96657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7" tIns="48328" rIns="96657" bIns="4832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1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1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 1:1 Paul, an apostle of Jesus Christ by the will of God, and Timothy our brother,</a:t>
            </a:r>
          </a:p>
          <a:p>
            <a:r>
              <a:rPr lang="en-US" dirty="0" smtClean="0"/>
              <a:t>COL 1:2 ¶ To the saints and faithful brethren in Christ who are at Colossae: Grace to you and peace from God our Father.</a:t>
            </a:r>
          </a:p>
          <a:p>
            <a:r>
              <a:rPr lang="en-US" dirty="0" smtClean="0"/>
              <a:t>COL 1:3 ¶ We give thanks to God, the Father of our Lord Jesus Christ, praying always for you,</a:t>
            </a:r>
          </a:p>
          <a:p>
            <a:r>
              <a:rPr lang="en-US" dirty="0" smtClean="0"/>
              <a:t>COL 1:4 since we heard of your faith in Christ Jesus and the love which you have for all the saints;</a:t>
            </a:r>
          </a:p>
          <a:p>
            <a:r>
              <a:rPr lang="en-US" dirty="0" smtClean="0"/>
              <a:t>COL 1:5 because of the hope laid up for you in heaven, of which you previously heard in the word of truth, the gospel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9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  <a:solidFill>
            <a:srgbClr val="527B80"/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527B8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477000"/>
            <a:ext cx="8229600" cy="33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tabLst>
                <a:tab pos="8004175" algn="r"/>
              </a:tabLst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Colossians Prologue: Colossians 1:1-5	</a:t>
            </a:r>
            <a:fld id="{ACBEB5A6-D212-4B25-A8C3-7016DD484131}" type="slidenum">
              <a:rPr lang="en-US" smtClean="0">
                <a:solidFill>
                  <a:schemeClr val="tx1"/>
                </a:solidFill>
                <a:latin typeface="Calibri" panose="020F0502020204030204" pitchFamily="34" charset="0"/>
              </a:rPr>
              <a:t>‹#›</a:t>
            </a:fld>
            <a:endParaRPr lang="en-US" sz="1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Colossians Prologue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2819400"/>
          </a:xfrm>
        </p:spPr>
        <p:txBody>
          <a:bodyPr>
            <a:noAutofit/>
          </a:bodyPr>
          <a:lstStyle/>
          <a:p>
            <a:r>
              <a:rPr lang="en-US" dirty="0" smtClean="0"/>
              <a:t>Colossians 1:1-5</a:t>
            </a:r>
          </a:p>
          <a:p>
            <a:endParaRPr lang="en-US" dirty="0"/>
          </a:p>
          <a:p>
            <a:r>
              <a:rPr lang="en-US" sz="2400" dirty="0"/>
              <a:t>by </a:t>
            </a:r>
            <a:r>
              <a:rPr lang="en-US" sz="2400" dirty="0" smtClean="0"/>
              <a:t>Bob DeWaay</a:t>
            </a:r>
            <a:endParaRPr lang="en-US" sz="2400" dirty="0"/>
          </a:p>
          <a:p>
            <a:r>
              <a:rPr lang="en-US" sz="2400" dirty="0"/>
              <a:t>Gospel of Grace </a:t>
            </a:r>
            <a:r>
              <a:rPr lang="en-US" sz="2400" dirty="0" smtClean="0"/>
              <a:t>Fellowship</a:t>
            </a:r>
          </a:p>
          <a:p>
            <a:endParaRPr lang="en-US" sz="2400" dirty="0"/>
          </a:p>
          <a:p>
            <a:r>
              <a:rPr lang="en-US" sz="2400" dirty="0" smtClean="0"/>
              <a:t>June 22,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3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6876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u="sng" dirty="0" smtClean="0"/>
              <a:t>Colossians </a:t>
            </a:r>
            <a:r>
              <a:rPr lang="en-US" sz="3200" u="sng" dirty="0"/>
              <a:t>1:23</a:t>
            </a:r>
            <a:r>
              <a:rPr lang="en-US" sz="3200" dirty="0"/>
              <a:t> </a:t>
            </a:r>
            <a:r>
              <a:rPr lang="en-US" sz="3200" dirty="0" smtClean="0"/>
              <a:t>(NASB)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3200" dirty="0"/>
              <a:t>	</a:t>
            </a:r>
            <a:r>
              <a:rPr lang="en-US" sz="3200" dirty="0" smtClean="0"/>
              <a:t>if </a:t>
            </a:r>
            <a:r>
              <a:rPr lang="en-US" sz="3200" dirty="0"/>
              <a:t>indeed you continue in the faith firmly established and steadfast, and </a:t>
            </a:r>
            <a:r>
              <a:rPr lang="en-US" sz="3200" dirty="0">
                <a:solidFill>
                  <a:srgbClr val="C00000"/>
                </a:solidFill>
              </a:rPr>
              <a:t>not moved away from the hope of the gospel </a:t>
            </a:r>
            <a:r>
              <a:rPr lang="en-US" sz="3200" dirty="0"/>
              <a:t>that you have heard, which was proclaimed in all creation under heaven, and of which I, Paul, was made a minister.</a:t>
            </a: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Gospel Hope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olossae map 2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-19930"/>
            <a:ext cx="6667552" cy="3982329"/>
          </a:xfrm>
        </p:spPr>
      </p:pic>
      <p:pic>
        <p:nvPicPr>
          <p:cNvPr id="6" name="Picture 5" descr="Colossae map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5846" y="3962400"/>
            <a:ext cx="6907754" cy="330793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19800"/>
            <a:ext cx="3124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Images courtesy of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b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2000" u="sng" dirty="0" smtClean="0">
                <a:latin typeface="Calibri" panose="020F0502020204030204" pitchFamily="34" charset="0"/>
              </a:rPr>
              <a:t>www.HolyLandPhotos.org</a:t>
            </a:r>
            <a:endParaRPr lang="en-US" sz="20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3561784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Paul is in Roman prison</a:t>
            </a:r>
          </a:p>
          <a:p>
            <a:r>
              <a:rPr lang="en-US" dirty="0" smtClean="0"/>
              <a:t>Paul speaks for God with binding authority</a:t>
            </a:r>
          </a:p>
          <a:p>
            <a:r>
              <a:rPr lang="en-US" dirty="0" smtClean="0"/>
              <a:t>Paul alone wrote Colossians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 Addresses a Church From Prison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315015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Colossians 1:1</a:t>
            </a:r>
            <a:r>
              <a:rPr lang="en-US" sz="3200" dirty="0" smtClean="0">
                <a:latin typeface="Calibri" panose="020F0502020204030204" pitchFamily="34" charset="0"/>
              </a:rPr>
              <a:t> (NASB)</a:t>
            </a:r>
          </a:p>
          <a:p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3200" dirty="0" smtClean="0">
                <a:latin typeface="Calibri" panose="020F0502020204030204" pitchFamily="34" charset="0"/>
              </a:rPr>
              <a:t>Paul, an apostle of Jesus Christ by the will of God, and Timothy our brother,</a:t>
            </a:r>
          </a:p>
          <a:p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Though mostly unknown to Paul personally, these are “brothers” for whom he cares</a:t>
            </a:r>
          </a:p>
          <a:p>
            <a:r>
              <a:rPr lang="en-US" dirty="0" smtClean="0"/>
              <a:t>“Grace” is a modification of a common Greek greeting and “peace” is the Hebrew greeting “shalom”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Apostolic Greeting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95400"/>
            <a:ext cx="7848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Colossians 1:2</a:t>
            </a:r>
            <a:r>
              <a:rPr lang="en-US" sz="3200" dirty="0" smtClean="0">
                <a:latin typeface="Calibri" panose="020F0502020204030204" pitchFamily="34" charset="0"/>
              </a:rPr>
              <a:t> (NASB)</a:t>
            </a:r>
          </a:p>
          <a:p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3200" dirty="0" smtClean="0">
                <a:latin typeface="Calibri" panose="020F0502020204030204" pitchFamily="34" charset="0"/>
              </a:rPr>
              <a:t>To the saints and faithful brethren in Christ who are at Colossae: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Grace to you and peace</a:t>
            </a:r>
            <a:r>
              <a:rPr lang="en-US" sz="3200" dirty="0" smtClean="0">
                <a:latin typeface="Calibri" panose="020F0502020204030204" pitchFamily="34" charset="0"/>
              </a:rPr>
              <a:t> from God our Father.</a:t>
            </a:r>
          </a:p>
          <a:p>
            <a:endParaRPr lang="en-US" sz="32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4525963"/>
          </a:xfrm>
        </p:spPr>
        <p:txBody>
          <a:bodyPr/>
          <a:lstStyle/>
          <a:p>
            <a:r>
              <a:rPr lang="en-US" dirty="0" smtClean="0"/>
              <a:t>This is corporate prayer and thanksgiving, Timothy and others joined Paul in it</a:t>
            </a:r>
          </a:p>
          <a:p>
            <a:r>
              <a:rPr lang="en-US" dirty="0" smtClean="0"/>
              <a:t>We honor God by praying for those He has saved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Prayer With Thanksgiving Is Offered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6250" y="1295400"/>
            <a:ext cx="8382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Colossians 1:3</a:t>
            </a:r>
            <a:r>
              <a:rPr lang="en-US" sz="3200" dirty="0" smtClean="0">
                <a:latin typeface="Calibri" panose="020F0502020204030204" pitchFamily="34" charset="0"/>
              </a:rPr>
              <a:t> (NASB)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We give thanks to God, the Father of our Lord Jesus Christ, praying always for you,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657600"/>
            <a:ext cx="8248650" cy="2286000"/>
          </a:xfrm>
        </p:spPr>
        <p:txBody>
          <a:bodyPr>
            <a:noAutofit/>
          </a:bodyPr>
          <a:lstStyle/>
          <a:p>
            <a:r>
              <a:rPr lang="en-US" dirty="0" smtClean="0"/>
              <a:t>“Faith in Christ” includes the idea of Christ as the object of faith and the idea of being in the sphere of Christ</a:t>
            </a:r>
          </a:p>
          <a:p>
            <a:r>
              <a:rPr lang="en-US" dirty="0" smtClean="0"/>
              <a:t>Love characterizes Christians</a:t>
            </a:r>
          </a:p>
          <a:p>
            <a:r>
              <a:rPr lang="en-US" dirty="0" smtClean="0"/>
              <a:t>Hope includes both the heavenly sphere and eternal reward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Faith Hope and Love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8458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Colossians 1:4, 5a</a:t>
            </a:r>
            <a:r>
              <a:rPr lang="en-US" sz="3200" dirty="0" smtClean="0">
                <a:latin typeface="Calibri" panose="020F0502020204030204" pitchFamily="34" charset="0"/>
              </a:rPr>
              <a:t>  (NASB)</a:t>
            </a:r>
          </a:p>
          <a:p>
            <a:endParaRPr lang="en-US" sz="1400" dirty="0" smtClean="0">
              <a:latin typeface="Calibri" panose="020F0502020204030204" pitchFamily="34" charset="0"/>
            </a:endParaRPr>
          </a:p>
          <a:p>
            <a:r>
              <a:rPr lang="en-US" sz="3200" dirty="0" smtClean="0">
                <a:latin typeface="Calibri" panose="020F0502020204030204" pitchFamily="34" charset="0"/>
              </a:rPr>
              <a:t>since we heard of your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faith</a:t>
            </a:r>
            <a:r>
              <a:rPr lang="en-US" sz="3200" dirty="0" smtClean="0">
                <a:latin typeface="Calibri" panose="020F0502020204030204" pitchFamily="34" charset="0"/>
              </a:rPr>
              <a:t> in Christ Jesus and the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love</a:t>
            </a:r>
            <a:r>
              <a:rPr lang="en-US" sz="3200" dirty="0" smtClean="0">
                <a:latin typeface="Calibri" panose="020F0502020204030204" pitchFamily="34" charset="0"/>
              </a:rPr>
              <a:t> which you have for all the saints; because of the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hope</a:t>
            </a:r>
            <a:r>
              <a:rPr lang="en-US" sz="3200" dirty="0" smtClean="0">
                <a:latin typeface="Calibri" panose="020F0502020204030204" pitchFamily="34" charset="0"/>
              </a:rPr>
              <a:t> laid up for you in heaven, </a:t>
            </a:r>
          </a:p>
          <a:p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1401762"/>
          </a:xfrm>
        </p:spPr>
        <p:txBody>
          <a:bodyPr/>
          <a:lstStyle/>
          <a:p>
            <a:r>
              <a:rPr lang="en-US" dirty="0" smtClean="0"/>
              <a:t>“The gospel” is in contrast to false teaching</a:t>
            </a:r>
          </a:p>
          <a:p>
            <a:r>
              <a:rPr lang="en-US" dirty="0" smtClean="0"/>
              <a:t>It is the gospel which gives us hope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 Is the Word of Truth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Colossians 1:5b</a:t>
            </a:r>
            <a:r>
              <a:rPr lang="en-US" sz="3200" dirty="0" smtClean="0">
                <a:latin typeface="Calibri" panose="020F0502020204030204" pitchFamily="34" charset="0"/>
              </a:rPr>
              <a:t> (NASB) </a:t>
            </a:r>
          </a:p>
          <a:p>
            <a:endParaRPr lang="en-US" sz="1400" dirty="0" smtClean="0">
              <a:latin typeface="Calibri" panose="020F0502020204030204" pitchFamily="34" charset="0"/>
            </a:endParaRPr>
          </a:p>
          <a:p>
            <a:r>
              <a:rPr lang="en-US" sz="3200" dirty="0" smtClean="0">
                <a:latin typeface="Calibri" panose="020F0502020204030204" pitchFamily="34" charset="0"/>
              </a:rPr>
              <a:t>of which you previously heard in the word of truth, the gospel</a:t>
            </a:r>
          </a:p>
          <a:p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 must pray for one another</a:t>
            </a:r>
          </a:p>
          <a:p>
            <a:endParaRPr lang="en-US" sz="3200" dirty="0" smtClean="0"/>
          </a:p>
          <a:p>
            <a:r>
              <a:rPr lang="en-US" sz="3200" dirty="0" smtClean="0"/>
              <a:t>The gospel offers eternal hope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Implications and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Devoted to Prayer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84416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Romans 12:12</a:t>
            </a:r>
            <a:r>
              <a:rPr lang="en-US" sz="3200" dirty="0" smtClean="0">
                <a:latin typeface="Calibri" panose="020F0502020204030204" pitchFamily="34" charset="0"/>
              </a:rPr>
              <a:t>  (NASB)</a:t>
            </a:r>
          </a:p>
          <a:p>
            <a:pPr lvl="1"/>
            <a:endParaRPr lang="en-US" sz="1400" dirty="0" smtClean="0">
              <a:latin typeface="Calibri" panose="020F0502020204030204" pitchFamily="34" charset="0"/>
            </a:endParaRPr>
          </a:p>
          <a:p>
            <a:pPr lvl="1"/>
            <a:r>
              <a:rPr lang="en-US" sz="3200" dirty="0" smtClean="0">
                <a:latin typeface="Calibri" panose="020F0502020204030204" pitchFamily="34" charset="0"/>
              </a:rPr>
              <a:t>rejoicing in hope, persevering in tribulation,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devoted to prayer</a:t>
            </a:r>
            <a:r>
              <a:rPr lang="en-US" sz="3200" dirty="0" smtClean="0">
                <a:latin typeface="Calibri" panose="020F0502020204030204" pitchFamily="34" charset="0"/>
              </a:rPr>
              <a:t>,</a:t>
            </a:r>
          </a:p>
          <a:p>
            <a:pPr lvl="1"/>
            <a:endParaRPr lang="en-US" sz="3200" dirty="0" smtClean="0">
              <a:latin typeface="Calibri" panose="020F0502020204030204" pitchFamily="34" charset="0"/>
            </a:endParaRPr>
          </a:p>
          <a:p>
            <a:pPr marL="0" lvl="1"/>
            <a:r>
              <a:rPr lang="en-US" sz="3200" u="sng" dirty="0" smtClean="0">
                <a:latin typeface="Calibri" panose="020F0502020204030204" pitchFamily="34" charset="0"/>
              </a:rPr>
              <a:t>Colossians 4:2</a:t>
            </a:r>
            <a:r>
              <a:rPr lang="en-US" sz="3200" dirty="0" smtClean="0">
                <a:latin typeface="Calibri" panose="020F0502020204030204" pitchFamily="34" charset="0"/>
              </a:rPr>
              <a:t> (NASB) </a:t>
            </a:r>
          </a:p>
          <a:p>
            <a:pPr marL="0" lvl="1"/>
            <a:endParaRPr lang="en-US" sz="1400" dirty="0" smtClean="0">
              <a:latin typeface="Calibri" panose="020F0502020204030204" pitchFamily="34" charset="0"/>
            </a:endParaRP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Devote yourselves to prayer</a:t>
            </a:r>
            <a:r>
              <a:rPr lang="en-US" sz="3200" dirty="0" smtClean="0">
                <a:latin typeface="Calibri" panose="020F0502020204030204" pitchFamily="34" charset="0"/>
              </a:rPr>
              <a:t>, keeping alert in it with an attitude of thanksgiving;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3841</TotalTime>
  <Words>495</Words>
  <Application>Microsoft Office PowerPoint</Application>
  <PresentationFormat>On-screen Show (4:3)</PresentationFormat>
  <Paragraphs>71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Colossians Prologue</vt:lpstr>
      <vt:lpstr>PowerPoint Presentation</vt:lpstr>
      <vt:lpstr>Paul Addresses a Church From Prison</vt:lpstr>
      <vt:lpstr>Paul’s Apostolic Greeting</vt:lpstr>
      <vt:lpstr>Prayer With Thanksgiving Is Offered</vt:lpstr>
      <vt:lpstr>Faith Hope and Love</vt:lpstr>
      <vt:lpstr>The Gospel Is the Word of Truth</vt:lpstr>
      <vt:lpstr>Implications and Applications</vt:lpstr>
      <vt:lpstr>Devoted to Prayer</vt:lpstr>
      <vt:lpstr>Gospel Hope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205</cp:revision>
  <cp:lastPrinted>2014-06-20T21:37:35Z</cp:lastPrinted>
  <dcterms:created xsi:type="dcterms:W3CDTF">2014-02-05T15:11:40Z</dcterms:created>
  <dcterms:modified xsi:type="dcterms:W3CDTF">2014-06-20T21:38:03Z</dcterms:modified>
</cp:coreProperties>
</file>