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3" r:id="rId3"/>
    <p:sldId id="264" r:id="rId4"/>
    <p:sldId id="265" r:id="rId5"/>
    <p:sldId id="267" r:id="rId6"/>
    <p:sldId id="266" r:id="rId7"/>
    <p:sldId id="269" r:id="rId8"/>
    <p:sldId id="268" r:id="rId9"/>
    <p:sldId id="270" r:id="rId10"/>
    <p:sldId id="271"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D1CAB"/>
    <a:srgbClr val="486B70"/>
    <a:srgbClr val="768A76"/>
    <a:srgbClr val="527B80"/>
    <a:srgbClr val="52797E"/>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85" autoAdjust="0"/>
    <p:restoredTop sz="94434" autoAdjust="0"/>
  </p:normalViewPr>
  <p:slideViewPr>
    <p:cSldViewPr>
      <p:cViewPr varScale="1">
        <p:scale>
          <a:sx n="71" d="100"/>
          <a:sy n="71" d="100"/>
        </p:scale>
        <p:origin x="1794" y="54"/>
      </p:cViewPr>
      <p:guideLst>
        <p:guide orient="horz" pos="1104"/>
        <p:guide pos="288"/>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100" d="100"/>
          <a:sy n="100" d="100"/>
        </p:scale>
        <p:origin x="1788" y="-26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7" name="Slide Number Placeholder 6"/>
          <p:cNvSpPr>
            <a:spLocks noGrp="1"/>
          </p:cNvSpPr>
          <p:nvPr>
            <p:ph type="sldNum" sz="quarter" idx="3"/>
          </p:nvPr>
        </p:nvSpPr>
        <p:spPr>
          <a:xfrm>
            <a:off x="2933123" y="8851571"/>
            <a:ext cx="3944372" cy="481549"/>
          </a:xfrm>
          <a:prstGeom prst="rect">
            <a:avLst/>
          </a:prstGeom>
        </p:spPr>
        <p:txBody>
          <a:bodyPr vert="horz" lIns="95866" tIns="47933" rIns="95866" bIns="47933" rtlCol="0" anchor="ctr" anchorCtr="0"/>
          <a:lstStyle>
            <a:lvl1pPr algn="r">
              <a:defRPr sz="1300"/>
            </a:lvl1pPr>
          </a:lstStyle>
          <a:p>
            <a:pPr algn="l" defTabSz="1198321">
              <a:tabLst>
                <a:tab pos="3654880" algn="r"/>
              </a:tabLst>
            </a:pPr>
            <a:r>
              <a:rPr lang="en-US" dirty="0" smtClean="0"/>
              <a:t>www.gospelofgracefellowship.org	Page </a:t>
            </a:r>
            <a:fld id="{EDB2B2A1-32A7-43D3-85C6-9E5B68A11F74}" type="slidenum">
              <a:rPr lang="en-US" smtClean="0"/>
              <a:pPr algn="l" defTabSz="1198321">
                <a:tabLst>
                  <a:tab pos="3654880" algn="r"/>
                </a:tabLst>
              </a:pPr>
              <a:t>‹#›</a:t>
            </a:fld>
            <a:endParaRPr lang="en-US" dirty="0"/>
          </a:p>
        </p:txBody>
      </p:sp>
      <p:sp>
        <p:nvSpPr>
          <p:cNvPr id="4" name="TextBox 3"/>
          <p:cNvSpPr txBox="1"/>
          <p:nvPr/>
        </p:nvSpPr>
        <p:spPr>
          <a:xfrm>
            <a:off x="476186" y="288309"/>
            <a:ext cx="1554554" cy="558467"/>
          </a:xfrm>
          <a:prstGeom prst="rect">
            <a:avLst/>
          </a:prstGeom>
          <a:noFill/>
        </p:spPr>
        <p:txBody>
          <a:bodyPr wrap="none" lIns="95866" tIns="47933" rIns="95866" bIns="47933" rtlCol="0">
            <a:spAutoFit/>
          </a:bodyPr>
          <a:lstStyle/>
          <a:p>
            <a:r>
              <a:rPr lang="en-US" sz="1500" dirty="0"/>
              <a:t>Gospel Fruit</a:t>
            </a:r>
          </a:p>
          <a:p>
            <a:r>
              <a:rPr lang="en-US" sz="1500" dirty="0"/>
              <a:t>Colossians 1:5b-8</a:t>
            </a:r>
            <a:endParaRPr lang="en-US" sz="1500" dirty="0"/>
          </a:p>
        </p:txBody>
      </p:sp>
      <p:sp>
        <p:nvSpPr>
          <p:cNvPr id="5" name="TextBox 4"/>
          <p:cNvSpPr txBox="1"/>
          <p:nvPr/>
        </p:nvSpPr>
        <p:spPr>
          <a:xfrm>
            <a:off x="5534255" y="332617"/>
            <a:ext cx="1262743" cy="496912"/>
          </a:xfrm>
          <a:prstGeom prst="rect">
            <a:avLst/>
          </a:prstGeom>
          <a:noFill/>
        </p:spPr>
        <p:txBody>
          <a:bodyPr wrap="none" lIns="95866" tIns="47933" rIns="95866" bIns="47933" rtlCol="0">
            <a:spAutoFit/>
          </a:bodyPr>
          <a:lstStyle/>
          <a:p>
            <a:pPr algn="r"/>
            <a:r>
              <a:rPr lang="en-US" sz="1300" dirty="0"/>
              <a:t>06/29/14</a:t>
            </a:r>
          </a:p>
          <a:p>
            <a:pPr algn="r"/>
            <a:r>
              <a:rPr lang="en-US" sz="1300" dirty="0"/>
              <a:t>by Bob DeWaay</a:t>
            </a:r>
            <a:endParaRPr lang="en-US" sz="13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extLst mod="1">
    <p:ext uri="{56416CCD-93CA-4268-BC5B-53C4BB910035}">
      <p15:sldGuideLst xmlns:p15="http://schemas.microsoft.com/office/powerpoint/2012/main">
        <p15:guide id="1" orient="horz" pos="450" userDrawn="1">
          <p15:clr>
            <a:srgbClr val="F26B43"/>
          </p15:clr>
        </p15:guide>
        <p15:guide id="2" pos="230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6/27/2014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Col</a:t>
            </a:r>
            <a:r>
              <a:rPr lang="en-US" baseline="0" dirty="0" smtClean="0"/>
              <a:t> 1:5b </a:t>
            </a:r>
            <a:r>
              <a:rPr lang="en-US" dirty="0" smtClean="0"/>
              <a:t>of which you previously heard in the word of truth, the gospel</a:t>
            </a:r>
          </a:p>
          <a:p>
            <a:r>
              <a:rPr lang="en-US" dirty="0" smtClean="0"/>
              <a:t>COL 1:6 which has come to you, just as in all the world also it is constantly bearing fruit and increasing, even as it has been doing in you also since the day you heard of it and understood the grace of God in truth;</a:t>
            </a:r>
          </a:p>
          <a:p>
            <a:r>
              <a:rPr lang="en-US" dirty="0" smtClean="0"/>
              <a:t>COL 1:7 just as you learned it from </a:t>
            </a:r>
            <a:r>
              <a:rPr lang="en-US" dirty="0" err="1" smtClean="0"/>
              <a:t>Epaphras</a:t>
            </a:r>
            <a:r>
              <a:rPr lang="en-US" dirty="0" smtClean="0"/>
              <a:t>, our beloved fellow bond-servant, who is a faithful servant of Christ on our behalf,</a:t>
            </a:r>
          </a:p>
          <a:p>
            <a:r>
              <a:rPr lang="en-US" dirty="0" smtClean="0"/>
              <a:t>COL 1:8 and he also informed us of your love in the Spirit.</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Tree>
    <p:extLst>
      <p:ext uri="{BB962C8B-B14F-4D97-AF65-F5344CB8AC3E}">
        <p14:creationId xmlns:p14="http://schemas.microsoft.com/office/powerpoint/2010/main" val="403426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10</a:t>
            </a:fld>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Tree>
    <p:extLst>
      <p:ext uri="{BB962C8B-B14F-4D97-AF65-F5344CB8AC3E}">
        <p14:creationId xmlns:p14="http://schemas.microsoft.com/office/powerpoint/2010/main" val="11820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a:solidFill>
            <a:srgbClr val="527B80"/>
          </a:solidFill>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6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527B8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477000"/>
            <a:ext cx="8229600" cy="334961"/>
          </a:xfrm>
          <a:prstGeom prst="rect">
            <a:avLst/>
          </a:prstGeom>
          <a:solidFill>
            <a:srgbClr val="527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tabLst>
                <a:tab pos="8004175" algn="r"/>
              </a:tabLst>
            </a:pPr>
            <a:r>
              <a:rPr lang="en-US" dirty="0" smtClean="0">
                <a:latin typeface="Calibri" panose="020F0502020204030204" pitchFamily="34" charset="0"/>
              </a:rPr>
              <a:t>Gospel Fruit: </a:t>
            </a:r>
            <a:r>
              <a:rPr lang="en-US" sz="2000" dirty="0" smtClean="0">
                <a:latin typeface="Calibri" panose="020F0502020204030204" pitchFamily="34" charset="0"/>
              </a:rPr>
              <a:t>Colossians</a:t>
            </a:r>
            <a:r>
              <a:rPr lang="en-US" dirty="0" smtClean="0">
                <a:latin typeface="Calibri" panose="020F0502020204030204" pitchFamily="34" charset="0"/>
              </a:rPr>
              <a:t> 1:5b-8	</a:t>
            </a:r>
            <a:fld id="{ACBEB5A6-D212-4B25-A8C3-7016DD484131}" type="slidenum">
              <a:rPr lang="en-US" smtClean="0">
                <a:latin typeface="Calibri" panose="020F0502020204030204" pitchFamily="34" charset="0"/>
              </a:rPr>
              <a:pPr defTabSz="914400">
                <a:tabLst>
                  <a:tab pos="8004175" algn="r"/>
                </a:tabLst>
              </a:pPr>
              <a:t>‹#›</a:t>
            </a:fld>
            <a:endParaRPr lang="en-US" sz="1800" dirty="0" smtClean="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sldNum="0" hdr="0" dt="0"/>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Gospel Fruit</a:t>
            </a:r>
            <a:endParaRPr lang="en-US" sz="6000" dirty="0"/>
          </a:p>
        </p:txBody>
      </p:sp>
      <p:sp>
        <p:nvSpPr>
          <p:cNvPr id="3" name="Subtitle 2"/>
          <p:cNvSpPr>
            <a:spLocks noGrp="1"/>
          </p:cNvSpPr>
          <p:nvPr>
            <p:ph type="subTitle" idx="1"/>
          </p:nvPr>
        </p:nvSpPr>
        <p:spPr>
          <a:xfrm>
            <a:off x="685800" y="3733800"/>
            <a:ext cx="7772400" cy="2971800"/>
          </a:xfrm>
        </p:spPr>
        <p:txBody>
          <a:bodyPr>
            <a:noAutofit/>
          </a:bodyPr>
          <a:lstStyle/>
          <a:p>
            <a:r>
              <a:rPr lang="en-US" dirty="0" smtClean="0"/>
              <a:t>Colossians 1:5b-8</a:t>
            </a:r>
          </a:p>
          <a:p>
            <a:endParaRPr lang="en-US" sz="2000" dirty="0" smtClean="0"/>
          </a:p>
          <a:p>
            <a:r>
              <a:rPr lang="en-US" sz="2800" dirty="0" smtClean="0"/>
              <a:t>by Bob DeWaay</a:t>
            </a:r>
          </a:p>
          <a:p>
            <a:r>
              <a:rPr lang="en-US" sz="2800" dirty="0" smtClean="0"/>
              <a:t>Gospel of Grace Fellowship</a:t>
            </a:r>
          </a:p>
          <a:p>
            <a:endParaRPr lang="en-US" sz="1800" dirty="0" smtClean="0"/>
          </a:p>
          <a:p>
            <a:r>
              <a:rPr lang="en-US" sz="2800" dirty="0" smtClean="0"/>
              <a:t>June 29, 2014</a:t>
            </a:r>
            <a:endParaRPr lang="en-US" sz="2800" dirty="0"/>
          </a:p>
        </p:txBody>
      </p:sp>
    </p:spTree>
    <p:extLst>
      <p:ext uri="{BB962C8B-B14F-4D97-AF65-F5344CB8AC3E}">
        <p14:creationId xmlns:p14="http://schemas.microsoft.com/office/powerpoint/2010/main" val="174322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scene3d>
              <a:camera prst="orthographicFront"/>
              <a:lightRig rig="soft" dir="t"/>
            </a:scene3d>
            <a:sp3d prstMaterial="softEdge">
              <a:bevelT w="25400" h="25400"/>
            </a:sp3d>
          </a:bodyPr>
          <a:lstStyle/>
          <a:p>
            <a:r>
              <a:rPr lang="en-US" sz="3400" dirty="0" smtClean="0">
                <a:solidFill>
                  <a:srgbClr val="FFFFFF"/>
                </a:solidFill>
              </a:rPr>
              <a:t>The Gospel Causes Growth and Bearing Fruit</a:t>
            </a:r>
            <a:endParaRPr lang="en-US" sz="3400" dirty="0">
              <a:solidFill>
                <a:srgbClr val="FFFFFF"/>
              </a:solidFill>
            </a:endParaRPr>
          </a:p>
        </p:txBody>
      </p:sp>
      <p:sp>
        <p:nvSpPr>
          <p:cNvPr id="5" name="TextBox 4"/>
          <p:cNvSpPr txBox="1"/>
          <p:nvPr/>
        </p:nvSpPr>
        <p:spPr>
          <a:xfrm>
            <a:off x="457200" y="1295400"/>
            <a:ext cx="8441619" cy="4739759"/>
          </a:xfrm>
          <a:prstGeom prst="rect">
            <a:avLst/>
          </a:prstGeom>
          <a:noFill/>
        </p:spPr>
        <p:txBody>
          <a:bodyPr wrap="square" rtlCol="0">
            <a:spAutoFit/>
          </a:bodyPr>
          <a:lstStyle/>
          <a:p>
            <a:r>
              <a:rPr lang="en-US" sz="3200" u="sng" dirty="0" smtClean="0">
                <a:latin typeface="Calibri" panose="020F0502020204030204" pitchFamily="34" charset="0"/>
              </a:rPr>
              <a:t>John 15:8</a:t>
            </a:r>
            <a:r>
              <a:rPr lang="en-US" sz="3200" dirty="0" smtClean="0">
                <a:latin typeface="Calibri" panose="020F0502020204030204" pitchFamily="34" charset="0"/>
              </a:rPr>
              <a:t>  (NASB)</a:t>
            </a:r>
          </a:p>
          <a:p>
            <a:pPr lvl="1"/>
            <a:endParaRPr lang="en-US" sz="1400" dirty="0" smtClean="0">
              <a:latin typeface="Calibri" panose="020F0502020204030204" pitchFamily="34" charset="0"/>
            </a:endParaRPr>
          </a:p>
          <a:p>
            <a:pPr lvl="1"/>
            <a:r>
              <a:rPr lang="en-US" sz="2800" dirty="0" smtClean="0">
                <a:latin typeface="Calibri" panose="020F0502020204030204" pitchFamily="34" charset="0"/>
              </a:rPr>
              <a:t>“My Father is glorified by this, </a:t>
            </a:r>
            <a:r>
              <a:rPr lang="en-US" sz="2800" dirty="0" smtClean="0">
                <a:solidFill>
                  <a:srgbClr val="C00000"/>
                </a:solidFill>
                <a:latin typeface="Calibri" panose="020F0502020204030204" pitchFamily="34" charset="0"/>
              </a:rPr>
              <a:t>that you bear much fruit, and so prove to be My disciples</a:t>
            </a:r>
            <a:r>
              <a:rPr lang="en-US" sz="2800" dirty="0" smtClean="0">
                <a:latin typeface="Calibri" panose="020F0502020204030204" pitchFamily="34" charset="0"/>
              </a:rPr>
              <a:t>.”</a:t>
            </a:r>
          </a:p>
          <a:p>
            <a:pPr lvl="1"/>
            <a:endParaRPr lang="en-US" sz="2800" dirty="0" smtClean="0">
              <a:latin typeface="Calibri" panose="020F0502020204030204" pitchFamily="34" charset="0"/>
            </a:endParaRPr>
          </a:p>
          <a:p>
            <a:pPr marL="0" lvl="1"/>
            <a:r>
              <a:rPr lang="en-US" sz="2800" u="sng" dirty="0" smtClean="0">
                <a:latin typeface="Calibri" panose="020F0502020204030204" pitchFamily="34" charset="0"/>
              </a:rPr>
              <a:t>Ephesians 5:9, 10</a:t>
            </a:r>
            <a:r>
              <a:rPr lang="en-US" sz="2800" dirty="0" smtClean="0">
                <a:latin typeface="Calibri" panose="020F0502020204030204" pitchFamily="34" charset="0"/>
              </a:rPr>
              <a:t>  (NASB)</a:t>
            </a:r>
          </a:p>
          <a:p>
            <a:pPr lvl="1"/>
            <a:endParaRPr lang="en-US" sz="2800" dirty="0" smtClean="0">
              <a:latin typeface="Calibri" panose="020F0502020204030204" pitchFamily="34" charset="0"/>
            </a:endParaRPr>
          </a:p>
          <a:p>
            <a:pPr lvl="1"/>
            <a:r>
              <a:rPr lang="en-US" sz="2800" dirty="0" smtClean="0">
                <a:latin typeface="Calibri" panose="020F0502020204030204" pitchFamily="34" charset="0"/>
              </a:rPr>
              <a:t>“(for the </a:t>
            </a:r>
            <a:r>
              <a:rPr lang="en-US" sz="2800" dirty="0" smtClean="0">
                <a:solidFill>
                  <a:srgbClr val="C00000"/>
                </a:solidFill>
                <a:latin typeface="Calibri" panose="020F0502020204030204" pitchFamily="34" charset="0"/>
              </a:rPr>
              <a:t>fruit of the Light</a:t>
            </a:r>
            <a:r>
              <a:rPr lang="en-US" sz="2800" dirty="0" smtClean="0">
                <a:latin typeface="Calibri" panose="020F0502020204030204" pitchFamily="34" charset="0"/>
              </a:rPr>
              <a:t> consists in all goodness and righteousness and truth), trying to learn what is pleasing to the Lord.”</a:t>
            </a:r>
          </a:p>
          <a:p>
            <a:pPr marL="0" lvl="1"/>
            <a:endParaRPr lang="en-US" sz="3200" dirty="0" smtClean="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6250" y="3561784"/>
            <a:ext cx="8229600" cy="1828800"/>
          </a:xfrm>
        </p:spPr>
        <p:txBody>
          <a:bodyPr>
            <a:normAutofit/>
          </a:bodyPr>
          <a:lstStyle/>
          <a:p>
            <a:pPr>
              <a:spcAft>
                <a:spcPts val="600"/>
              </a:spcAft>
            </a:pPr>
            <a:r>
              <a:rPr lang="en-US" dirty="0" smtClean="0"/>
              <a:t>This means that the “word of truth” IS the gospel</a:t>
            </a:r>
          </a:p>
          <a:p>
            <a:pPr>
              <a:spcAft>
                <a:spcPts val="600"/>
              </a:spcAft>
            </a:pPr>
            <a:r>
              <a:rPr lang="en-US" dirty="0" smtClean="0"/>
              <a:t>See John 17:17, 19</a:t>
            </a:r>
          </a:p>
          <a:p>
            <a:pPr>
              <a:spcAft>
                <a:spcPts val="600"/>
              </a:spcAft>
            </a:pPr>
            <a:r>
              <a:rPr lang="en-US" dirty="0" smtClean="0"/>
              <a:t>See Psalm 119:41-43</a:t>
            </a:r>
          </a:p>
        </p:txBody>
      </p:sp>
      <p:sp>
        <p:nvSpPr>
          <p:cNvPr id="3" name="Title 2"/>
          <p:cNvSpPr>
            <a:spLocks noGrp="1"/>
          </p:cNvSpPr>
          <p:nvPr>
            <p:ph type="title"/>
          </p:nvPr>
        </p:nvSpPr>
        <p:spPr/>
        <p:txBody>
          <a:bodyPr/>
          <a:lstStyle/>
          <a:p>
            <a:r>
              <a:rPr lang="en-US" dirty="0" smtClean="0"/>
              <a:t>The Gospel as the Word of Truth</a:t>
            </a:r>
            <a:endParaRPr lang="en-US" dirty="0"/>
          </a:p>
        </p:txBody>
      </p:sp>
      <p:sp>
        <p:nvSpPr>
          <p:cNvPr id="5" name="TextBox 4"/>
          <p:cNvSpPr txBox="1"/>
          <p:nvPr/>
        </p:nvSpPr>
        <p:spPr>
          <a:xfrm>
            <a:off x="457200" y="1315015"/>
            <a:ext cx="8077200" cy="2062103"/>
          </a:xfrm>
          <a:prstGeom prst="rect">
            <a:avLst/>
          </a:prstGeom>
          <a:noFill/>
        </p:spPr>
        <p:txBody>
          <a:bodyPr wrap="square" rtlCol="0">
            <a:spAutoFit/>
          </a:bodyPr>
          <a:lstStyle/>
          <a:p>
            <a:r>
              <a:rPr lang="en-US" sz="3200" u="sng" dirty="0" smtClean="0">
                <a:latin typeface="Calibri" panose="020F0502020204030204" pitchFamily="34" charset="0"/>
              </a:rPr>
              <a:t>Colossians 1:5b</a:t>
            </a:r>
            <a:r>
              <a:rPr lang="en-US" sz="3200" dirty="0" smtClean="0">
                <a:latin typeface="Calibri" panose="020F0502020204030204" pitchFamily="34" charset="0"/>
              </a:rPr>
              <a:t> (NASB)</a:t>
            </a:r>
          </a:p>
          <a:p>
            <a:endParaRPr lang="en-US" sz="2000" dirty="0" smtClean="0">
              <a:latin typeface="Calibri" panose="020F0502020204030204" pitchFamily="34" charset="0"/>
            </a:endParaRPr>
          </a:p>
          <a:p>
            <a:r>
              <a:rPr lang="en-US" sz="2800" dirty="0" smtClean="0">
                <a:latin typeface="Calibri" panose="020F0502020204030204" pitchFamily="34" charset="0"/>
              </a:rPr>
              <a:t>. . . of which you previously heard in </a:t>
            </a:r>
            <a:r>
              <a:rPr lang="en-US" sz="2800" dirty="0" smtClean="0">
                <a:solidFill>
                  <a:srgbClr val="C00000"/>
                </a:solidFill>
                <a:latin typeface="Calibri" panose="020F0502020204030204" pitchFamily="34" charset="0"/>
              </a:rPr>
              <a:t>the word of truth</a:t>
            </a:r>
            <a:r>
              <a:rPr lang="en-US" sz="2800" dirty="0" smtClean="0">
                <a:latin typeface="Calibri" panose="020F0502020204030204" pitchFamily="34" charset="0"/>
              </a:rPr>
              <a:t>, the gospel</a:t>
            </a:r>
          </a:p>
          <a:p>
            <a:endParaRPr lang="en-US" sz="2000" dirty="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38600"/>
            <a:ext cx="8229600" cy="1905000"/>
          </a:xfrm>
        </p:spPr>
        <p:txBody>
          <a:bodyPr>
            <a:normAutofit lnSpcReduction="10000"/>
          </a:bodyPr>
          <a:lstStyle/>
          <a:p>
            <a:pPr>
              <a:spcAft>
                <a:spcPts val="600"/>
              </a:spcAft>
            </a:pPr>
            <a:r>
              <a:rPr lang="en-US" dirty="0" smtClean="0"/>
              <a:t>Bearing fruit and growing are of the very essence and nature of the gospel</a:t>
            </a:r>
          </a:p>
          <a:p>
            <a:r>
              <a:rPr lang="en-US" dirty="0" smtClean="0"/>
              <a:t>The gospel advances both spiritually and geographically</a:t>
            </a:r>
          </a:p>
          <a:p>
            <a:endParaRPr lang="en-US" dirty="0" smtClean="0"/>
          </a:p>
        </p:txBody>
      </p:sp>
      <p:sp>
        <p:nvSpPr>
          <p:cNvPr id="3" name="Title 2"/>
          <p:cNvSpPr>
            <a:spLocks noGrp="1"/>
          </p:cNvSpPr>
          <p:nvPr>
            <p:ph type="title"/>
          </p:nvPr>
        </p:nvSpPr>
        <p:spPr/>
        <p:txBody>
          <a:bodyPr/>
          <a:lstStyle/>
          <a:p>
            <a:r>
              <a:rPr lang="en-US" dirty="0" smtClean="0"/>
              <a:t>The Gospel Bears Fruit Everywhere</a:t>
            </a:r>
            <a:endParaRPr lang="en-US" dirty="0"/>
          </a:p>
        </p:txBody>
      </p:sp>
      <p:sp>
        <p:nvSpPr>
          <p:cNvPr id="6" name="TextBox 5"/>
          <p:cNvSpPr txBox="1"/>
          <p:nvPr/>
        </p:nvSpPr>
        <p:spPr>
          <a:xfrm>
            <a:off x="457200" y="1295400"/>
            <a:ext cx="7848600" cy="2862322"/>
          </a:xfrm>
          <a:prstGeom prst="rect">
            <a:avLst/>
          </a:prstGeom>
          <a:noFill/>
        </p:spPr>
        <p:txBody>
          <a:bodyPr wrap="square" rtlCol="0">
            <a:spAutoFit/>
          </a:bodyPr>
          <a:lstStyle/>
          <a:p>
            <a:r>
              <a:rPr lang="en-US" sz="3200" u="sng" dirty="0" smtClean="0">
                <a:latin typeface="Calibri" panose="020F0502020204030204" pitchFamily="34" charset="0"/>
              </a:rPr>
              <a:t>Colossians 1:6a</a:t>
            </a:r>
            <a:r>
              <a:rPr lang="en-US" sz="3200" dirty="0" smtClean="0">
                <a:latin typeface="Calibri" panose="020F0502020204030204" pitchFamily="34" charset="0"/>
              </a:rPr>
              <a:t> (NASB)</a:t>
            </a:r>
          </a:p>
          <a:p>
            <a:endParaRPr lang="en-US" sz="2000" dirty="0" smtClean="0">
              <a:latin typeface="Calibri" panose="020F0502020204030204" pitchFamily="34" charset="0"/>
            </a:endParaRPr>
          </a:p>
          <a:p>
            <a:r>
              <a:rPr lang="en-US" sz="3200" dirty="0" smtClean="0">
                <a:latin typeface="Calibri" panose="020F0502020204030204" pitchFamily="34" charset="0"/>
              </a:rPr>
              <a:t>which has come to you, just as in all the world also it is constantly </a:t>
            </a:r>
            <a:r>
              <a:rPr lang="en-US" sz="3200" dirty="0" smtClean="0">
                <a:solidFill>
                  <a:srgbClr val="C00000"/>
                </a:solidFill>
                <a:latin typeface="Calibri" panose="020F0502020204030204" pitchFamily="34" charset="0"/>
              </a:rPr>
              <a:t>bearing fruit and increasing</a:t>
            </a:r>
            <a:r>
              <a:rPr lang="en-US" sz="3200" dirty="0" smtClean="0">
                <a:latin typeface="Calibri" panose="020F0502020204030204" pitchFamily="34" charset="0"/>
              </a:rPr>
              <a:t>, . . . </a:t>
            </a:r>
          </a:p>
          <a:p>
            <a:endParaRPr lang="en-US" sz="3200" u="sng" dirty="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98837"/>
            <a:ext cx="8229600" cy="2697163"/>
          </a:xfrm>
        </p:spPr>
        <p:txBody>
          <a:bodyPr/>
          <a:lstStyle/>
          <a:p>
            <a:pPr>
              <a:spcAft>
                <a:spcPts val="600"/>
              </a:spcAft>
            </a:pPr>
            <a:r>
              <a:rPr lang="en-US" dirty="0" smtClean="0"/>
              <a:t>The gospel works dynamically in the Christian</a:t>
            </a:r>
          </a:p>
          <a:p>
            <a:pPr>
              <a:spcAft>
                <a:spcPts val="600"/>
              </a:spcAft>
            </a:pPr>
            <a:r>
              <a:rPr lang="en-US" dirty="0" smtClean="0"/>
              <a:t>Many “hear” externally but not all hearers “comprehend” (</a:t>
            </a:r>
            <a:r>
              <a:rPr lang="en-US" i="1" dirty="0" err="1" smtClean="0"/>
              <a:t>epigino_sko</a:t>
            </a:r>
            <a:r>
              <a:rPr lang="en-US" i="1" dirty="0" smtClean="0"/>
              <a:t>_</a:t>
            </a:r>
            <a:r>
              <a:rPr lang="en-US" dirty="0" smtClean="0"/>
              <a:t>) or “fully know”</a:t>
            </a:r>
          </a:p>
          <a:p>
            <a:pPr>
              <a:spcAft>
                <a:spcPts val="600"/>
              </a:spcAft>
            </a:pPr>
            <a:r>
              <a:rPr lang="en-US" dirty="0" smtClean="0"/>
              <a:t>The gospel of truth is the gospel of grace</a:t>
            </a:r>
          </a:p>
          <a:p>
            <a:r>
              <a:rPr lang="en-US" dirty="0" smtClean="0"/>
              <a:t>The gospel is both true and has life changing power</a:t>
            </a:r>
          </a:p>
        </p:txBody>
      </p:sp>
      <p:sp>
        <p:nvSpPr>
          <p:cNvPr id="3" name="Title 2"/>
          <p:cNvSpPr>
            <a:spLocks noGrp="1"/>
          </p:cNvSpPr>
          <p:nvPr>
            <p:ph type="title"/>
          </p:nvPr>
        </p:nvSpPr>
        <p:spPr/>
        <p:txBody>
          <a:bodyPr/>
          <a:lstStyle/>
          <a:p>
            <a:r>
              <a:rPr lang="en-US" dirty="0" smtClean="0"/>
              <a:t>The Gospel Graciously Works in Believers</a:t>
            </a:r>
            <a:endParaRPr lang="en-US" dirty="0"/>
          </a:p>
        </p:txBody>
      </p:sp>
      <p:sp>
        <p:nvSpPr>
          <p:cNvPr id="5" name="TextBox 4"/>
          <p:cNvSpPr txBox="1"/>
          <p:nvPr/>
        </p:nvSpPr>
        <p:spPr>
          <a:xfrm>
            <a:off x="476250" y="1295400"/>
            <a:ext cx="8382000" cy="2031325"/>
          </a:xfrm>
          <a:prstGeom prst="rect">
            <a:avLst/>
          </a:prstGeom>
          <a:noFill/>
        </p:spPr>
        <p:txBody>
          <a:bodyPr wrap="square" rtlCol="0">
            <a:spAutoFit/>
          </a:bodyPr>
          <a:lstStyle/>
          <a:p>
            <a:r>
              <a:rPr lang="en-US" sz="3200" u="sng" dirty="0" smtClean="0">
                <a:latin typeface="Calibri" panose="020F0502020204030204" pitchFamily="34" charset="0"/>
              </a:rPr>
              <a:t>Colossians 1:6b</a:t>
            </a:r>
            <a:r>
              <a:rPr lang="en-US" sz="3200" dirty="0" smtClean="0">
                <a:latin typeface="Calibri" panose="020F0502020204030204" pitchFamily="34" charset="0"/>
              </a:rPr>
              <a:t> (NASB)</a:t>
            </a:r>
          </a:p>
          <a:p>
            <a:r>
              <a:rPr lang="en-US" dirty="0" smtClean="0">
                <a:latin typeface="Calibri" panose="020F0502020204030204" pitchFamily="34" charset="0"/>
              </a:rPr>
              <a:t> </a:t>
            </a:r>
          </a:p>
          <a:p>
            <a:r>
              <a:rPr lang="en-US" sz="2800" dirty="0" smtClean="0">
                <a:latin typeface="Calibri" panose="020F0502020204030204" pitchFamily="34" charset="0"/>
              </a:rPr>
              <a:t>even as it has been doing </a:t>
            </a:r>
            <a:r>
              <a:rPr lang="en-US" sz="2800" dirty="0" smtClean="0">
                <a:solidFill>
                  <a:srgbClr val="C00000"/>
                </a:solidFill>
                <a:latin typeface="Calibri" panose="020F0502020204030204" pitchFamily="34" charset="0"/>
              </a:rPr>
              <a:t>in you </a:t>
            </a:r>
            <a:r>
              <a:rPr lang="en-US" sz="2800" dirty="0" smtClean="0">
                <a:latin typeface="Calibri" panose="020F0502020204030204" pitchFamily="34" charset="0"/>
              </a:rPr>
              <a:t>also since the day you </a:t>
            </a:r>
            <a:r>
              <a:rPr lang="en-US" sz="2800" b="1" u="sng" dirty="0" smtClean="0">
                <a:solidFill>
                  <a:srgbClr val="486B70"/>
                </a:solidFill>
                <a:latin typeface="Calibri" panose="020F0502020204030204" pitchFamily="34" charset="0"/>
              </a:rPr>
              <a:t>heard</a:t>
            </a:r>
            <a:r>
              <a:rPr lang="en-US" sz="2800" dirty="0" smtClean="0">
                <a:latin typeface="Calibri" panose="020F0502020204030204" pitchFamily="34" charset="0"/>
              </a:rPr>
              <a:t> of it and </a:t>
            </a:r>
            <a:r>
              <a:rPr lang="en-US" sz="2800" b="1" u="sng" dirty="0" smtClean="0">
                <a:solidFill>
                  <a:srgbClr val="486B70"/>
                </a:solidFill>
                <a:latin typeface="Calibri" panose="020F0502020204030204" pitchFamily="34" charset="0"/>
              </a:rPr>
              <a:t>understood</a:t>
            </a:r>
            <a:r>
              <a:rPr lang="en-US" sz="2800" dirty="0" smtClean="0">
                <a:latin typeface="Calibri" panose="020F0502020204030204" pitchFamily="34" charset="0"/>
              </a:rPr>
              <a:t> </a:t>
            </a:r>
            <a:r>
              <a:rPr lang="en-US" sz="2800" dirty="0" smtClean="0">
                <a:solidFill>
                  <a:srgbClr val="0D1CAB"/>
                </a:solidFill>
                <a:latin typeface="Calibri" panose="020F0502020204030204" pitchFamily="34" charset="0"/>
              </a:rPr>
              <a:t>the grace of God in truth</a:t>
            </a:r>
            <a:r>
              <a:rPr lang="en-US" sz="2800" dirty="0" smtClean="0">
                <a:latin typeface="Calibri" panose="020F0502020204030204" pitchFamily="34" charset="0"/>
              </a:rPr>
              <a:t>;</a:t>
            </a:r>
          </a:p>
          <a:p>
            <a:endParaRPr lang="en-US" sz="2000" dirty="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05200"/>
            <a:ext cx="8248650" cy="2667000"/>
          </a:xfrm>
        </p:spPr>
        <p:txBody>
          <a:bodyPr>
            <a:noAutofit/>
          </a:bodyPr>
          <a:lstStyle/>
          <a:p>
            <a:pPr>
              <a:spcAft>
                <a:spcPts val="600"/>
              </a:spcAft>
            </a:pPr>
            <a:r>
              <a:rPr lang="en-US" dirty="0" err="1" smtClean="0"/>
              <a:t>Epaphras</a:t>
            </a:r>
            <a:r>
              <a:rPr lang="en-US" dirty="0" smtClean="0"/>
              <a:t> was from Colossae and likely heard the gospel in Ephesus from Paul</a:t>
            </a:r>
          </a:p>
          <a:p>
            <a:pPr>
              <a:spcAft>
                <a:spcPts val="600"/>
              </a:spcAft>
            </a:pPr>
            <a:r>
              <a:rPr lang="en-US" dirty="0" smtClean="0"/>
              <a:t>God uses people who know and love the gospel to spread the gospel</a:t>
            </a:r>
          </a:p>
          <a:p>
            <a:r>
              <a:rPr lang="en-US" dirty="0" smtClean="0"/>
              <a:t>“learned” </a:t>
            </a:r>
            <a:r>
              <a:rPr lang="en-US" i="1" dirty="0" err="1" smtClean="0"/>
              <a:t>manthano</a:t>
            </a:r>
            <a:r>
              <a:rPr lang="en-US" i="1" dirty="0" smtClean="0"/>
              <a:t>_</a:t>
            </a:r>
            <a:r>
              <a:rPr lang="en-US" dirty="0" smtClean="0"/>
              <a:t> likely implies systematic instruction</a:t>
            </a:r>
          </a:p>
          <a:p>
            <a:endParaRPr lang="en-US" dirty="0" smtClean="0"/>
          </a:p>
          <a:p>
            <a:endParaRPr lang="en-US" dirty="0" smtClean="0"/>
          </a:p>
        </p:txBody>
      </p:sp>
      <p:sp>
        <p:nvSpPr>
          <p:cNvPr id="3" name="Title 2"/>
          <p:cNvSpPr>
            <a:spLocks noGrp="1"/>
          </p:cNvSpPr>
          <p:nvPr>
            <p:ph type="title"/>
          </p:nvPr>
        </p:nvSpPr>
        <p:spPr/>
        <p:txBody>
          <a:bodyPr>
            <a:normAutofit fontScale="90000"/>
          </a:bodyPr>
          <a:lstStyle/>
          <a:p>
            <a:r>
              <a:rPr lang="en-US" dirty="0" smtClean="0"/>
              <a:t>Faithful </a:t>
            </a:r>
            <a:r>
              <a:rPr lang="en-US" dirty="0" err="1" smtClean="0"/>
              <a:t>Epaphras</a:t>
            </a:r>
            <a:r>
              <a:rPr lang="en-US" dirty="0" smtClean="0"/>
              <a:t> Brought Them the Gospel</a:t>
            </a:r>
            <a:endParaRPr lang="en-US" dirty="0"/>
          </a:p>
        </p:txBody>
      </p:sp>
      <p:sp>
        <p:nvSpPr>
          <p:cNvPr id="5" name="TextBox 4"/>
          <p:cNvSpPr txBox="1"/>
          <p:nvPr/>
        </p:nvSpPr>
        <p:spPr>
          <a:xfrm>
            <a:off x="457200" y="1295400"/>
            <a:ext cx="8458200" cy="2277547"/>
          </a:xfrm>
          <a:prstGeom prst="rect">
            <a:avLst/>
          </a:prstGeom>
          <a:noFill/>
        </p:spPr>
        <p:txBody>
          <a:bodyPr wrap="square" rtlCol="0">
            <a:spAutoFit/>
          </a:bodyPr>
          <a:lstStyle/>
          <a:p>
            <a:r>
              <a:rPr lang="en-US" sz="3200" u="sng" dirty="0" smtClean="0">
                <a:latin typeface="Calibri" panose="020F0502020204030204" pitchFamily="34" charset="0"/>
              </a:rPr>
              <a:t>Colossians 1:7</a:t>
            </a:r>
            <a:r>
              <a:rPr lang="en-US" sz="3200" dirty="0" smtClean="0">
                <a:latin typeface="Calibri" panose="020F0502020204030204" pitchFamily="34" charset="0"/>
              </a:rPr>
              <a:t>  (NASB)</a:t>
            </a:r>
          </a:p>
          <a:p>
            <a:endParaRPr lang="en-US" sz="1400" dirty="0" smtClean="0">
              <a:latin typeface="Calibri" panose="020F0502020204030204" pitchFamily="34" charset="0"/>
            </a:endParaRPr>
          </a:p>
          <a:p>
            <a:r>
              <a:rPr lang="en-US" sz="3200" dirty="0" smtClean="0">
                <a:latin typeface="Calibri" panose="020F0502020204030204" pitchFamily="34" charset="0"/>
              </a:rPr>
              <a:t>just as you </a:t>
            </a:r>
            <a:r>
              <a:rPr lang="en-US" sz="3200" dirty="0" smtClean="0">
                <a:solidFill>
                  <a:srgbClr val="0D1CAB"/>
                </a:solidFill>
                <a:latin typeface="Calibri" panose="020F0502020204030204" pitchFamily="34" charset="0"/>
              </a:rPr>
              <a:t>learned</a:t>
            </a:r>
            <a:r>
              <a:rPr lang="en-US" sz="3200" dirty="0" smtClean="0">
                <a:latin typeface="Calibri" panose="020F0502020204030204" pitchFamily="34" charset="0"/>
              </a:rPr>
              <a:t> it from </a:t>
            </a:r>
            <a:r>
              <a:rPr lang="en-US" sz="3200" dirty="0" err="1" smtClean="0">
                <a:latin typeface="Calibri" panose="020F0502020204030204" pitchFamily="34" charset="0"/>
              </a:rPr>
              <a:t>Epaphras</a:t>
            </a:r>
            <a:r>
              <a:rPr lang="en-US" sz="3200" dirty="0" smtClean="0">
                <a:latin typeface="Calibri" panose="020F0502020204030204" pitchFamily="34" charset="0"/>
              </a:rPr>
              <a:t>, our beloved fellow bond-servant, who is </a:t>
            </a:r>
            <a:r>
              <a:rPr lang="en-US" sz="3200" dirty="0" smtClean="0">
                <a:solidFill>
                  <a:srgbClr val="C00000"/>
                </a:solidFill>
                <a:latin typeface="Calibri" panose="020F0502020204030204" pitchFamily="34" charset="0"/>
              </a:rPr>
              <a:t>a faithful servant </a:t>
            </a:r>
            <a:r>
              <a:rPr lang="en-US" sz="3200" dirty="0" smtClean="0">
                <a:latin typeface="Calibri" panose="020F0502020204030204" pitchFamily="34" charset="0"/>
              </a:rPr>
              <a:t>of Christ on our behalf,</a:t>
            </a:r>
            <a:endParaRPr lang="en-US" sz="3200" dirty="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276600"/>
            <a:ext cx="8229600" cy="1401762"/>
          </a:xfrm>
        </p:spPr>
        <p:txBody>
          <a:bodyPr>
            <a:noAutofit/>
          </a:bodyPr>
          <a:lstStyle/>
          <a:p>
            <a:pPr>
              <a:spcAft>
                <a:spcPts val="600"/>
              </a:spcAft>
            </a:pPr>
            <a:r>
              <a:rPr lang="en-US" sz="3200" dirty="0" smtClean="0"/>
              <a:t>Love characterizes believers and is revealed in the gospel</a:t>
            </a:r>
          </a:p>
          <a:p>
            <a:r>
              <a:rPr lang="en-US" sz="3200" dirty="0" smtClean="0"/>
              <a:t>The Holy Spirit fills us with God’s love</a:t>
            </a:r>
          </a:p>
        </p:txBody>
      </p:sp>
      <p:sp>
        <p:nvSpPr>
          <p:cNvPr id="3" name="Title 2"/>
          <p:cNvSpPr>
            <a:spLocks noGrp="1"/>
          </p:cNvSpPr>
          <p:nvPr>
            <p:ph type="title"/>
          </p:nvPr>
        </p:nvSpPr>
        <p:spPr/>
        <p:txBody>
          <a:bodyPr/>
          <a:lstStyle/>
          <a:p>
            <a:r>
              <a:rPr lang="en-US" dirty="0" smtClean="0"/>
              <a:t>The Fruit of Love</a:t>
            </a:r>
            <a:endParaRPr lang="en-US" dirty="0"/>
          </a:p>
        </p:txBody>
      </p:sp>
      <p:sp>
        <p:nvSpPr>
          <p:cNvPr id="5" name="TextBox 4"/>
          <p:cNvSpPr txBox="1"/>
          <p:nvPr/>
        </p:nvSpPr>
        <p:spPr>
          <a:xfrm>
            <a:off x="457200" y="1295400"/>
            <a:ext cx="8305800" cy="1292662"/>
          </a:xfrm>
          <a:prstGeom prst="rect">
            <a:avLst/>
          </a:prstGeom>
          <a:noFill/>
        </p:spPr>
        <p:txBody>
          <a:bodyPr wrap="square" rtlCol="0">
            <a:spAutoFit/>
          </a:bodyPr>
          <a:lstStyle/>
          <a:p>
            <a:r>
              <a:rPr lang="en-US" sz="3200" u="sng" dirty="0" smtClean="0">
                <a:latin typeface="Calibri" panose="020F0502020204030204" pitchFamily="34" charset="0"/>
              </a:rPr>
              <a:t>Colossians 1:8</a:t>
            </a:r>
            <a:r>
              <a:rPr lang="en-US" sz="3200" dirty="0" smtClean="0">
                <a:latin typeface="Calibri" panose="020F0502020204030204" pitchFamily="34" charset="0"/>
              </a:rPr>
              <a:t> (NASB) </a:t>
            </a:r>
          </a:p>
          <a:p>
            <a:endParaRPr lang="en-US" sz="1400" dirty="0" smtClean="0">
              <a:latin typeface="Calibri" panose="020F0502020204030204" pitchFamily="34" charset="0"/>
            </a:endParaRPr>
          </a:p>
          <a:p>
            <a:r>
              <a:rPr lang="en-US" sz="3200" dirty="0" smtClean="0">
                <a:latin typeface="Calibri" panose="020F0502020204030204" pitchFamily="34" charset="0"/>
              </a:rPr>
              <a:t>and he also informed us of </a:t>
            </a:r>
            <a:r>
              <a:rPr lang="en-US" sz="3200" dirty="0" smtClean="0">
                <a:solidFill>
                  <a:srgbClr val="C00000"/>
                </a:solidFill>
                <a:latin typeface="Calibri" panose="020F0502020204030204" pitchFamily="34" charset="0"/>
              </a:rPr>
              <a:t>your love in the Spirit</a:t>
            </a:r>
            <a:r>
              <a:rPr lang="en-US" sz="3200" dirty="0" smtClean="0">
                <a:latin typeface="Calibri" panose="020F0502020204030204" pitchFamily="34" charset="0"/>
              </a:rPr>
              <a:t>.</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Truth is both revealed through the gospel and an essential attribute of the gospel</a:t>
            </a:r>
          </a:p>
          <a:p>
            <a:endParaRPr lang="en-US" sz="3200" dirty="0" smtClean="0"/>
          </a:p>
          <a:p>
            <a:r>
              <a:rPr lang="en-US" sz="3200" dirty="0" smtClean="0"/>
              <a:t>God can and does use individual Christians to spread the gospel and build His church</a:t>
            </a:r>
          </a:p>
          <a:p>
            <a:endParaRPr lang="en-US" sz="3200" dirty="0"/>
          </a:p>
          <a:p>
            <a:r>
              <a:rPr lang="en-US" sz="3200" dirty="0" smtClean="0"/>
              <a:t>The ideas “bearing fruit” and “growing” show the dynamic aspect of the gospel of grace</a:t>
            </a:r>
          </a:p>
        </p:txBody>
      </p:sp>
      <p:sp>
        <p:nvSpPr>
          <p:cNvPr id="3" name="Title 2"/>
          <p:cNvSpPr>
            <a:spLocks noGrp="1"/>
          </p:cNvSpPr>
          <p:nvPr>
            <p:ph type="title"/>
          </p:nvPr>
        </p:nvSpPr>
        <p:spPr/>
        <p:txBody>
          <a:bodyPr/>
          <a:lstStyle/>
          <a:p>
            <a:r>
              <a:rPr lang="en-US" smtClean="0"/>
              <a:t>Implications and Applications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000" dirty="0" smtClean="0"/>
              <a:t>Gospel Truth</a:t>
            </a:r>
            <a:endParaRPr lang="en-US" sz="3000" dirty="0"/>
          </a:p>
        </p:txBody>
      </p:sp>
      <p:sp>
        <p:nvSpPr>
          <p:cNvPr id="5" name="TextBox 4"/>
          <p:cNvSpPr txBox="1"/>
          <p:nvPr/>
        </p:nvSpPr>
        <p:spPr>
          <a:xfrm>
            <a:off x="457200" y="1295400"/>
            <a:ext cx="8441619" cy="3754874"/>
          </a:xfrm>
          <a:prstGeom prst="rect">
            <a:avLst/>
          </a:prstGeom>
          <a:noFill/>
        </p:spPr>
        <p:txBody>
          <a:bodyPr wrap="square" rtlCol="0">
            <a:spAutoFit/>
          </a:bodyPr>
          <a:lstStyle/>
          <a:p>
            <a:r>
              <a:rPr lang="en-US" sz="3200" u="sng" dirty="0" smtClean="0">
                <a:latin typeface="Calibri" panose="020F0502020204030204" pitchFamily="34" charset="0"/>
              </a:rPr>
              <a:t>Ephesians 1:13</a:t>
            </a:r>
            <a:r>
              <a:rPr lang="en-US" sz="3200" dirty="0" smtClean="0">
                <a:latin typeface="Calibri" panose="020F0502020204030204" pitchFamily="34" charset="0"/>
              </a:rPr>
              <a:t>  (NASB)</a:t>
            </a:r>
          </a:p>
          <a:p>
            <a:pPr lvl="1"/>
            <a:endParaRPr lang="en-US" sz="1400" dirty="0" smtClean="0">
              <a:latin typeface="Calibri" panose="020F0502020204030204" pitchFamily="34" charset="0"/>
            </a:endParaRPr>
          </a:p>
          <a:p>
            <a:pPr lvl="1"/>
            <a:r>
              <a:rPr lang="en-US" sz="3200" dirty="0" smtClean="0">
                <a:latin typeface="Calibri" panose="020F0502020204030204" pitchFamily="34" charset="0"/>
              </a:rPr>
              <a:t>In Him, you also, after listening to </a:t>
            </a:r>
            <a:r>
              <a:rPr lang="en-US" sz="3200" dirty="0" smtClean="0">
                <a:solidFill>
                  <a:srgbClr val="C00000"/>
                </a:solidFill>
                <a:latin typeface="Calibri" panose="020F0502020204030204" pitchFamily="34" charset="0"/>
              </a:rPr>
              <a:t>the message of truth, the gospel</a:t>
            </a:r>
            <a:r>
              <a:rPr lang="en-US" sz="3200" dirty="0" smtClean="0">
                <a:latin typeface="Calibri" panose="020F0502020204030204" pitchFamily="34" charset="0"/>
              </a:rPr>
              <a:t> of your salvation having also believed, </a:t>
            </a:r>
            <a:r>
              <a:rPr lang="en-US" sz="3200" dirty="0" smtClean="0">
                <a:solidFill>
                  <a:srgbClr val="0D1CAB"/>
                </a:solidFill>
                <a:latin typeface="Calibri" panose="020F0502020204030204" pitchFamily="34" charset="0"/>
              </a:rPr>
              <a:t>you were sealed </a:t>
            </a:r>
            <a:r>
              <a:rPr lang="en-US" sz="3200" dirty="0" smtClean="0">
                <a:latin typeface="Calibri" panose="020F0502020204030204" pitchFamily="34" charset="0"/>
              </a:rPr>
              <a:t>in Him with the Holy Spirit of promise,</a:t>
            </a:r>
          </a:p>
          <a:p>
            <a:pPr lvl="1"/>
            <a:endParaRPr lang="en-US" sz="3200" dirty="0" smtClean="0">
              <a:latin typeface="Calibri" panose="020F0502020204030204" pitchFamily="34" charset="0"/>
            </a:endParaRPr>
          </a:p>
          <a:p>
            <a:pPr marL="0" lvl="1"/>
            <a:endParaRPr lang="en-US" sz="3200" dirty="0" smtClean="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Autofit/>
          </a:bodyPr>
          <a:lstStyle/>
          <a:p>
            <a:pPr>
              <a:buNone/>
            </a:pPr>
            <a:r>
              <a:rPr lang="en-US" sz="3200" u="sng" dirty="0" smtClean="0"/>
              <a:t>Acts 16:14, 40</a:t>
            </a:r>
            <a:r>
              <a:rPr lang="en-US" sz="3200" dirty="0" smtClean="0"/>
              <a:t> (NASB)</a:t>
            </a:r>
          </a:p>
          <a:p>
            <a:pPr>
              <a:buNone/>
            </a:pPr>
            <a:endParaRPr lang="en-US" sz="1600" dirty="0" smtClean="0"/>
          </a:p>
          <a:p>
            <a:pPr>
              <a:buNone/>
            </a:pPr>
            <a:r>
              <a:rPr lang="en-US" sz="3200" dirty="0"/>
              <a:t>	</a:t>
            </a:r>
            <a:r>
              <a:rPr lang="en-US" sz="3200" dirty="0" smtClean="0"/>
              <a:t>A </a:t>
            </a:r>
            <a:r>
              <a:rPr lang="en-US" sz="3200" dirty="0"/>
              <a:t>woman named </a:t>
            </a:r>
            <a:r>
              <a:rPr lang="en-US" sz="3200" dirty="0">
                <a:solidFill>
                  <a:srgbClr val="C00000"/>
                </a:solidFill>
              </a:rPr>
              <a:t>Lydia</a:t>
            </a:r>
            <a:r>
              <a:rPr lang="en-US" sz="3200" dirty="0"/>
              <a:t>, from the city of Thyatira, a seller of purple fabrics, a worshiper of God, was listening; and </a:t>
            </a:r>
            <a:r>
              <a:rPr lang="en-US" sz="3200" dirty="0">
                <a:solidFill>
                  <a:srgbClr val="C00000"/>
                </a:solidFill>
              </a:rPr>
              <a:t>the Lord opened her heart </a:t>
            </a:r>
            <a:r>
              <a:rPr lang="en-US" sz="3200" dirty="0"/>
              <a:t>to respond to the things spoken by Paul</a:t>
            </a:r>
            <a:r>
              <a:rPr lang="en-US" sz="3200" dirty="0" smtClean="0"/>
              <a:t>. . . </a:t>
            </a:r>
            <a:r>
              <a:rPr lang="en-US" sz="3200" dirty="0"/>
              <a:t>. </a:t>
            </a:r>
            <a:r>
              <a:rPr lang="en-US" sz="3200" dirty="0" smtClean="0"/>
              <a:t>They </a:t>
            </a:r>
            <a:r>
              <a:rPr lang="en-US" sz="3200" dirty="0"/>
              <a:t>went out of the prison and </a:t>
            </a:r>
            <a:r>
              <a:rPr lang="en-US" sz="3200" dirty="0">
                <a:solidFill>
                  <a:srgbClr val="C00000"/>
                </a:solidFill>
              </a:rPr>
              <a:t>entered the house of Lydia</a:t>
            </a:r>
            <a:r>
              <a:rPr lang="en-US" sz="3200" dirty="0"/>
              <a:t>, and when they saw the brethren, they encouraged them and departed.</a:t>
            </a:r>
          </a:p>
          <a:p>
            <a:pPr>
              <a:buNone/>
            </a:pPr>
            <a:endParaRPr lang="en-US" sz="3200" dirty="0"/>
          </a:p>
          <a:p>
            <a:pPr>
              <a:buNone/>
            </a:pPr>
            <a:endParaRPr lang="en-US" sz="3200" dirty="0"/>
          </a:p>
          <a:p>
            <a:pPr>
              <a:buNone/>
            </a:pPr>
            <a:endParaRPr lang="en-US" sz="3200" dirty="0" smtClean="0"/>
          </a:p>
        </p:txBody>
      </p:sp>
      <p:sp>
        <p:nvSpPr>
          <p:cNvPr id="3" name="Title 2"/>
          <p:cNvSpPr>
            <a:spLocks noGrp="1"/>
          </p:cNvSpPr>
          <p:nvPr>
            <p:ph type="title"/>
          </p:nvPr>
        </p:nvSpPr>
        <p:spPr/>
        <p:txBody>
          <a:bodyPr/>
          <a:lstStyle/>
          <a:p>
            <a:r>
              <a:rPr lang="en-US" dirty="0" smtClean="0"/>
              <a:t>God Uses Ordinary Christians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4306</TotalTime>
  <Words>593</Words>
  <Application>Microsoft Office PowerPoint</Application>
  <PresentationFormat>On-screen Show (4:3)</PresentationFormat>
  <Paragraphs>79</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Lucida Sans Unicode</vt:lpstr>
      <vt:lpstr>Verdana</vt:lpstr>
      <vt:lpstr>Wingdings</vt:lpstr>
      <vt:lpstr>Wingdings 2</vt:lpstr>
      <vt:lpstr>Concourse</vt:lpstr>
      <vt:lpstr>Gospel Fruit</vt:lpstr>
      <vt:lpstr>The Gospel as the Word of Truth</vt:lpstr>
      <vt:lpstr>The Gospel Bears Fruit Everywhere</vt:lpstr>
      <vt:lpstr>The Gospel Graciously Works in Believers</vt:lpstr>
      <vt:lpstr>Faithful Epaphras Brought Them the Gospel</vt:lpstr>
      <vt:lpstr>The Fruit of Love</vt:lpstr>
      <vt:lpstr>Implications and Applications</vt:lpstr>
      <vt:lpstr>Gospel Truth</vt:lpstr>
      <vt:lpstr>God Uses Ordinary Christians</vt:lpstr>
      <vt:lpstr>The Gospel Causes Growth and Bearing Fruit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221</cp:revision>
  <cp:lastPrinted>2014-06-27T15:16:55Z</cp:lastPrinted>
  <dcterms:created xsi:type="dcterms:W3CDTF">2014-02-05T15:11:40Z</dcterms:created>
  <dcterms:modified xsi:type="dcterms:W3CDTF">2014-06-27T15:17:19Z</dcterms:modified>
</cp:coreProperties>
</file>