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handoutMasterIdLst>
    <p:handoutMasterId r:id="rId13"/>
  </p:handoutMasterIdLst>
  <p:sldIdLst>
    <p:sldId id="256" r:id="rId2"/>
    <p:sldId id="258" r:id="rId3"/>
    <p:sldId id="257" r:id="rId4"/>
    <p:sldId id="259" r:id="rId5"/>
    <p:sldId id="261" r:id="rId6"/>
    <p:sldId id="260" r:id="rId7"/>
    <p:sldId id="262" r:id="rId8"/>
    <p:sldId id="263" r:id="rId9"/>
    <p:sldId id="264" r:id="rId10"/>
    <p:sldId id="265" r:id="rId11"/>
  </p:sldIdLst>
  <p:sldSz cx="9144000" cy="6858000" type="screen4x3"/>
  <p:notesSz cx="7315200" cy="9601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80" userDrawn="1">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485" autoAdjust="0"/>
    <p:restoredTop sz="94434" autoAdjust="0"/>
  </p:normalViewPr>
  <p:slideViewPr>
    <p:cSldViewPr>
      <p:cViewPr varScale="1">
        <p:scale>
          <a:sx n="71" d="100"/>
          <a:sy n="71" d="100"/>
        </p:scale>
        <p:origin x="1794" y="60"/>
      </p:cViewPr>
      <p:guideLst>
        <p:guide orient="horz" pos="480"/>
        <p:guide pos="2880"/>
      </p:guideLst>
    </p:cSldViewPr>
  </p:slideViewPr>
  <p:notesTextViewPr>
    <p:cViewPr>
      <p:scale>
        <a:sx n="1" d="1"/>
        <a:sy n="1" d="1"/>
      </p:scale>
      <p:origin x="0" y="0"/>
    </p:cViewPr>
  </p:notesTextViewPr>
  <p:notesViewPr>
    <p:cSldViewPr showGuides="1">
      <p:cViewPr varScale="1">
        <p:scale>
          <a:sx n="54" d="100"/>
          <a:sy n="54" d="100"/>
        </p:scale>
        <p:origin x="2820" y="7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6" name="Header Placeholder 1"/>
          <p:cNvSpPr>
            <a:spLocks noGrp="1"/>
          </p:cNvSpPr>
          <p:nvPr>
            <p:ph type="hdr" sz="quarter"/>
          </p:nvPr>
        </p:nvSpPr>
        <p:spPr>
          <a:xfrm>
            <a:off x="618750" y="296722"/>
            <a:ext cx="3447315" cy="513217"/>
          </a:xfrm>
          <a:prstGeom prst="rect">
            <a:avLst/>
          </a:prstGeom>
        </p:spPr>
        <p:txBody>
          <a:bodyPr vert="horz" lIns="103880" tIns="51941" rIns="103880" bIns="51941" rtlCol="0"/>
          <a:lstStyle>
            <a:lvl1pPr algn="l">
              <a:defRPr sz="1400"/>
            </a:lvl1pPr>
          </a:lstStyle>
          <a:p>
            <a:r>
              <a:rPr lang="en-US" sz="1300" b="1" dirty="0">
                <a:cs typeface="Arial" panose="020B0604020202020204" pitchFamily="34" charset="0"/>
              </a:rPr>
              <a:t>Mark </a:t>
            </a:r>
            <a:r>
              <a:rPr lang="en-US" sz="1300" b="1" dirty="0">
                <a:cs typeface="Arial" panose="020B0604020202020204" pitchFamily="34" charset="0"/>
              </a:rPr>
              <a:t>12:35-37  </a:t>
            </a:r>
            <a:r>
              <a:rPr lang="en-US" sz="1300" dirty="0"/>
              <a:t>We Can Be Certain </a:t>
            </a:r>
            <a:br>
              <a:rPr lang="en-US" sz="1300" dirty="0"/>
            </a:br>
            <a:r>
              <a:rPr lang="en-US" sz="1300" dirty="0"/>
              <a:t>That Jesus Is Both Lord and Christ</a:t>
            </a:r>
            <a:endParaRPr lang="en-US" sz="1300" dirty="0"/>
          </a:p>
        </p:txBody>
      </p:sp>
      <p:sp>
        <p:nvSpPr>
          <p:cNvPr id="7" name="Date Placeholder 2"/>
          <p:cNvSpPr>
            <a:spLocks noGrp="1"/>
          </p:cNvSpPr>
          <p:nvPr>
            <p:ph type="dt" sz="quarter" idx="1"/>
          </p:nvPr>
        </p:nvSpPr>
        <p:spPr>
          <a:xfrm>
            <a:off x="3380205" y="296722"/>
            <a:ext cx="3447315" cy="513217"/>
          </a:xfrm>
          <a:prstGeom prst="rect">
            <a:avLst/>
          </a:prstGeom>
        </p:spPr>
        <p:txBody>
          <a:bodyPr vert="horz" lIns="103880" tIns="51941" rIns="103880" bIns="51941" rtlCol="0"/>
          <a:lstStyle>
            <a:lvl1pPr algn="r">
              <a:defRPr sz="1400"/>
            </a:lvl1pPr>
          </a:lstStyle>
          <a:p>
            <a:r>
              <a:rPr lang="en-US" sz="1300" dirty="0"/>
              <a:t>07/06/14</a:t>
            </a:r>
            <a:r>
              <a:rPr lang="en-US" sz="1300" dirty="0"/>
              <a:t/>
            </a:r>
            <a:br>
              <a:rPr lang="en-US" sz="1300" dirty="0"/>
            </a:br>
            <a:r>
              <a:rPr lang="en-US" sz="1300" dirty="0"/>
              <a:t>by Eric Douma</a:t>
            </a:r>
          </a:p>
        </p:txBody>
      </p:sp>
      <p:sp>
        <p:nvSpPr>
          <p:cNvPr id="8" name="Slide Number Placeholder 4"/>
          <p:cNvSpPr>
            <a:spLocks noGrp="1"/>
          </p:cNvSpPr>
          <p:nvPr>
            <p:ph type="sldNum" sz="quarter" idx="3"/>
          </p:nvPr>
        </p:nvSpPr>
        <p:spPr>
          <a:xfrm>
            <a:off x="3332481" y="8711214"/>
            <a:ext cx="3506436" cy="569946"/>
          </a:xfrm>
          <a:prstGeom prst="rect">
            <a:avLst/>
          </a:prstGeom>
        </p:spPr>
        <p:txBody>
          <a:bodyPr vert="horz" lIns="117034" tIns="58517" rIns="117034" bIns="58517" rtlCol="0" anchor="b"/>
          <a:lstStyle>
            <a:lvl1pPr algn="r">
              <a:defRPr sz="1600"/>
            </a:lvl1pPr>
          </a:lstStyle>
          <a:p>
            <a:pPr algn="l">
              <a:tabLst>
                <a:tab pos="3256864" algn="r"/>
                <a:tab pos="3853983" algn="r"/>
              </a:tabLst>
            </a:pPr>
            <a:r>
              <a:rPr lang="en-US" sz="1300" dirty="0"/>
              <a:t>www.gospelofgracefellowship.org	</a:t>
            </a:r>
            <a:fld id="{0BBBAE45-9901-4674-9676-D21FB25714E7}" type="slidenum">
              <a:rPr lang="en-US" sz="1300"/>
              <a:pPr algn="l">
                <a:tabLst>
                  <a:tab pos="3256864" algn="r"/>
                  <a:tab pos="3853983" algn="r"/>
                </a:tabLst>
              </a:pPr>
              <a:t>‹#›</a:t>
            </a:fld>
            <a:endParaRPr lang="en-US" sz="1300" dirty="0"/>
          </a:p>
        </p:txBody>
      </p:sp>
      <p:pic>
        <p:nvPicPr>
          <p:cNvPr id="9" name="Picture 8"/>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18748" y="8795612"/>
            <a:ext cx="2263194" cy="690543"/>
          </a:xfrm>
          <a:prstGeom prst="rect">
            <a:avLst/>
          </a:prstGeom>
        </p:spPr>
      </p:pic>
    </p:spTree>
    <p:extLst>
      <p:ext uri="{BB962C8B-B14F-4D97-AF65-F5344CB8AC3E}">
        <p14:creationId xmlns:p14="http://schemas.microsoft.com/office/powerpoint/2010/main" val="21119497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1" cy="480060"/>
          </a:xfrm>
          <a:prstGeom prst="rect">
            <a:avLst/>
          </a:prstGeom>
        </p:spPr>
        <p:txBody>
          <a:bodyPr vert="horz" lIns="96661" tIns="48330" rIns="96661" bIns="48330" rtlCol="0"/>
          <a:lstStyle>
            <a:lvl1pPr algn="l">
              <a:defRPr sz="1300"/>
            </a:lvl1pPr>
          </a:lstStyle>
          <a:p>
            <a:endParaRPr lang="en-US"/>
          </a:p>
        </p:txBody>
      </p:sp>
      <p:sp>
        <p:nvSpPr>
          <p:cNvPr id="3" name="Date Placeholder 2"/>
          <p:cNvSpPr>
            <a:spLocks noGrp="1"/>
          </p:cNvSpPr>
          <p:nvPr>
            <p:ph type="dt" idx="1"/>
          </p:nvPr>
        </p:nvSpPr>
        <p:spPr>
          <a:xfrm>
            <a:off x="4143587" y="0"/>
            <a:ext cx="3169921" cy="480060"/>
          </a:xfrm>
          <a:prstGeom prst="rect">
            <a:avLst/>
          </a:prstGeom>
        </p:spPr>
        <p:txBody>
          <a:bodyPr vert="horz" lIns="96661" tIns="48330" rIns="96661" bIns="48330" rtlCol="0"/>
          <a:lstStyle>
            <a:lvl1pPr algn="r">
              <a:defRPr sz="1300"/>
            </a:lvl1pPr>
          </a:lstStyle>
          <a:p>
            <a:fld id="{D8A22A44-3EBB-4FA9-8FDC-A32A50344A77}" type="datetimeFigureOut">
              <a:rPr lang="en-US" smtClean="0"/>
              <a:pPr/>
              <a:t>7/2/2014</a:t>
            </a:fld>
            <a:endParaRPr lang="en-US"/>
          </a:p>
        </p:txBody>
      </p:sp>
      <p:sp>
        <p:nvSpPr>
          <p:cNvPr id="4" name="Slide Image Placeholder 3"/>
          <p:cNvSpPr>
            <a:spLocks noGrp="1" noRot="1" noChangeAspect="1"/>
          </p:cNvSpPr>
          <p:nvPr>
            <p:ph type="sldImg" idx="2"/>
          </p:nvPr>
        </p:nvSpPr>
        <p:spPr>
          <a:xfrm>
            <a:off x="1255713" y="719138"/>
            <a:ext cx="4803775" cy="3602037"/>
          </a:xfrm>
          <a:prstGeom prst="rect">
            <a:avLst/>
          </a:prstGeom>
          <a:noFill/>
          <a:ln w="12700">
            <a:solidFill>
              <a:prstClr val="black"/>
            </a:solidFill>
          </a:ln>
        </p:spPr>
        <p:txBody>
          <a:bodyPr vert="horz" lIns="96661" tIns="48330" rIns="96661" bIns="48330" rtlCol="0" anchor="ctr"/>
          <a:lstStyle/>
          <a:p>
            <a:endParaRPr lang="en-US"/>
          </a:p>
        </p:txBody>
      </p:sp>
      <p:sp>
        <p:nvSpPr>
          <p:cNvPr id="5" name="Notes Placeholder 4"/>
          <p:cNvSpPr>
            <a:spLocks noGrp="1"/>
          </p:cNvSpPr>
          <p:nvPr>
            <p:ph type="body" sz="quarter" idx="3"/>
          </p:nvPr>
        </p:nvSpPr>
        <p:spPr>
          <a:xfrm>
            <a:off x="731521" y="4560571"/>
            <a:ext cx="5852160" cy="4320540"/>
          </a:xfrm>
          <a:prstGeom prst="rect">
            <a:avLst/>
          </a:prstGeom>
        </p:spPr>
        <p:txBody>
          <a:bodyPr vert="horz" lIns="96661" tIns="48330" rIns="96661" bIns="4833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1" cy="480060"/>
          </a:xfrm>
          <a:prstGeom prst="rect">
            <a:avLst/>
          </a:prstGeom>
        </p:spPr>
        <p:txBody>
          <a:bodyPr vert="horz" lIns="96661" tIns="48330" rIns="96661" bIns="48330"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1" cy="480060"/>
          </a:xfrm>
          <a:prstGeom prst="rect">
            <a:avLst/>
          </a:prstGeom>
        </p:spPr>
        <p:txBody>
          <a:bodyPr vert="horz" lIns="96661" tIns="48330" rIns="96661" bIns="48330" rtlCol="0" anchor="b"/>
          <a:lstStyle>
            <a:lvl1pPr algn="r">
              <a:defRPr sz="1300"/>
            </a:lvl1pPr>
          </a:lstStyle>
          <a:p>
            <a:fld id="{B5ADDE90-5DE5-4FE9-9D7E-7179FD52350A}" type="slidenum">
              <a:rPr lang="en-US" smtClean="0"/>
              <a:pPr/>
              <a:t>‹#›</a:t>
            </a:fld>
            <a:endParaRPr lang="en-US"/>
          </a:p>
        </p:txBody>
      </p:sp>
    </p:spTree>
    <p:extLst>
      <p:ext uri="{BB962C8B-B14F-4D97-AF65-F5344CB8AC3E}">
        <p14:creationId xmlns:p14="http://schemas.microsoft.com/office/powerpoint/2010/main" val="21072114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pPr/>
              <a:t>1</a:t>
            </a:fld>
            <a:endParaRPr lang="en-US"/>
          </a:p>
        </p:txBody>
      </p:sp>
    </p:spTree>
    <p:extLst>
      <p:ext uri="{BB962C8B-B14F-4D97-AF65-F5344CB8AC3E}">
        <p14:creationId xmlns:p14="http://schemas.microsoft.com/office/powerpoint/2010/main" val="41484828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pPr/>
              <a:t>2</a:t>
            </a:fld>
            <a:endParaRPr lang="en-US"/>
          </a:p>
        </p:txBody>
      </p:sp>
    </p:spTree>
    <p:extLst>
      <p:ext uri="{BB962C8B-B14F-4D97-AF65-F5344CB8AC3E}">
        <p14:creationId xmlns:p14="http://schemas.microsoft.com/office/powerpoint/2010/main" val="26355706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pPr/>
              <a:t>3</a:t>
            </a:fld>
            <a:endParaRPr lang="en-US"/>
          </a:p>
        </p:txBody>
      </p:sp>
    </p:spTree>
    <p:extLst>
      <p:ext uri="{BB962C8B-B14F-4D97-AF65-F5344CB8AC3E}">
        <p14:creationId xmlns:p14="http://schemas.microsoft.com/office/powerpoint/2010/main" val="455972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pPr/>
              <a:t>4</a:t>
            </a:fld>
            <a:endParaRPr lang="en-US"/>
          </a:p>
        </p:txBody>
      </p:sp>
    </p:spTree>
    <p:extLst>
      <p:ext uri="{BB962C8B-B14F-4D97-AF65-F5344CB8AC3E}">
        <p14:creationId xmlns:p14="http://schemas.microsoft.com/office/powerpoint/2010/main" val="393670162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pPr/>
              <a:t>6</a:t>
            </a:fld>
            <a:endParaRPr lang="en-US"/>
          </a:p>
        </p:txBody>
      </p:sp>
    </p:spTree>
    <p:extLst>
      <p:ext uri="{BB962C8B-B14F-4D97-AF65-F5344CB8AC3E}">
        <p14:creationId xmlns:p14="http://schemas.microsoft.com/office/powerpoint/2010/main" val="233242653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pPr/>
              <a:t>7</a:t>
            </a:fld>
            <a:endParaRPr lang="en-US"/>
          </a:p>
        </p:txBody>
      </p:sp>
    </p:spTree>
    <p:extLst>
      <p:ext uri="{BB962C8B-B14F-4D97-AF65-F5344CB8AC3E}">
        <p14:creationId xmlns:p14="http://schemas.microsoft.com/office/powerpoint/2010/main" val="33951229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pPr/>
              <a:t>9</a:t>
            </a:fld>
            <a:endParaRPr lang="en-US"/>
          </a:p>
        </p:txBody>
      </p:sp>
    </p:spTree>
    <p:extLst>
      <p:ext uri="{BB962C8B-B14F-4D97-AF65-F5344CB8AC3E}">
        <p14:creationId xmlns:p14="http://schemas.microsoft.com/office/powerpoint/2010/main" val="133206210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5ADDE90-5DE5-4FE9-9D7E-7179FD52350A}" type="slidenum">
              <a:rPr lang="en-US" smtClean="0"/>
              <a:pPr/>
              <a:t>10</a:t>
            </a:fld>
            <a:endParaRPr lang="en-US"/>
          </a:p>
        </p:txBody>
      </p:sp>
    </p:spTree>
    <p:extLst>
      <p:ext uri="{BB962C8B-B14F-4D97-AF65-F5344CB8AC3E}">
        <p14:creationId xmlns:p14="http://schemas.microsoft.com/office/powerpoint/2010/main" val="198602354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1E147235-573E-440C-974F-6C5457E31559}" type="datetime1">
              <a:rPr lang="en-US" smtClean="0"/>
              <a:t>7/2/2014</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6EB70822-F2A4-4A74-AEC0-CED316E331A2}"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92C71353-CF5B-47C4-87DF-A9961F77DC44}" type="datetime1">
              <a:rPr lang="en-US" smtClean="0"/>
              <a:t>7/2/2014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B70822-F2A4-4A74-AEC0-CED316E331A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A3E25B7C-8178-4177-8F5A-5196B569680E}" type="datetime1">
              <a:rPr lang="en-US" smtClean="0"/>
              <a:t>7/2/2014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B70822-F2A4-4A74-AEC0-CED316E331A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F094A59A-9A3D-49D8-B931-013A022A1319}" type="datetime1">
              <a:rPr lang="en-US" smtClean="0"/>
              <a:t>7/2/2014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B70822-F2A4-4A74-AEC0-CED316E331A2}"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E239199-B97B-4D7B-A694-77FBE25C189D}" type="datetime1">
              <a:rPr lang="en-US" smtClean="0"/>
              <a:t>7/2/2014</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6EB70822-F2A4-4A74-AEC0-CED316E331A2}"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050B0FF-4482-4BB9-8A8B-7C4D2DB4FB58}" type="datetime1">
              <a:rPr lang="en-US" smtClean="0"/>
              <a:t>7/2/2014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B70822-F2A4-4A74-AEC0-CED316E331A2}"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21FA3531-C3A8-460C-893B-CB072B655823}" type="datetime1">
              <a:rPr lang="en-US" smtClean="0"/>
              <a:t>7/2/2014</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6EB70822-F2A4-4A74-AEC0-CED316E331A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C0DD480E-2DAB-417C-8EB1-E9AB43734BBF}" type="datetime1">
              <a:rPr lang="en-US" smtClean="0"/>
              <a:t>7/2/2014</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6EB70822-F2A4-4A74-AEC0-CED316E331A2}"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86F762BA-436E-4368-A8A5-7A7B5351131B}" type="datetime1">
              <a:rPr lang="en-US" smtClean="0"/>
              <a:t>7/2/2014</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6EB70822-F2A4-4A74-AEC0-CED316E331A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E162481B-5157-4DAF-AEDE-7781FBB839D6}" type="datetime1">
              <a:rPr lang="en-US" smtClean="0"/>
              <a:t>7/2/2014</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6EB70822-F2A4-4A74-AEC0-CED316E331A2}"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DD56AB1D-B150-4544-803D-CF7B6CC12429}" type="datetime1">
              <a:rPr lang="en-US" smtClean="0"/>
              <a:t>7/2/2014</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6EB70822-F2A4-4A74-AEC0-CED316E331A2}"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05434D0C-C7EB-45C3-8844-42031EB58535}" type="datetime1">
              <a:rPr lang="en-US" smtClean="0"/>
              <a:t>7/2/2014</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305800" y="6407944"/>
            <a:ext cx="707232" cy="365125"/>
          </a:xfrm>
          <a:prstGeom prst="rect">
            <a:avLst/>
          </a:prstGeom>
        </p:spPr>
        <p:txBody>
          <a:bodyPr vert="horz" anchor="b"/>
          <a:lstStyle>
            <a:lvl1pPr algn="r" eaLnBrk="1" latinLnBrk="0" hangingPunct="1">
              <a:defRPr kumimoji="0" sz="2000" b="0">
                <a:solidFill>
                  <a:schemeClr val="tx1"/>
                </a:solidFill>
              </a:defRPr>
            </a:lvl1pPr>
            <a:extLst/>
          </a:lstStyle>
          <a:p>
            <a:fld id="{6EB70822-F2A4-4A74-AEC0-CED316E331A2}"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9600" y="609600"/>
            <a:ext cx="7772400" cy="1143962"/>
          </a:xfrm>
        </p:spPr>
        <p:txBody>
          <a:bodyPr/>
          <a:lstStyle/>
          <a:p>
            <a:pPr algn="ctr"/>
            <a:r>
              <a:rPr lang="en-US" dirty="0" smtClean="0">
                <a:solidFill>
                  <a:srgbClr val="0070C0"/>
                </a:solidFill>
                <a:effectLst/>
                <a:latin typeface="Arial" panose="020B0604020202020204" pitchFamily="34" charset="0"/>
                <a:cs typeface="Arial" panose="020B0604020202020204" pitchFamily="34" charset="0"/>
              </a:rPr>
              <a:t>Mark 12:35-37</a:t>
            </a:r>
            <a:endParaRPr lang="en-US" dirty="0">
              <a:solidFill>
                <a:srgbClr val="0070C0"/>
              </a:solidFill>
              <a:effectLst/>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685800" y="2514600"/>
            <a:ext cx="7772400" cy="2296711"/>
          </a:xfrm>
        </p:spPr>
        <p:txBody>
          <a:bodyPr>
            <a:normAutofit/>
          </a:bodyPr>
          <a:lstStyle/>
          <a:p>
            <a:pPr algn="ctr"/>
            <a:r>
              <a:rPr lang="en-US" sz="3200" dirty="0" smtClean="0"/>
              <a:t>We Can Be Certain That Jesus Is Both </a:t>
            </a:r>
            <a:r>
              <a:rPr lang="en-US" sz="3200" dirty="0" smtClean="0"/>
              <a:t/>
            </a:r>
            <a:br>
              <a:rPr lang="en-US" sz="3200" dirty="0" smtClean="0"/>
            </a:br>
            <a:r>
              <a:rPr lang="en-US" sz="3200" dirty="0" smtClean="0"/>
              <a:t>Lord and </a:t>
            </a:r>
            <a:r>
              <a:rPr lang="en-US" sz="3200" dirty="0" smtClean="0"/>
              <a:t>Christ</a:t>
            </a:r>
            <a:endParaRPr lang="en-US" sz="3200" dirty="0"/>
          </a:p>
        </p:txBody>
      </p:sp>
    </p:spTree>
    <p:extLst>
      <p:ext uri="{BB962C8B-B14F-4D97-AF65-F5344CB8AC3E}">
        <p14:creationId xmlns:p14="http://schemas.microsoft.com/office/powerpoint/2010/main" val="359001671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86800" cy="4525963"/>
          </a:xfrm>
        </p:spPr>
        <p:txBody>
          <a:bodyPr>
            <a:normAutofit/>
          </a:bodyPr>
          <a:lstStyle/>
          <a:p>
            <a:pPr>
              <a:buNone/>
            </a:pPr>
            <a:r>
              <a:rPr lang="en-US" sz="2800" dirty="0" smtClean="0">
                <a:solidFill>
                  <a:srgbClr val="FF0000"/>
                </a:solidFill>
                <a:latin typeface="Arial" pitchFamily="34" charset="0"/>
                <a:cs typeface="Arial" pitchFamily="34" charset="0"/>
              </a:rPr>
              <a:t>Melchizedek</a:t>
            </a:r>
            <a:r>
              <a:rPr lang="en-US" sz="2800" dirty="0" smtClean="0">
                <a:latin typeface="Arial" pitchFamily="34" charset="0"/>
                <a:cs typeface="Arial" pitchFamily="34" charset="0"/>
              </a:rPr>
              <a:t> = </a:t>
            </a:r>
            <a:r>
              <a:rPr lang="en-US" sz="2800" dirty="0" err="1" smtClean="0">
                <a:latin typeface="Arial" pitchFamily="34" charset="0"/>
                <a:cs typeface="Arial" pitchFamily="34" charset="0"/>
              </a:rPr>
              <a:t>Melek</a:t>
            </a:r>
            <a:r>
              <a:rPr lang="en-US" sz="2800" dirty="0" smtClean="0">
                <a:latin typeface="Arial" pitchFamily="34" charset="0"/>
                <a:cs typeface="Arial" pitchFamily="34" charset="0"/>
              </a:rPr>
              <a:t> (king) </a:t>
            </a:r>
            <a:r>
              <a:rPr lang="en-US" sz="2800" dirty="0" err="1" smtClean="0">
                <a:latin typeface="Arial" pitchFamily="34" charset="0"/>
                <a:cs typeface="Arial" pitchFamily="34" charset="0"/>
              </a:rPr>
              <a:t>Tsehdek</a:t>
            </a:r>
            <a:r>
              <a:rPr lang="en-US" sz="2800" dirty="0" smtClean="0">
                <a:latin typeface="Arial" pitchFamily="34" charset="0"/>
                <a:cs typeface="Arial" pitchFamily="34" charset="0"/>
              </a:rPr>
              <a:t> (righteousness)</a:t>
            </a:r>
          </a:p>
          <a:p>
            <a:pPr>
              <a:buNone/>
            </a:pPr>
            <a:endParaRPr lang="en-US" sz="2800" dirty="0" smtClean="0">
              <a:latin typeface="Arial" pitchFamily="34" charset="0"/>
              <a:cs typeface="Arial" pitchFamily="34" charset="0"/>
            </a:endParaRPr>
          </a:p>
          <a:p>
            <a:pPr>
              <a:buNone/>
            </a:pPr>
            <a:r>
              <a:rPr lang="en-US" sz="2800" u="sng" dirty="0" smtClean="0">
                <a:latin typeface="Arial" pitchFamily="34" charset="0"/>
                <a:cs typeface="Arial" pitchFamily="34" charset="0"/>
              </a:rPr>
              <a:t>Hebrews 7:11</a:t>
            </a:r>
            <a:r>
              <a:rPr lang="en-US" sz="2800" dirty="0" smtClean="0">
                <a:latin typeface="Arial" pitchFamily="34" charset="0"/>
                <a:cs typeface="Arial" pitchFamily="34" charset="0"/>
              </a:rPr>
              <a:t> Now if perfection was through the Levitical priesthood (for on the basis of it the people received the Law), what further need was there for </a:t>
            </a:r>
            <a:r>
              <a:rPr lang="en-US" sz="2800" dirty="0" smtClean="0">
                <a:solidFill>
                  <a:srgbClr val="FF0000"/>
                </a:solidFill>
                <a:latin typeface="Arial" pitchFamily="34" charset="0"/>
                <a:cs typeface="Arial" pitchFamily="34" charset="0"/>
              </a:rPr>
              <a:t>another priest to arise according to the order of Melchizedek</a:t>
            </a:r>
            <a:r>
              <a:rPr lang="en-US" sz="2800" dirty="0" smtClean="0">
                <a:latin typeface="Arial" pitchFamily="34" charset="0"/>
                <a:cs typeface="Arial" pitchFamily="34" charset="0"/>
              </a:rPr>
              <a:t>, and not be designated according to the order of Aaron?</a:t>
            </a:r>
            <a:endParaRPr lang="en-US" sz="2800" dirty="0">
              <a:latin typeface="Arial" pitchFamily="34" charset="0"/>
              <a:cs typeface="Arial" pitchFamily="34" charset="0"/>
            </a:endParaRPr>
          </a:p>
        </p:txBody>
      </p:sp>
      <p:sp>
        <p:nvSpPr>
          <p:cNvPr id="5" name="Title 2"/>
          <p:cNvSpPr>
            <a:spLocks noGrp="1"/>
          </p:cNvSpPr>
          <p:nvPr>
            <p:ph type="title"/>
          </p:nvPr>
        </p:nvSpPr>
        <p:spPr>
          <a:xfrm>
            <a:off x="0" y="198438"/>
            <a:ext cx="9144000" cy="868362"/>
          </a:xfrm>
        </p:spPr>
        <p:txBody>
          <a:bodyPr>
            <a:noAutofit/>
          </a:bodyPr>
          <a:lstStyle/>
          <a:p>
            <a:r>
              <a:rPr lang="en-US" sz="3600" dirty="0" smtClean="0">
                <a:solidFill>
                  <a:srgbClr val="FF0000"/>
                </a:solidFill>
                <a:effectLst/>
                <a:latin typeface="Arial" pitchFamily="34" charset="0"/>
                <a:cs typeface="Arial" pitchFamily="34" charset="0"/>
              </a:rPr>
              <a:t>3. Jesus Supersedes All Other Authority</a:t>
            </a:r>
            <a:endParaRPr lang="en-US" sz="3600" dirty="0">
              <a:solidFill>
                <a:srgbClr val="FF0000"/>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6EB70822-F2A4-4A74-AEC0-CED316E331A2}" type="slidenum">
              <a:rPr lang="en-US" smtClean="0"/>
              <a:pPr/>
              <a:t>10</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4788091"/>
          </a:xfrm>
        </p:spPr>
        <p:txBody>
          <a:bodyPr/>
          <a:lstStyle/>
          <a:p>
            <a:pPr>
              <a:buNone/>
            </a:pPr>
            <a:r>
              <a:rPr lang="en-US" sz="3200" dirty="0" smtClean="0">
                <a:latin typeface="Arial" pitchFamily="34" charset="0"/>
                <a:cs typeface="Arial" pitchFamily="34" charset="0"/>
              </a:rPr>
              <a:t>  </a:t>
            </a:r>
            <a:r>
              <a:rPr lang="en-US" sz="2800" u="sng" dirty="0" smtClean="0">
                <a:latin typeface="Arial" pitchFamily="34" charset="0"/>
                <a:cs typeface="Arial" pitchFamily="34" charset="0"/>
              </a:rPr>
              <a:t>Mark 12:35-36</a:t>
            </a:r>
            <a:r>
              <a:rPr lang="en-US" sz="2800" dirty="0" smtClean="0">
                <a:latin typeface="Arial" pitchFamily="34" charset="0"/>
                <a:cs typeface="Arial" pitchFamily="34" charset="0"/>
              </a:rPr>
              <a:t> And Jesus began to say, as He taught in the temple, “How is it that the scribes say that the Christ is the son of David? David himself said in the Holy Spirit, ‘</a:t>
            </a:r>
            <a:r>
              <a:rPr lang="en-US" sz="2800" dirty="0" smtClean="0">
                <a:solidFill>
                  <a:srgbClr val="FF0000"/>
                </a:solidFill>
                <a:latin typeface="Arial" pitchFamily="34" charset="0"/>
                <a:cs typeface="Arial" pitchFamily="34" charset="0"/>
              </a:rPr>
              <a:t>The Lord said to my Lord</a:t>
            </a:r>
            <a:r>
              <a:rPr lang="en-US" sz="2800" dirty="0" smtClean="0">
                <a:latin typeface="Arial" pitchFamily="34" charset="0"/>
                <a:cs typeface="Arial" pitchFamily="34" charset="0"/>
              </a:rPr>
              <a:t>, Sit at My right hand, Until I put Your enemies beneath Your feet.’”</a:t>
            </a:r>
          </a:p>
          <a:p>
            <a:pPr>
              <a:buNone/>
            </a:pPr>
            <a:endParaRPr lang="en-US" sz="2800" dirty="0" smtClean="0">
              <a:latin typeface="Arial" pitchFamily="34" charset="0"/>
              <a:cs typeface="Arial" pitchFamily="34" charset="0"/>
            </a:endParaRPr>
          </a:p>
          <a:p>
            <a:pPr lvl="3">
              <a:buNone/>
            </a:pPr>
            <a:r>
              <a:rPr lang="he-IL" sz="3600" dirty="0" smtClean="0"/>
              <a:t>נְאֻם יהוה לַאדֹנִי </a:t>
            </a:r>
            <a:endParaRPr lang="en-US" sz="3600" dirty="0" smtClean="0"/>
          </a:p>
          <a:p>
            <a:pPr>
              <a:buNone/>
            </a:pPr>
            <a:endParaRPr lang="en-US" sz="2800" dirty="0">
              <a:latin typeface="Arial" pitchFamily="34" charset="0"/>
              <a:cs typeface="Arial" pitchFamily="34" charset="0"/>
            </a:endParaRPr>
          </a:p>
        </p:txBody>
      </p:sp>
      <p:sp>
        <p:nvSpPr>
          <p:cNvPr id="3" name="Title 2"/>
          <p:cNvSpPr>
            <a:spLocks noGrp="1"/>
          </p:cNvSpPr>
          <p:nvPr>
            <p:ph type="title"/>
          </p:nvPr>
        </p:nvSpPr>
        <p:spPr>
          <a:xfrm>
            <a:off x="304800" y="228600"/>
            <a:ext cx="8534400" cy="868362"/>
          </a:xfrm>
        </p:spPr>
        <p:txBody>
          <a:bodyPr>
            <a:normAutofit/>
          </a:bodyPr>
          <a:lstStyle/>
          <a:p>
            <a:pPr algn="ctr"/>
            <a:r>
              <a:rPr lang="en-US" sz="3600" dirty="0" smtClean="0">
                <a:solidFill>
                  <a:srgbClr val="0070C0"/>
                </a:solidFill>
                <a:effectLst/>
                <a:latin typeface="Arial" pitchFamily="34" charset="0"/>
                <a:cs typeface="Arial" pitchFamily="34" charset="0"/>
              </a:rPr>
              <a:t>Yahweh’s Promise </a:t>
            </a:r>
            <a:r>
              <a:rPr lang="en-US" sz="3600" dirty="0" smtClean="0">
                <a:solidFill>
                  <a:srgbClr val="0070C0"/>
                </a:solidFill>
                <a:effectLst/>
                <a:latin typeface="Arial" pitchFamily="34" charset="0"/>
                <a:cs typeface="Arial" pitchFamily="34" charset="0"/>
              </a:rPr>
              <a:t>to </a:t>
            </a:r>
            <a:r>
              <a:rPr lang="en-US" sz="3600" dirty="0" smtClean="0">
                <a:solidFill>
                  <a:srgbClr val="0070C0"/>
                </a:solidFill>
                <a:effectLst/>
                <a:latin typeface="Arial" pitchFamily="34" charset="0"/>
                <a:cs typeface="Arial" pitchFamily="34" charset="0"/>
              </a:rPr>
              <a:t>David’s Lord</a:t>
            </a:r>
            <a:endParaRPr lang="en-US" sz="3600" dirty="0">
              <a:solidFill>
                <a:srgbClr val="0070C0"/>
              </a:solidFill>
              <a:effectLst/>
              <a:latin typeface="Arial" pitchFamily="34" charset="0"/>
              <a:cs typeface="Arial" pitchFamily="34" charset="0"/>
            </a:endParaRPr>
          </a:p>
        </p:txBody>
      </p:sp>
      <p:sp>
        <p:nvSpPr>
          <p:cNvPr id="5" name="Oval 4"/>
          <p:cNvSpPr/>
          <p:nvPr/>
        </p:nvSpPr>
        <p:spPr>
          <a:xfrm>
            <a:off x="1143000" y="4419600"/>
            <a:ext cx="533400" cy="5334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6884894" y="2590800"/>
            <a:ext cx="685800" cy="533400"/>
          </a:xfrm>
          <a:prstGeom prst="ellipse">
            <a:avLst/>
          </a:prstGeom>
          <a:no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p:cNvSpPr>
            <a:spLocks noGrp="1"/>
          </p:cNvSpPr>
          <p:nvPr>
            <p:ph type="sldNum" sz="quarter" idx="12"/>
          </p:nvPr>
        </p:nvSpPr>
        <p:spPr/>
        <p:txBody>
          <a:bodyPr/>
          <a:lstStyle/>
          <a:p>
            <a:fld id="{6EB70822-F2A4-4A74-AEC0-CED316E331A2}" type="slidenum">
              <a:rPr lang="en-US" smtClean="0"/>
              <a:pPr/>
              <a:t>2</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grpId="0" nodeType="withEffect">
                                  <p:stCondLst>
                                    <p:cond delay="0"/>
                                  </p:stCondLst>
                                  <p:childTnLst>
                                    <p:set>
                                      <p:cBhvr>
                                        <p:cTn id="11" dur="1" fill="hold">
                                          <p:stCondLst>
                                            <p:cond delay="0"/>
                                          </p:stCondLst>
                                        </p:cTn>
                                        <p:tgtEl>
                                          <p:spTgt spid="2">
                                            <p:txEl>
                                              <p:pRg st="2" end="2"/>
                                            </p:txEl>
                                          </p:spTgt>
                                        </p:tgtEl>
                                        <p:attrNameLst>
                                          <p:attrName>style.visibility</p:attrName>
                                        </p:attrNameLst>
                                      </p:cBhvr>
                                      <p:to>
                                        <p:strVal val="visible"/>
                                      </p:to>
                                    </p:set>
                                    <p:animEffect transition="in" filter="fade">
                                      <p:cBhvr>
                                        <p:cTn id="12" dur="1000"/>
                                        <p:tgtEl>
                                          <p:spTgt spid="2">
                                            <p:txEl>
                                              <p:pRg st="2" end="2"/>
                                            </p:txEl>
                                          </p:spTgt>
                                        </p:tgtEl>
                                      </p:cBhvr>
                                    </p:animEffect>
                                    <p:anim calcmode="lin" valueType="num">
                                      <p:cBhvr>
                                        <p:cTn id="13"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Effect transition="in" filter="fade">
                                      <p:cBhvr>
                                        <p:cTn id="19" dur="1000"/>
                                        <p:tgtEl>
                                          <p:spTgt spid="5"/>
                                        </p:tgtEl>
                                      </p:cBhvr>
                                    </p:animEffect>
                                    <p:anim calcmode="lin" valueType="num">
                                      <p:cBhvr>
                                        <p:cTn id="20" dur="1000" fill="hold"/>
                                        <p:tgtEl>
                                          <p:spTgt spid="5"/>
                                        </p:tgtEl>
                                        <p:attrNameLst>
                                          <p:attrName>ppt_x</p:attrName>
                                        </p:attrNameLst>
                                      </p:cBhvr>
                                      <p:tavLst>
                                        <p:tav tm="0">
                                          <p:val>
                                            <p:strVal val="#ppt_x"/>
                                          </p:val>
                                        </p:tav>
                                        <p:tav tm="100000">
                                          <p:val>
                                            <p:strVal val="#ppt_x"/>
                                          </p:val>
                                        </p:tav>
                                      </p:tavLst>
                                    </p:anim>
                                    <p:anim calcmode="lin" valueType="num">
                                      <p:cBhvr>
                                        <p:cTn id="21" dur="10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fade">
                                      <p:cBhvr>
                                        <p:cTn id="26" dur="1000"/>
                                        <p:tgtEl>
                                          <p:spTgt spid="6"/>
                                        </p:tgtEl>
                                      </p:cBhvr>
                                    </p:animEffect>
                                    <p:anim calcmode="lin" valueType="num">
                                      <p:cBhvr>
                                        <p:cTn id="27" dur="1000" fill="hold"/>
                                        <p:tgtEl>
                                          <p:spTgt spid="6"/>
                                        </p:tgtEl>
                                        <p:attrNameLst>
                                          <p:attrName>ppt_x</p:attrName>
                                        </p:attrNameLst>
                                      </p:cBhvr>
                                      <p:tavLst>
                                        <p:tav tm="0">
                                          <p:val>
                                            <p:strVal val="#ppt_x"/>
                                          </p:val>
                                        </p:tav>
                                        <p:tav tm="100000">
                                          <p:val>
                                            <p:strVal val="#ppt_x"/>
                                          </p:val>
                                        </p:tav>
                                      </p:tavLst>
                                    </p:anim>
                                    <p:anim calcmode="lin" valueType="num">
                                      <p:cBhvr>
                                        <p:cTn id="28" dur="1000" fill="hold"/>
                                        <p:tgtEl>
                                          <p:spTgt spid="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5" grpId="0" animBg="1"/>
      <p:bldP spid="6"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19200"/>
            <a:ext cx="8686800" cy="4788091"/>
          </a:xfrm>
        </p:spPr>
        <p:txBody>
          <a:bodyPr>
            <a:normAutofit/>
          </a:bodyPr>
          <a:lstStyle/>
          <a:p>
            <a:pPr>
              <a:buNone/>
            </a:pPr>
            <a:r>
              <a:rPr lang="en-US" sz="3200" u="sng" dirty="0" smtClean="0">
                <a:latin typeface="Arial" pitchFamily="34" charset="0"/>
                <a:cs typeface="Arial" pitchFamily="34" charset="0"/>
              </a:rPr>
              <a:t>Mark 12:37</a:t>
            </a:r>
            <a:r>
              <a:rPr lang="en-US" sz="3200" dirty="0" smtClean="0">
                <a:latin typeface="Arial" pitchFamily="34" charset="0"/>
                <a:cs typeface="Arial" pitchFamily="34" charset="0"/>
              </a:rPr>
              <a:t> “David himself calls Him ‘Lord’; so in what sense is He his son? And the large crowd enjoyed listening to Him.”</a:t>
            </a:r>
          </a:p>
          <a:p>
            <a:pPr>
              <a:buNone/>
            </a:pPr>
            <a:endParaRPr lang="en-US" sz="3200" dirty="0" smtClean="0">
              <a:latin typeface="Arial" pitchFamily="34" charset="0"/>
              <a:cs typeface="Arial" pitchFamily="34" charset="0"/>
            </a:endParaRPr>
          </a:p>
          <a:p>
            <a:pPr>
              <a:buNone/>
            </a:pPr>
            <a:r>
              <a:rPr lang="en-US" sz="3200" dirty="0" smtClean="0">
                <a:latin typeface="Arial" pitchFamily="34" charset="0"/>
                <a:cs typeface="Arial" pitchFamily="34" charset="0"/>
              </a:rPr>
              <a:t>Paradox:  Messiah is David’s son = human</a:t>
            </a:r>
          </a:p>
          <a:p>
            <a:pPr>
              <a:buNone/>
            </a:pPr>
            <a:r>
              <a:rPr lang="en-US" sz="3200" dirty="0" smtClean="0">
                <a:latin typeface="Arial" pitchFamily="34" charset="0"/>
                <a:cs typeface="Arial" pitchFamily="34" charset="0"/>
              </a:rPr>
              <a:t>                Messiah is David’s Lord = God</a:t>
            </a:r>
            <a:endParaRPr lang="en-US" sz="3200" dirty="0">
              <a:latin typeface="Arial" pitchFamily="34" charset="0"/>
              <a:cs typeface="Arial" pitchFamily="34" charset="0"/>
            </a:endParaRPr>
          </a:p>
        </p:txBody>
      </p:sp>
      <p:sp>
        <p:nvSpPr>
          <p:cNvPr id="3" name="Title 2"/>
          <p:cNvSpPr>
            <a:spLocks noGrp="1"/>
          </p:cNvSpPr>
          <p:nvPr>
            <p:ph type="title"/>
          </p:nvPr>
        </p:nvSpPr>
        <p:spPr>
          <a:xfrm>
            <a:off x="457200" y="0"/>
            <a:ext cx="8229600" cy="1143000"/>
          </a:xfrm>
        </p:spPr>
        <p:txBody>
          <a:bodyPr>
            <a:normAutofit/>
          </a:bodyPr>
          <a:lstStyle/>
          <a:p>
            <a:pPr algn="ctr"/>
            <a:r>
              <a:rPr lang="en-US" sz="3600" dirty="0" smtClean="0">
                <a:solidFill>
                  <a:srgbClr val="0070C0"/>
                </a:solidFill>
                <a:effectLst/>
                <a:latin typeface="Arial" pitchFamily="34" charset="0"/>
                <a:cs typeface="Arial" pitchFamily="34" charset="0"/>
              </a:rPr>
              <a:t>Jesus’ Challenge</a:t>
            </a:r>
            <a:endParaRPr lang="en-US" sz="3600" dirty="0">
              <a:solidFill>
                <a:srgbClr val="0070C0"/>
              </a:solidFill>
              <a:effectLst/>
              <a:latin typeface="Arial" pitchFamily="34" charset="0"/>
              <a:cs typeface="Arial" pitchFamily="34" charset="0"/>
            </a:endParaRPr>
          </a:p>
        </p:txBody>
      </p:sp>
      <p:sp>
        <p:nvSpPr>
          <p:cNvPr id="4" name="Slide Number Placeholder 3"/>
          <p:cNvSpPr>
            <a:spLocks noGrp="1"/>
          </p:cNvSpPr>
          <p:nvPr>
            <p:ph type="sldNum" sz="quarter" idx="12"/>
          </p:nvPr>
        </p:nvSpPr>
        <p:spPr/>
        <p:txBody>
          <a:bodyPr/>
          <a:lstStyle/>
          <a:p>
            <a:fld id="{6EB70822-F2A4-4A74-AEC0-CED316E331A2}" type="slidenum">
              <a:rPr lang="en-US" smtClean="0"/>
              <a:pPr/>
              <a:t>3</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3" end="3"/>
                                            </p:txEl>
                                          </p:spTgt>
                                        </p:tgtEl>
                                        <p:attrNameLst>
                                          <p:attrName>style.visibility</p:attrName>
                                        </p:attrNameLst>
                                      </p:cBhvr>
                                      <p:to>
                                        <p:strVal val="visible"/>
                                      </p:to>
                                    </p:set>
                                    <p:animEffect transition="in" filter="fade">
                                      <p:cBhvr>
                                        <p:cTn id="21" dur="1000"/>
                                        <p:tgtEl>
                                          <p:spTgt spid="2">
                                            <p:txEl>
                                              <p:pRg st="3" end="3"/>
                                            </p:txEl>
                                          </p:spTgt>
                                        </p:tgtEl>
                                      </p:cBhvr>
                                    </p:animEffect>
                                    <p:anim calcmode="lin" valueType="num">
                                      <p:cBhvr>
                                        <p:cTn id="22"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481328"/>
            <a:ext cx="8686800" cy="4525963"/>
          </a:xfrm>
        </p:spPr>
        <p:txBody>
          <a:bodyPr/>
          <a:lstStyle/>
          <a:p>
            <a:pPr marL="624078" indent="-514350">
              <a:buNone/>
            </a:pPr>
            <a:r>
              <a:rPr lang="en-US" sz="2800" dirty="0" smtClean="0">
                <a:latin typeface="Arial" pitchFamily="34" charset="0"/>
                <a:cs typeface="Arial" pitchFamily="34" charset="0"/>
              </a:rPr>
              <a:t>1. We must understand that the Old Testament really does teach about the person and work of Christ.</a:t>
            </a:r>
          </a:p>
          <a:p>
            <a:pPr marL="624078" indent="-514350">
              <a:buAutoNum type="arabicPeriod"/>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2. We must remember that it was necessary that the Christ would be truly God and truly Man.</a:t>
            </a:r>
          </a:p>
          <a:p>
            <a:pPr>
              <a:buNone/>
            </a:pPr>
            <a:endParaRPr lang="en-US" sz="2800" dirty="0" smtClean="0">
              <a:latin typeface="Arial" pitchFamily="34" charset="0"/>
              <a:cs typeface="Arial" pitchFamily="34" charset="0"/>
            </a:endParaRPr>
          </a:p>
          <a:p>
            <a:pPr>
              <a:buNone/>
            </a:pPr>
            <a:r>
              <a:rPr lang="en-US" sz="2800" dirty="0" smtClean="0">
                <a:latin typeface="Arial" pitchFamily="34" charset="0"/>
                <a:cs typeface="Arial" pitchFamily="34" charset="0"/>
              </a:rPr>
              <a:t>3. We must know that Jesus, being a priest in the order of Melchizedek, has superseded the temple and its authorities forever!</a:t>
            </a:r>
          </a:p>
          <a:p>
            <a:pPr>
              <a:buNone/>
            </a:pPr>
            <a:endParaRPr lang="en-US" dirty="0" smtClean="0"/>
          </a:p>
          <a:p>
            <a:pPr>
              <a:buNone/>
            </a:pPr>
            <a:endParaRPr lang="en-US" dirty="0"/>
          </a:p>
        </p:txBody>
      </p:sp>
      <p:sp>
        <p:nvSpPr>
          <p:cNvPr id="3" name="Title 2"/>
          <p:cNvSpPr>
            <a:spLocks noGrp="1"/>
          </p:cNvSpPr>
          <p:nvPr>
            <p:ph type="title"/>
          </p:nvPr>
        </p:nvSpPr>
        <p:spPr>
          <a:xfrm>
            <a:off x="457200" y="228600"/>
            <a:ext cx="8229600" cy="792162"/>
          </a:xfrm>
        </p:spPr>
        <p:txBody>
          <a:bodyPr/>
          <a:lstStyle/>
          <a:p>
            <a:pPr algn="ctr"/>
            <a:r>
              <a:rPr lang="en-US" dirty="0" smtClean="0">
                <a:solidFill>
                  <a:srgbClr val="FF0000"/>
                </a:solidFill>
              </a:rPr>
              <a:t>Applications</a:t>
            </a:r>
            <a:endParaRPr lang="en-US" dirty="0">
              <a:solidFill>
                <a:srgbClr val="FF0000"/>
              </a:solidFill>
            </a:endParaRPr>
          </a:p>
        </p:txBody>
      </p:sp>
      <p:sp>
        <p:nvSpPr>
          <p:cNvPr id="4" name="Slide Number Placeholder 3"/>
          <p:cNvSpPr>
            <a:spLocks noGrp="1"/>
          </p:cNvSpPr>
          <p:nvPr>
            <p:ph type="sldNum" sz="quarter" idx="12"/>
          </p:nvPr>
        </p:nvSpPr>
        <p:spPr/>
        <p:txBody>
          <a:bodyPr/>
          <a:lstStyle/>
          <a:p>
            <a:fld id="{6EB70822-F2A4-4A74-AEC0-CED316E331A2}" type="slidenum">
              <a:rPr lang="en-US" smtClean="0"/>
              <a:pPr/>
              <a:t>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4" end="4"/>
                                            </p:txEl>
                                          </p:spTgt>
                                        </p:tgtEl>
                                        <p:attrNameLst>
                                          <p:attrName>style.visibility</p:attrName>
                                        </p:attrNameLst>
                                      </p:cBhvr>
                                      <p:to>
                                        <p:strVal val="visible"/>
                                      </p:to>
                                    </p:set>
                                    <p:animEffect transition="in" filter="fade">
                                      <p:cBhvr>
                                        <p:cTn id="21" dur="1000"/>
                                        <p:tgtEl>
                                          <p:spTgt spid="2">
                                            <p:txEl>
                                              <p:pRg st="4" end="4"/>
                                            </p:txEl>
                                          </p:spTgt>
                                        </p:tgtEl>
                                      </p:cBhvr>
                                    </p:animEffect>
                                    <p:anim calcmode="lin" valueType="num">
                                      <p:cBhvr>
                                        <p:cTn id="22"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0" y="1143000"/>
            <a:ext cx="9144000" cy="4864291"/>
          </a:xfrm>
        </p:spPr>
        <p:txBody>
          <a:bodyPr>
            <a:noAutofit/>
          </a:bodyPr>
          <a:lstStyle/>
          <a:p>
            <a:pPr>
              <a:buNone/>
            </a:pPr>
            <a:r>
              <a:rPr lang="en-US" sz="2800" dirty="0" smtClean="0">
                <a:latin typeface="Arial" pitchFamily="34" charset="0"/>
                <a:cs typeface="Arial" pitchFamily="34" charset="0"/>
              </a:rPr>
              <a:t>  </a:t>
            </a:r>
            <a:r>
              <a:rPr lang="en-US" sz="2800" u="sng" dirty="0" smtClean="0">
                <a:latin typeface="Arial" pitchFamily="34" charset="0"/>
                <a:cs typeface="Arial" pitchFamily="34" charset="0"/>
              </a:rPr>
              <a:t>1 Peter 1:10-12</a:t>
            </a:r>
            <a:r>
              <a:rPr lang="en-US" sz="2800" dirty="0" smtClean="0">
                <a:latin typeface="Arial" pitchFamily="34" charset="0"/>
                <a:cs typeface="Arial" pitchFamily="34" charset="0"/>
              </a:rPr>
              <a:t>  As to this salvation, the prophets who prophesied of the grace that would come to you </a:t>
            </a:r>
            <a:r>
              <a:rPr lang="en-US" sz="2800" dirty="0" smtClean="0">
                <a:solidFill>
                  <a:srgbClr val="FF0000"/>
                </a:solidFill>
                <a:latin typeface="Arial" pitchFamily="34" charset="0"/>
                <a:cs typeface="Arial" pitchFamily="34" charset="0"/>
              </a:rPr>
              <a:t>made careful searches and inquiries</a:t>
            </a:r>
            <a:r>
              <a:rPr lang="en-US" sz="2800" dirty="0" smtClean="0">
                <a:latin typeface="Arial" pitchFamily="34" charset="0"/>
                <a:cs typeface="Arial" pitchFamily="34" charset="0"/>
              </a:rPr>
              <a:t>, seeking to know what person or time the Spirit of Christ within them was indicating as He predicted the sufferings of Christ and the glories to follow. It was revealed to them that they were not serving themselves, but you, in these things which now have been announced to you through those who preached the gospel to you by the Holy Spirit sent from heaven—things into which angels long to look. </a:t>
            </a:r>
            <a:endParaRPr lang="en-US" sz="2800" dirty="0">
              <a:latin typeface="Arial" pitchFamily="34" charset="0"/>
              <a:cs typeface="Arial" pitchFamily="34" charset="0"/>
            </a:endParaRPr>
          </a:p>
        </p:txBody>
      </p:sp>
      <p:sp>
        <p:nvSpPr>
          <p:cNvPr id="3" name="Title 2"/>
          <p:cNvSpPr>
            <a:spLocks noGrp="1"/>
          </p:cNvSpPr>
          <p:nvPr>
            <p:ph type="title"/>
          </p:nvPr>
        </p:nvSpPr>
        <p:spPr>
          <a:xfrm>
            <a:off x="284922" y="228600"/>
            <a:ext cx="8610600" cy="868362"/>
          </a:xfrm>
        </p:spPr>
        <p:txBody>
          <a:bodyPr>
            <a:noAutofit/>
          </a:bodyPr>
          <a:lstStyle/>
          <a:p>
            <a:pPr algn="ctr"/>
            <a:r>
              <a:rPr lang="en-US" sz="3600" dirty="0" smtClean="0">
                <a:solidFill>
                  <a:srgbClr val="FF0000"/>
                </a:solidFill>
                <a:effectLst/>
                <a:latin typeface="Arial" pitchFamily="34" charset="0"/>
                <a:cs typeface="Arial" pitchFamily="34" charset="0"/>
              </a:rPr>
              <a:t>1. The O.T. Really Taught About Christ</a:t>
            </a:r>
            <a:endParaRPr lang="en-US" sz="3600" dirty="0">
              <a:effectLst/>
            </a:endParaRPr>
          </a:p>
        </p:txBody>
      </p:sp>
      <p:cxnSp>
        <p:nvCxnSpPr>
          <p:cNvPr id="4" name="Straight Connector 3"/>
          <p:cNvCxnSpPr/>
          <p:nvPr/>
        </p:nvCxnSpPr>
        <p:spPr>
          <a:xfrm>
            <a:off x="5410200" y="2438400"/>
            <a:ext cx="2514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6EB70822-F2A4-4A74-AEC0-CED316E331A2}" type="slidenum">
              <a:rPr lang="en-US" smtClean="0"/>
              <a:pPr/>
              <a:t>5</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990600"/>
            <a:ext cx="8686800" cy="5486400"/>
          </a:xfrm>
        </p:spPr>
        <p:txBody>
          <a:bodyPr/>
          <a:lstStyle/>
          <a:p>
            <a:pPr>
              <a:buNone/>
            </a:pPr>
            <a:r>
              <a:rPr lang="en-US" sz="2800" u="sng" dirty="0" smtClean="0">
                <a:latin typeface="Arial" pitchFamily="34" charset="0"/>
                <a:cs typeface="Arial" pitchFamily="34" charset="0"/>
              </a:rPr>
              <a:t>Mark 12:36a</a:t>
            </a:r>
            <a:r>
              <a:rPr lang="en-US" sz="2800" dirty="0" smtClean="0">
                <a:latin typeface="Arial" pitchFamily="34" charset="0"/>
                <a:cs typeface="Arial" pitchFamily="34" charset="0"/>
              </a:rPr>
              <a:t> </a:t>
            </a:r>
            <a:r>
              <a:rPr lang="en-US" sz="2800" dirty="0" smtClean="0">
                <a:solidFill>
                  <a:srgbClr val="FF0000"/>
                </a:solidFill>
                <a:latin typeface="Arial" pitchFamily="34" charset="0"/>
                <a:cs typeface="Arial" pitchFamily="34" charset="0"/>
              </a:rPr>
              <a:t>David himself said in the Holy Spirit</a:t>
            </a:r>
            <a:r>
              <a:rPr lang="en-US" sz="2800" dirty="0" smtClean="0">
                <a:latin typeface="Arial" pitchFamily="34" charset="0"/>
                <a:cs typeface="Arial" pitchFamily="34" charset="0"/>
              </a:rPr>
              <a:t>, “The Lord said to my Lord…”</a:t>
            </a:r>
          </a:p>
          <a:p>
            <a:pPr>
              <a:buNone/>
            </a:pPr>
            <a:r>
              <a:rPr lang="en-US" sz="2800" u="sng" dirty="0" smtClean="0">
                <a:latin typeface="Arial" pitchFamily="34" charset="0"/>
                <a:cs typeface="Arial" pitchFamily="34" charset="0"/>
              </a:rPr>
              <a:t>Acts 2:30, 34-36</a:t>
            </a:r>
            <a:r>
              <a:rPr lang="en-US" sz="2800" dirty="0" smtClean="0">
                <a:latin typeface="Arial" pitchFamily="34" charset="0"/>
                <a:cs typeface="Arial" pitchFamily="34" charset="0"/>
              </a:rPr>
              <a:t>  And so, </a:t>
            </a:r>
            <a:r>
              <a:rPr lang="en-US" sz="2800" dirty="0" smtClean="0">
                <a:solidFill>
                  <a:srgbClr val="FF0000"/>
                </a:solidFill>
                <a:latin typeface="Arial" pitchFamily="34" charset="0"/>
                <a:cs typeface="Arial" pitchFamily="34" charset="0"/>
              </a:rPr>
              <a:t>because he was a prophet </a:t>
            </a:r>
            <a:r>
              <a:rPr lang="en-US" sz="2800" dirty="0" smtClean="0">
                <a:latin typeface="Arial" pitchFamily="34" charset="0"/>
                <a:cs typeface="Arial" pitchFamily="34" charset="0"/>
              </a:rPr>
              <a:t>and knew that God had sworn to him with an oath to seat one of his descendants on his throne… For it was not David who ascended into heaven, but he himself says: “The Lord said to my Lord, “Sit at My right hand, Until I make Your enemies a footstool for Your feet.” Therefore let all the house of Israel know for certain that God has made Him both Lord and Christ—this Jesus whom you crucified.” </a:t>
            </a:r>
            <a:endParaRPr lang="en-US" sz="2800" dirty="0">
              <a:latin typeface="Arial" pitchFamily="34" charset="0"/>
              <a:cs typeface="Arial" pitchFamily="34" charset="0"/>
            </a:endParaRPr>
          </a:p>
        </p:txBody>
      </p:sp>
      <p:sp>
        <p:nvSpPr>
          <p:cNvPr id="3" name="Title 2"/>
          <p:cNvSpPr>
            <a:spLocks noGrp="1"/>
          </p:cNvSpPr>
          <p:nvPr>
            <p:ph type="title"/>
          </p:nvPr>
        </p:nvSpPr>
        <p:spPr>
          <a:xfrm>
            <a:off x="16566" y="228600"/>
            <a:ext cx="9144000" cy="792162"/>
          </a:xfrm>
        </p:spPr>
        <p:txBody>
          <a:bodyPr>
            <a:noAutofit/>
          </a:bodyPr>
          <a:lstStyle/>
          <a:p>
            <a:pPr algn="ctr"/>
            <a:r>
              <a:rPr lang="en-US" sz="3600" dirty="0">
                <a:solidFill>
                  <a:srgbClr val="FF0000"/>
                </a:solidFill>
                <a:effectLst/>
                <a:latin typeface="Arial" pitchFamily="34" charset="0"/>
                <a:cs typeface="Arial" pitchFamily="34" charset="0"/>
              </a:rPr>
              <a:t>1. The O.T. Really Taught About Christ</a:t>
            </a:r>
            <a:endParaRPr lang="en-US" sz="3600" dirty="0">
              <a:solidFill>
                <a:srgbClr val="FF0000"/>
              </a:solidFill>
              <a:effectLst/>
              <a:latin typeface="Arial" pitchFamily="34" charset="0"/>
              <a:cs typeface="Arial" pitchFamily="34" charset="0"/>
            </a:endParaRPr>
          </a:p>
        </p:txBody>
      </p:sp>
      <p:sp>
        <p:nvSpPr>
          <p:cNvPr id="4" name="Rectangle 3"/>
          <p:cNvSpPr/>
          <p:nvPr/>
        </p:nvSpPr>
        <p:spPr>
          <a:xfrm>
            <a:off x="609600" y="2362200"/>
            <a:ext cx="1676400" cy="4572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 name="Straight Connector 5"/>
          <p:cNvCxnSpPr/>
          <p:nvPr/>
        </p:nvCxnSpPr>
        <p:spPr>
          <a:xfrm>
            <a:off x="2819400" y="4953000"/>
            <a:ext cx="56388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685800" y="5334000"/>
            <a:ext cx="25146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5" name="Slide Number Placeholder 4"/>
          <p:cNvSpPr>
            <a:spLocks noGrp="1"/>
          </p:cNvSpPr>
          <p:nvPr>
            <p:ph type="sldNum" sz="quarter" idx="12"/>
          </p:nvPr>
        </p:nvSpPr>
        <p:spPr/>
        <p:txBody>
          <a:bodyPr/>
          <a:lstStyle/>
          <a:p>
            <a:fld id="{6EB70822-F2A4-4A74-AEC0-CED316E331A2}" type="slidenum">
              <a:rPr lang="en-US" smtClean="0"/>
              <a:pPr/>
              <a:t>6</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1" end="1"/>
                                            </p:txEl>
                                          </p:spTgt>
                                        </p:tgtEl>
                                        <p:attrNameLst>
                                          <p:attrName>style.visibility</p:attrName>
                                        </p:attrNameLst>
                                      </p:cBhvr>
                                      <p:to>
                                        <p:strVal val="visible"/>
                                      </p:to>
                                    </p:set>
                                    <p:animEffect transition="in" filter="fade">
                                      <p:cBhvr>
                                        <p:cTn id="14" dur="1000"/>
                                        <p:tgtEl>
                                          <p:spTgt spid="2">
                                            <p:txEl>
                                              <p:pRg st="1" end="1"/>
                                            </p:txEl>
                                          </p:spTgt>
                                        </p:tgtEl>
                                      </p:cBhvr>
                                    </p:animEffect>
                                    <p:anim calcmode="lin" valueType="num">
                                      <p:cBhvr>
                                        <p:cTn id="15"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ppt_x</p:attrName>
                                        </p:attrNameLst>
                                      </p:cBhvr>
                                      <p:tavLst>
                                        <p:tav tm="0">
                                          <p:val>
                                            <p:strVal val="#ppt_x"/>
                                          </p:val>
                                        </p:tav>
                                        <p:tav tm="100000">
                                          <p:val>
                                            <p:strVal val="#ppt_x"/>
                                          </p:val>
                                        </p:tav>
                                      </p:tavLst>
                                    </p:anim>
                                    <p:anim calcmode="lin" valueType="num">
                                      <p:cBhvr>
                                        <p:cTn id="2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1000"/>
                                        <p:tgtEl>
                                          <p:spTgt spid="6"/>
                                        </p:tgtEl>
                                      </p:cBhvr>
                                    </p:animEffect>
                                    <p:anim calcmode="lin" valueType="num">
                                      <p:cBhvr>
                                        <p:cTn id="29" dur="1000" fill="hold"/>
                                        <p:tgtEl>
                                          <p:spTgt spid="6"/>
                                        </p:tgtEl>
                                        <p:attrNameLst>
                                          <p:attrName>ppt_x</p:attrName>
                                        </p:attrNameLst>
                                      </p:cBhvr>
                                      <p:tavLst>
                                        <p:tav tm="0">
                                          <p:val>
                                            <p:strVal val="#ppt_x"/>
                                          </p:val>
                                        </p:tav>
                                        <p:tav tm="100000">
                                          <p:val>
                                            <p:strVal val="#ppt_x"/>
                                          </p:val>
                                        </p:tav>
                                      </p:tavLst>
                                    </p:anim>
                                    <p:anim calcmode="lin" valueType="num">
                                      <p:cBhvr>
                                        <p:cTn id="30"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1000"/>
                                        <p:tgtEl>
                                          <p:spTgt spid="7"/>
                                        </p:tgtEl>
                                      </p:cBhvr>
                                    </p:animEffect>
                                    <p:anim calcmode="lin" valueType="num">
                                      <p:cBhvr>
                                        <p:cTn id="36" dur="1000" fill="hold"/>
                                        <p:tgtEl>
                                          <p:spTgt spid="7"/>
                                        </p:tgtEl>
                                        <p:attrNameLst>
                                          <p:attrName>ppt_x</p:attrName>
                                        </p:attrNameLst>
                                      </p:cBhvr>
                                      <p:tavLst>
                                        <p:tav tm="0">
                                          <p:val>
                                            <p:strVal val="#ppt_x"/>
                                          </p:val>
                                        </p:tav>
                                        <p:tav tm="100000">
                                          <p:val>
                                            <p:strVal val="#ppt_x"/>
                                          </p:val>
                                        </p:tav>
                                      </p:tavLst>
                                    </p:anim>
                                    <p:anim calcmode="lin" valueType="num">
                                      <p:cBhvr>
                                        <p:cTn id="37"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P spid="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800" cy="4711891"/>
          </a:xfrm>
        </p:spPr>
        <p:txBody>
          <a:bodyPr>
            <a:normAutofit/>
          </a:bodyPr>
          <a:lstStyle/>
          <a:p>
            <a:pPr>
              <a:spcAft>
                <a:spcPts val="1200"/>
              </a:spcAft>
              <a:buNone/>
            </a:pPr>
            <a:r>
              <a:rPr lang="en-US" sz="2800" u="sng" dirty="0" smtClean="0">
                <a:latin typeface="Arial" pitchFamily="34" charset="0"/>
                <a:cs typeface="Arial" pitchFamily="34" charset="0"/>
              </a:rPr>
              <a:t>Isaiah 9:6</a:t>
            </a:r>
            <a:r>
              <a:rPr lang="en-US" sz="2800" dirty="0" smtClean="0">
                <a:latin typeface="Arial" pitchFamily="34" charset="0"/>
                <a:cs typeface="Arial" pitchFamily="34" charset="0"/>
              </a:rPr>
              <a:t> For </a:t>
            </a:r>
            <a:r>
              <a:rPr lang="en-US" sz="2800" dirty="0" smtClean="0">
                <a:solidFill>
                  <a:srgbClr val="FF0000"/>
                </a:solidFill>
                <a:latin typeface="Arial" pitchFamily="34" charset="0"/>
                <a:cs typeface="Arial" pitchFamily="34" charset="0"/>
              </a:rPr>
              <a:t>a child </a:t>
            </a:r>
            <a:r>
              <a:rPr lang="en-US" sz="2800" dirty="0" smtClean="0">
                <a:latin typeface="Arial" pitchFamily="34" charset="0"/>
                <a:cs typeface="Arial" pitchFamily="34" charset="0"/>
              </a:rPr>
              <a:t>will be born to us, </a:t>
            </a:r>
            <a:r>
              <a:rPr lang="en-US" sz="2800" dirty="0" smtClean="0">
                <a:solidFill>
                  <a:srgbClr val="FF0000"/>
                </a:solidFill>
                <a:latin typeface="Arial" pitchFamily="34" charset="0"/>
                <a:cs typeface="Arial" pitchFamily="34" charset="0"/>
              </a:rPr>
              <a:t>a son </a:t>
            </a:r>
            <a:r>
              <a:rPr lang="en-US" sz="2800" dirty="0" smtClean="0">
                <a:latin typeface="Arial" pitchFamily="34" charset="0"/>
                <a:cs typeface="Arial" pitchFamily="34" charset="0"/>
              </a:rPr>
              <a:t>will be given to us; And the government will rest on His shoulders; And His name will be called Wonderful Counselor, Mighty God, Eternal Father, Prince of Peace. </a:t>
            </a:r>
          </a:p>
          <a:p>
            <a:pPr>
              <a:buNone/>
            </a:pPr>
            <a:r>
              <a:rPr lang="en-US" sz="2800" u="sng" dirty="0" smtClean="0">
                <a:latin typeface="Arial" pitchFamily="34" charset="0"/>
                <a:cs typeface="Arial" pitchFamily="34" charset="0"/>
              </a:rPr>
              <a:t>Isaiah 11:1, 10</a:t>
            </a:r>
            <a:r>
              <a:rPr lang="en-US" sz="2800" dirty="0" smtClean="0">
                <a:latin typeface="Arial" pitchFamily="34" charset="0"/>
                <a:cs typeface="Arial" pitchFamily="34" charset="0"/>
              </a:rPr>
              <a:t> Then a </a:t>
            </a:r>
            <a:r>
              <a:rPr lang="en-US" sz="2800" dirty="0" smtClean="0">
                <a:solidFill>
                  <a:srgbClr val="FF0000"/>
                </a:solidFill>
                <a:latin typeface="Arial" pitchFamily="34" charset="0"/>
                <a:cs typeface="Arial" pitchFamily="34" charset="0"/>
              </a:rPr>
              <a:t>shoot </a:t>
            </a:r>
            <a:r>
              <a:rPr lang="en-US" sz="2800" dirty="0" smtClean="0">
                <a:latin typeface="Arial" pitchFamily="34" charset="0"/>
                <a:cs typeface="Arial" pitchFamily="34" charset="0"/>
              </a:rPr>
              <a:t>will spring from the stem of Jesse, and a branch from his roots will bear fruit… Then in that day the nations will resort to the root of Jesse, Who will stand as a signal for the peoples; and His resting place will be glorious. </a:t>
            </a:r>
            <a:endParaRPr lang="en-US" sz="2800" dirty="0">
              <a:latin typeface="Arial" pitchFamily="34" charset="0"/>
              <a:cs typeface="Arial" pitchFamily="34" charset="0"/>
            </a:endParaRPr>
          </a:p>
        </p:txBody>
      </p:sp>
      <p:sp>
        <p:nvSpPr>
          <p:cNvPr id="3" name="Title 2"/>
          <p:cNvSpPr>
            <a:spLocks noGrp="1"/>
          </p:cNvSpPr>
          <p:nvPr>
            <p:ph type="title"/>
          </p:nvPr>
        </p:nvSpPr>
        <p:spPr>
          <a:xfrm>
            <a:off x="0" y="228600"/>
            <a:ext cx="9144000" cy="868362"/>
          </a:xfrm>
        </p:spPr>
        <p:txBody>
          <a:bodyPr>
            <a:noAutofit/>
          </a:bodyPr>
          <a:lstStyle/>
          <a:p>
            <a:pPr algn="ctr"/>
            <a:r>
              <a:rPr lang="en-US" sz="3600" dirty="0" smtClean="0">
                <a:solidFill>
                  <a:srgbClr val="FF0000"/>
                </a:solidFill>
                <a:effectLst/>
                <a:latin typeface="Arial" pitchFamily="34" charset="0"/>
                <a:cs typeface="Arial" pitchFamily="34" charset="0"/>
              </a:rPr>
              <a:t>2. The Christ Had </a:t>
            </a:r>
            <a:r>
              <a:rPr lang="en-US" sz="3600" dirty="0" smtClean="0">
                <a:solidFill>
                  <a:srgbClr val="FF0000"/>
                </a:solidFill>
                <a:effectLst/>
                <a:latin typeface="Arial" pitchFamily="34" charset="0"/>
                <a:cs typeface="Arial" pitchFamily="34" charset="0"/>
              </a:rPr>
              <a:t>to </a:t>
            </a:r>
            <a:r>
              <a:rPr lang="en-US" sz="3600" dirty="0" smtClean="0">
                <a:solidFill>
                  <a:srgbClr val="FF0000"/>
                </a:solidFill>
                <a:effectLst/>
                <a:latin typeface="Arial" pitchFamily="34" charset="0"/>
                <a:cs typeface="Arial" pitchFamily="34" charset="0"/>
              </a:rPr>
              <a:t>Be </a:t>
            </a:r>
            <a:r>
              <a:rPr lang="en-US" sz="3600" dirty="0" smtClean="0">
                <a:solidFill>
                  <a:srgbClr val="FF0000"/>
                </a:solidFill>
                <a:effectLst/>
                <a:latin typeface="Arial" pitchFamily="34" charset="0"/>
                <a:cs typeface="Arial" pitchFamily="34" charset="0"/>
              </a:rPr>
              <a:t>the </a:t>
            </a:r>
            <a:r>
              <a:rPr lang="en-US" sz="3600" dirty="0" smtClean="0">
                <a:solidFill>
                  <a:srgbClr val="FF0000"/>
                </a:solidFill>
                <a:effectLst/>
                <a:latin typeface="Arial" pitchFamily="34" charset="0"/>
                <a:cs typeface="Arial" pitchFamily="34" charset="0"/>
              </a:rPr>
              <a:t>God/Man</a:t>
            </a:r>
            <a:endParaRPr lang="en-US" sz="3600" dirty="0">
              <a:solidFill>
                <a:srgbClr val="FF0000"/>
              </a:solidFill>
              <a:effectLst/>
              <a:latin typeface="Arial" pitchFamily="34" charset="0"/>
              <a:cs typeface="Arial" pitchFamily="34" charset="0"/>
            </a:endParaRPr>
          </a:p>
        </p:txBody>
      </p:sp>
      <p:sp>
        <p:nvSpPr>
          <p:cNvPr id="4" name="Rectangle 3"/>
          <p:cNvSpPr/>
          <p:nvPr/>
        </p:nvSpPr>
        <p:spPr>
          <a:xfrm>
            <a:off x="2438400" y="2590800"/>
            <a:ext cx="1981200" cy="4572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Rectangle 4"/>
          <p:cNvSpPr/>
          <p:nvPr/>
        </p:nvSpPr>
        <p:spPr>
          <a:xfrm>
            <a:off x="609600" y="4939746"/>
            <a:ext cx="762000" cy="457200"/>
          </a:xfrm>
          <a:prstGeom prst="rect">
            <a:avLst/>
          </a:prstGeom>
          <a:noFill/>
          <a:ln w="5715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p>
            <a:fld id="{6EB70822-F2A4-4A74-AEC0-CED316E331A2}" type="slidenum">
              <a:rPr lang="en-US" smtClean="0"/>
              <a:pPr/>
              <a:t>7</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1000"/>
                                        <p:tgtEl>
                                          <p:spTgt spid="4"/>
                                        </p:tgtEl>
                                      </p:cBhvr>
                                    </p:animEffect>
                                    <p:anim calcmode="lin" valueType="num">
                                      <p:cBhvr>
                                        <p:cTn id="15" dur="1000" fill="hold"/>
                                        <p:tgtEl>
                                          <p:spTgt spid="4"/>
                                        </p:tgtEl>
                                        <p:attrNameLst>
                                          <p:attrName>ppt_x</p:attrName>
                                        </p:attrNameLst>
                                      </p:cBhvr>
                                      <p:tavLst>
                                        <p:tav tm="0">
                                          <p:val>
                                            <p:strVal val="#ppt_x"/>
                                          </p:val>
                                        </p:tav>
                                        <p:tav tm="100000">
                                          <p:val>
                                            <p:strVal val="#ppt_x"/>
                                          </p:val>
                                        </p:tav>
                                      </p:tavLst>
                                    </p:anim>
                                    <p:anim calcmode="lin" valueType="num">
                                      <p:cBhvr>
                                        <p:cTn id="16"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
                                            <p:txEl>
                                              <p:pRg st="1" end="1"/>
                                            </p:txEl>
                                          </p:spTgt>
                                        </p:tgtEl>
                                        <p:attrNameLst>
                                          <p:attrName>style.visibility</p:attrName>
                                        </p:attrNameLst>
                                      </p:cBhvr>
                                      <p:to>
                                        <p:strVal val="visible"/>
                                      </p:to>
                                    </p:set>
                                    <p:animEffect transition="in" filter="fade">
                                      <p:cBhvr>
                                        <p:cTn id="21" dur="1000"/>
                                        <p:tgtEl>
                                          <p:spTgt spid="2">
                                            <p:txEl>
                                              <p:pRg st="1" end="1"/>
                                            </p:txEl>
                                          </p:spTgt>
                                        </p:tgtEl>
                                      </p:cBhvr>
                                    </p:animEffect>
                                    <p:anim calcmode="lin" valueType="num">
                                      <p:cBhvr>
                                        <p:cTn id="22" dur="1000" fill="hold"/>
                                        <p:tgtEl>
                                          <p:spTgt spid="2">
                                            <p:txEl>
                                              <p:pRg st="1" end="1"/>
                                            </p:txEl>
                                          </p:spTgt>
                                        </p:tgtEl>
                                        <p:attrNameLst>
                                          <p:attrName>ppt_x</p:attrName>
                                        </p:attrNameLst>
                                      </p:cBhvr>
                                      <p:tavLst>
                                        <p:tav tm="0">
                                          <p:val>
                                            <p:strVal val="#ppt_x"/>
                                          </p:val>
                                        </p:tav>
                                        <p:tav tm="100000">
                                          <p:val>
                                            <p:strVal val="#ppt_x"/>
                                          </p:val>
                                        </p:tav>
                                      </p:tavLst>
                                    </p:anim>
                                    <p:anim calcmode="lin" valueType="num">
                                      <p:cBhvr>
                                        <p:cTn id="23" dur="1000" fill="hold"/>
                                        <p:tgtEl>
                                          <p:spTgt spid="2">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gtEl>
                                        <p:attrNameLst>
                                          <p:attrName>style.visibility</p:attrName>
                                        </p:attrNameLst>
                                      </p:cBhvr>
                                      <p:to>
                                        <p:strVal val="visible"/>
                                      </p:to>
                                    </p:set>
                                    <p:animEffect transition="in" filter="fade">
                                      <p:cBhvr>
                                        <p:cTn id="28" dur="1000"/>
                                        <p:tgtEl>
                                          <p:spTgt spid="5"/>
                                        </p:tgtEl>
                                      </p:cBhvr>
                                    </p:animEffect>
                                    <p:anim calcmode="lin" valueType="num">
                                      <p:cBhvr>
                                        <p:cTn id="29" dur="1000" fill="hold"/>
                                        <p:tgtEl>
                                          <p:spTgt spid="5"/>
                                        </p:tgtEl>
                                        <p:attrNameLst>
                                          <p:attrName>ppt_x</p:attrName>
                                        </p:attrNameLst>
                                      </p:cBhvr>
                                      <p:tavLst>
                                        <p:tav tm="0">
                                          <p:val>
                                            <p:strVal val="#ppt_x"/>
                                          </p:val>
                                        </p:tav>
                                        <p:tav tm="100000">
                                          <p:val>
                                            <p:strVal val="#ppt_x"/>
                                          </p:val>
                                        </p:tav>
                                      </p:tavLst>
                                    </p:anim>
                                    <p:anim calcmode="lin" valueType="num">
                                      <p:cBhvr>
                                        <p:cTn id="30"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uiExpand="1" build="p"/>
      <p:bldP spid="4" grpId="0" animBg="1"/>
      <p:bldP spid="5"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155509"/>
            <a:ext cx="8686800" cy="5092891"/>
          </a:xfrm>
        </p:spPr>
        <p:txBody>
          <a:bodyPr>
            <a:normAutofit/>
          </a:bodyPr>
          <a:lstStyle/>
          <a:p>
            <a:pPr>
              <a:buNone/>
            </a:pPr>
            <a:r>
              <a:rPr lang="en-US" sz="2800" dirty="0" smtClean="0">
                <a:latin typeface="Arial" pitchFamily="34" charset="0"/>
                <a:cs typeface="Arial" pitchFamily="34" charset="0"/>
              </a:rPr>
              <a:t>  </a:t>
            </a:r>
            <a:r>
              <a:rPr lang="en-US" sz="2800" u="sng" dirty="0" smtClean="0">
                <a:latin typeface="Arial" pitchFamily="34" charset="0"/>
                <a:cs typeface="Arial" pitchFamily="34" charset="0"/>
              </a:rPr>
              <a:t>Zechariah 12:10</a:t>
            </a:r>
            <a:r>
              <a:rPr lang="en-US" sz="2800" dirty="0" smtClean="0">
                <a:latin typeface="Arial" pitchFamily="34" charset="0"/>
                <a:cs typeface="Arial" pitchFamily="34" charset="0"/>
              </a:rPr>
              <a:t>  I will pour out on the house of David and on the inhabitants of Jerusalem, the Spirit of grace and of supplication, so that </a:t>
            </a:r>
            <a:r>
              <a:rPr lang="en-US" sz="2800" dirty="0" smtClean="0">
                <a:solidFill>
                  <a:srgbClr val="FF0000"/>
                </a:solidFill>
                <a:latin typeface="Arial" pitchFamily="34" charset="0"/>
                <a:cs typeface="Arial" pitchFamily="34" charset="0"/>
              </a:rPr>
              <a:t>they will look on Me whom they have pierced</a:t>
            </a:r>
            <a:r>
              <a:rPr lang="en-US" sz="2800" dirty="0" smtClean="0">
                <a:latin typeface="Arial" pitchFamily="34" charset="0"/>
                <a:cs typeface="Arial" pitchFamily="34" charset="0"/>
              </a:rPr>
              <a:t>; and they will mourn for Him, as one mourns for an only son, and they will weep bitterly over Him like the bitter weeping over a firstborn.</a:t>
            </a:r>
          </a:p>
          <a:p>
            <a:pPr>
              <a:buNone/>
            </a:pPr>
            <a:endParaRPr lang="en-US" sz="1600" dirty="0" smtClean="0">
              <a:latin typeface="Arial" pitchFamily="34" charset="0"/>
              <a:cs typeface="Arial" pitchFamily="34" charset="0"/>
            </a:endParaRPr>
          </a:p>
          <a:p>
            <a:pPr>
              <a:buNone/>
            </a:pPr>
            <a:r>
              <a:rPr lang="en-US" sz="2800" dirty="0" smtClean="0">
                <a:latin typeface="Arial" pitchFamily="34" charset="0"/>
                <a:cs typeface="Arial" pitchFamily="34" charset="0"/>
              </a:rPr>
              <a:t>Pierced (</a:t>
            </a:r>
            <a:r>
              <a:rPr lang="en-US" sz="2800" dirty="0" err="1" smtClean="0">
                <a:latin typeface="Arial" pitchFamily="34" charset="0"/>
                <a:cs typeface="Arial" pitchFamily="34" charset="0"/>
              </a:rPr>
              <a:t>dawkar</a:t>
            </a:r>
            <a:r>
              <a:rPr lang="en-US" sz="2800" dirty="0" smtClean="0">
                <a:latin typeface="Arial" pitchFamily="34" charset="0"/>
                <a:cs typeface="Arial" pitchFamily="34" charset="0"/>
              </a:rPr>
              <a:t>) = always a physical piercing! (Num. 25:8; Jud. 9:54; 1 Sam. 31:4; 1 Chr. 10:4; Is. 13:15; Je.37:10; 51:4; Lam.4:9; Zech 13:3)</a:t>
            </a:r>
            <a:endParaRPr lang="en-US" sz="2800" dirty="0">
              <a:latin typeface="Arial" pitchFamily="34" charset="0"/>
              <a:cs typeface="Arial" pitchFamily="34" charset="0"/>
            </a:endParaRPr>
          </a:p>
        </p:txBody>
      </p:sp>
      <p:sp>
        <p:nvSpPr>
          <p:cNvPr id="5" name="Title 2"/>
          <p:cNvSpPr txBox="1">
            <a:spLocks/>
          </p:cNvSpPr>
          <p:nvPr/>
        </p:nvSpPr>
        <p:spPr>
          <a:xfrm>
            <a:off x="0" y="228600"/>
            <a:ext cx="9144000" cy="868362"/>
          </a:xfrm>
          <a:prstGeom prst="rect">
            <a:avLst/>
          </a:prstGeom>
        </p:spPr>
        <p:txBody>
          <a:bodyPr vert="horz" rtlCol="0" anchor="ctr">
            <a:noAutofit/>
            <a:scene3d>
              <a:camera prst="orthographicFront"/>
              <a:lightRig rig="soft" dir="t"/>
            </a:scene3d>
            <a:sp3d prstMaterial="softEdge">
              <a:bevelT w="25400" h="25400"/>
            </a:sp3d>
          </a:bodyPr>
          <a:lst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a:lstStyle>
          <a:p>
            <a:pPr algn="ctr"/>
            <a:r>
              <a:rPr lang="en-US" sz="3600" dirty="0" smtClean="0">
                <a:solidFill>
                  <a:srgbClr val="FF0000"/>
                </a:solidFill>
                <a:effectLst/>
                <a:latin typeface="Arial" pitchFamily="34" charset="0"/>
                <a:cs typeface="Arial" pitchFamily="34" charset="0"/>
              </a:rPr>
              <a:t>2. The Christ Had to Be the God/Man</a:t>
            </a:r>
            <a:endParaRPr lang="en-US" sz="3600" dirty="0">
              <a:solidFill>
                <a:srgbClr val="FF0000"/>
              </a:solidFill>
              <a:effectLst/>
              <a:latin typeface="Arial" pitchFamily="34" charset="0"/>
              <a:cs typeface="Arial" pitchFamily="34" charset="0"/>
            </a:endParaRPr>
          </a:p>
        </p:txBody>
      </p:sp>
      <p:sp>
        <p:nvSpPr>
          <p:cNvPr id="6" name="Slide Number Placeholder 5"/>
          <p:cNvSpPr>
            <a:spLocks noGrp="1"/>
          </p:cNvSpPr>
          <p:nvPr>
            <p:ph type="sldNum" sz="quarter" idx="12"/>
          </p:nvPr>
        </p:nvSpPr>
        <p:spPr/>
        <p:txBody>
          <a:bodyPr/>
          <a:lstStyle/>
          <a:p>
            <a:fld id="{6EB70822-F2A4-4A74-AEC0-CED316E331A2}" type="slidenum">
              <a:rPr lang="en-US" smtClean="0"/>
              <a:pPr/>
              <a:t>8</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
                                            <p:txEl>
                                              <p:pRg st="2" end="2"/>
                                            </p:txEl>
                                          </p:spTgt>
                                        </p:tgtEl>
                                        <p:attrNameLst>
                                          <p:attrName>style.visibility</p:attrName>
                                        </p:attrNameLst>
                                      </p:cBhvr>
                                      <p:to>
                                        <p:strVal val="visible"/>
                                      </p:to>
                                    </p:set>
                                    <p:animEffect transition="in" filter="fade">
                                      <p:cBhvr>
                                        <p:cTn id="14" dur="1000"/>
                                        <p:tgtEl>
                                          <p:spTgt spid="2">
                                            <p:txEl>
                                              <p:pRg st="2" end="2"/>
                                            </p:txEl>
                                          </p:spTgt>
                                        </p:tgtEl>
                                      </p:cBhvr>
                                    </p:animEffect>
                                    <p:anim calcmode="lin" valueType="num">
                                      <p:cBhvr>
                                        <p:cTn id="15"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384109"/>
            <a:ext cx="8686800" cy="4940491"/>
          </a:xfrm>
        </p:spPr>
        <p:txBody>
          <a:bodyPr>
            <a:normAutofit/>
          </a:bodyPr>
          <a:lstStyle/>
          <a:p>
            <a:pPr>
              <a:buNone/>
            </a:pPr>
            <a:r>
              <a:rPr lang="en-US" sz="2800" u="sng" dirty="0" smtClean="0">
                <a:latin typeface="Arial" pitchFamily="34" charset="0"/>
                <a:cs typeface="Arial" pitchFamily="34" charset="0"/>
              </a:rPr>
              <a:t>Psalm 110:1-4</a:t>
            </a:r>
            <a:r>
              <a:rPr lang="en-US" sz="2800" dirty="0" smtClean="0">
                <a:latin typeface="Arial" pitchFamily="34" charset="0"/>
                <a:cs typeface="Arial" pitchFamily="34" charset="0"/>
              </a:rPr>
              <a:t> </a:t>
            </a:r>
            <a:r>
              <a:rPr lang="en-US" sz="2800" dirty="0" smtClean="0">
                <a:latin typeface="Arial" pitchFamily="34" charset="0"/>
                <a:cs typeface="Arial" pitchFamily="34" charset="0"/>
              </a:rPr>
              <a:t> A </a:t>
            </a:r>
            <a:r>
              <a:rPr lang="en-US" sz="2800" dirty="0" smtClean="0">
                <a:latin typeface="Arial" pitchFamily="34" charset="0"/>
                <a:cs typeface="Arial" pitchFamily="34" charset="0"/>
              </a:rPr>
              <a:t>Psalm of David. The LORD says to my Lord: “Sit at My right hand Until I make Your enemies a footstool for Your feet.” The LORD will stretch forth </a:t>
            </a:r>
            <a:r>
              <a:rPr lang="en-US" sz="2800" dirty="0" smtClean="0">
                <a:solidFill>
                  <a:srgbClr val="FF0000"/>
                </a:solidFill>
                <a:latin typeface="Arial" pitchFamily="34" charset="0"/>
                <a:cs typeface="Arial" pitchFamily="34" charset="0"/>
              </a:rPr>
              <a:t>Your strong scepter from Zion</a:t>
            </a:r>
            <a:r>
              <a:rPr lang="en-US" sz="2800" dirty="0" smtClean="0">
                <a:latin typeface="Arial" pitchFamily="34" charset="0"/>
                <a:cs typeface="Arial" pitchFamily="34" charset="0"/>
              </a:rPr>
              <a:t>, saying, “Rule in the midst of Your enemies. Your people will volunteer freely in the day of Your power; In holy array, from the womb of the dawn, Your youth are to You as the dew.” The LORD has sworn and will not change His mind, “</a:t>
            </a:r>
            <a:r>
              <a:rPr lang="en-US" sz="2800" dirty="0" smtClean="0">
                <a:solidFill>
                  <a:srgbClr val="FF0000"/>
                </a:solidFill>
                <a:latin typeface="Arial" pitchFamily="34" charset="0"/>
                <a:cs typeface="Arial" pitchFamily="34" charset="0"/>
              </a:rPr>
              <a:t>You are a priest forever according to the order of Melchizedek</a:t>
            </a:r>
            <a:r>
              <a:rPr lang="en-US" sz="2800" dirty="0" smtClean="0">
                <a:latin typeface="Arial" pitchFamily="34" charset="0"/>
                <a:cs typeface="Arial" pitchFamily="34" charset="0"/>
              </a:rPr>
              <a:t>.” </a:t>
            </a:r>
            <a:endParaRPr lang="en-US" sz="2800" dirty="0">
              <a:latin typeface="Arial" pitchFamily="34" charset="0"/>
              <a:cs typeface="Arial" pitchFamily="34" charset="0"/>
            </a:endParaRPr>
          </a:p>
        </p:txBody>
      </p:sp>
      <p:sp>
        <p:nvSpPr>
          <p:cNvPr id="3" name="Title 2"/>
          <p:cNvSpPr>
            <a:spLocks noGrp="1"/>
          </p:cNvSpPr>
          <p:nvPr>
            <p:ph type="title"/>
          </p:nvPr>
        </p:nvSpPr>
        <p:spPr>
          <a:xfrm>
            <a:off x="0" y="198438"/>
            <a:ext cx="9144000" cy="868362"/>
          </a:xfrm>
        </p:spPr>
        <p:txBody>
          <a:bodyPr>
            <a:noAutofit/>
          </a:bodyPr>
          <a:lstStyle/>
          <a:p>
            <a:r>
              <a:rPr lang="en-US" sz="3600" dirty="0" smtClean="0">
                <a:solidFill>
                  <a:srgbClr val="FF0000"/>
                </a:solidFill>
                <a:effectLst/>
                <a:latin typeface="Arial" pitchFamily="34" charset="0"/>
                <a:cs typeface="Arial" pitchFamily="34" charset="0"/>
              </a:rPr>
              <a:t>3. Jesus Supersedes All Other Authority</a:t>
            </a:r>
            <a:endParaRPr lang="en-US" sz="3600" dirty="0">
              <a:solidFill>
                <a:srgbClr val="FF0000"/>
              </a:solidFill>
              <a:effectLst/>
              <a:latin typeface="Arial" pitchFamily="34" charset="0"/>
              <a:cs typeface="Arial" pitchFamily="34" charset="0"/>
            </a:endParaRPr>
          </a:p>
        </p:txBody>
      </p:sp>
      <p:cxnSp>
        <p:nvCxnSpPr>
          <p:cNvPr id="5" name="Straight Connector 4"/>
          <p:cNvCxnSpPr/>
          <p:nvPr/>
        </p:nvCxnSpPr>
        <p:spPr>
          <a:xfrm>
            <a:off x="834550" y="3544956"/>
            <a:ext cx="5334000" cy="0"/>
          </a:xfrm>
          <a:prstGeom prst="line">
            <a:avLst/>
          </a:prstGeom>
          <a:ln w="57150">
            <a:solidFill>
              <a:srgbClr val="0070C0"/>
            </a:solidFill>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6EB70822-F2A4-4A74-AEC0-CED316E331A2}" type="slidenum">
              <a:rPr lang="en-US" smtClean="0"/>
              <a:pPr/>
              <a:t>9</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1000"/>
                                        <p:tgtEl>
                                          <p:spTgt spid="2">
                                            <p:txEl>
                                              <p:pRg st="0" end="0"/>
                                            </p:txEl>
                                          </p:spTgt>
                                        </p:tgtEl>
                                      </p:cBhvr>
                                    </p:animEffect>
                                    <p:anim calcmode="lin" valueType="num">
                                      <p:cBhvr>
                                        <p:cTn id="8" dur="1000" fill="hold"/>
                                        <p:tgtEl>
                                          <p:spTgt spid="2">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ppt_x</p:attrName>
                                        </p:attrNameLst>
                                      </p:cBhvr>
                                      <p:tavLst>
                                        <p:tav tm="0">
                                          <p:val>
                                            <p:strVal val="#ppt_x"/>
                                          </p:val>
                                        </p:tav>
                                        <p:tav tm="100000">
                                          <p:val>
                                            <p:strVal val="#ppt_x"/>
                                          </p:val>
                                        </p:tav>
                                      </p:tavLst>
                                    </p:anim>
                                    <p:anim calcmode="lin" valueType="num">
                                      <p:cBhvr>
                                        <p:cTn id="16" dur="1000" fill="hold"/>
                                        <p:tgtEl>
                                          <p:spTgt spid="5"/>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Concourse</Template>
  <TotalTime>2323</TotalTime>
  <Words>865</Words>
  <Application>Microsoft Office PowerPoint</Application>
  <PresentationFormat>On-screen Show (4:3)</PresentationFormat>
  <Paragraphs>52</Paragraphs>
  <Slides>10</Slides>
  <Notes>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Lucida Sans Unicode</vt:lpstr>
      <vt:lpstr>Verdana</vt:lpstr>
      <vt:lpstr>Wingdings 2</vt:lpstr>
      <vt:lpstr>Wingdings 3</vt:lpstr>
      <vt:lpstr>Concourse</vt:lpstr>
      <vt:lpstr>Mark 12:35-37</vt:lpstr>
      <vt:lpstr>Yahweh’s Promise to David’s Lord</vt:lpstr>
      <vt:lpstr>Jesus’ Challenge</vt:lpstr>
      <vt:lpstr>Applications</vt:lpstr>
      <vt:lpstr>1. The O.T. Really Taught About Christ</vt:lpstr>
      <vt:lpstr>1. The O.T. Really Taught About Christ</vt:lpstr>
      <vt:lpstr>2. The Christ Had to Be the God/Man</vt:lpstr>
      <vt:lpstr>PowerPoint Presentation</vt:lpstr>
      <vt:lpstr>3. Jesus Supersedes All Other Authority</vt:lpstr>
      <vt:lpstr>3. Jesus Supersedes All Other Authority</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 12:28-34</dc:title>
  <dc:creator>Eric</dc:creator>
  <cp:lastModifiedBy>Christy</cp:lastModifiedBy>
  <cp:revision>89</cp:revision>
  <cp:lastPrinted>2014-07-02T14:24:11Z</cp:lastPrinted>
  <dcterms:created xsi:type="dcterms:W3CDTF">2014-06-09T16:25:56Z</dcterms:created>
  <dcterms:modified xsi:type="dcterms:W3CDTF">2014-07-02T14:25:55Z</dcterms:modified>
</cp:coreProperties>
</file>