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0"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p:cViewPr varScale="1">
        <p:scale>
          <a:sx n="71" d="100"/>
          <a:sy n="71" d="100"/>
        </p:scale>
        <p:origin x="1272" y="54"/>
      </p:cViewPr>
      <p:guideLst>
        <p:guide orient="horz" pos="48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457200" y="228600"/>
            <a:ext cx="3447315" cy="513217"/>
          </a:xfrm>
          <a:prstGeom prst="rect">
            <a:avLst/>
          </a:prstGeom>
        </p:spPr>
        <p:txBody>
          <a:bodyPr vert="horz" lIns="103880" tIns="51941" rIns="103880" bIns="51941" rtlCol="0"/>
          <a:lstStyle>
            <a:lvl1pPr algn="l">
              <a:defRPr sz="1400"/>
            </a:lvl1pPr>
          </a:lstStyle>
          <a:p>
            <a:r>
              <a:rPr lang="en-US" b="1" dirty="0">
                <a:cs typeface="Arial" panose="020B0604020202020204" pitchFamily="34" charset="0"/>
              </a:rPr>
              <a:t>Mark </a:t>
            </a:r>
            <a:r>
              <a:rPr lang="en-US" b="1" dirty="0" smtClean="0">
                <a:cs typeface="Arial" panose="020B0604020202020204" pitchFamily="34" charset="0"/>
              </a:rPr>
              <a:t>12:38-44  </a:t>
            </a:r>
            <a:r>
              <a:rPr lang="en-US" dirty="0"/>
              <a:t>The Great Contrast </a:t>
            </a:r>
            <a:r>
              <a:rPr lang="en-US" dirty="0" smtClean="0"/>
              <a:t/>
            </a:r>
            <a:br>
              <a:rPr lang="en-US" dirty="0" smtClean="0"/>
            </a:br>
            <a:r>
              <a:rPr lang="en-US" dirty="0" smtClean="0"/>
              <a:t>Between the </a:t>
            </a:r>
            <a:r>
              <a:rPr lang="en-US" dirty="0"/>
              <a:t>Scribes and the Widow</a:t>
            </a:r>
          </a:p>
          <a:p>
            <a:endParaRPr lang="en-US" dirty="0"/>
          </a:p>
        </p:txBody>
      </p:sp>
      <p:sp>
        <p:nvSpPr>
          <p:cNvPr id="7" name="Date Placeholder 2"/>
          <p:cNvSpPr>
            <a:spLocks noGrp="1"/>
          </p:cNvSpPr>
          <p:nvPr>
            <p:ph type="dt" sz="quarter" idx="1"/>
          </p:nvPr>
        </p:nvSpPr>
        <p:spPr>
          <a:xfrm>
            <a:off x="2895600" y="248783"/>
            <a:ext cx="3447315" cy="513217"/>
          </a:xfrm>
          <a:prstGeom prst="rect">
            <a:avLst/>
          </a:prstGeom>
        </p:spPr>
        <p:txBody>
          <a:bodyPr vert="horz" lIns="103880" tIns="51941" rIns="103880" bIns="51941" rtlCol="0"/>
          <a:lstStyle>
            <a:lvl1pPr algn="r">
              <a:defRPr sz="1400"/>
            </a:lvl1pPr>
          </a:lstStyle>
          <a:p>
            <a:r>
              <a:rPr lang="en-US" dirty="0" smtClean="0"/>
              <a:t>07/13/14</a:t>
            </a:r>
            <a:r>
              <a:rPr lang="en-US" dirty="0"/>
              <a:t/>
            </a:r>
            <a:br>
              <a:rPr lang="en-US" dirty="0"/>
            </a:br>
            <a:r>
              <a:rPr lang="en-US" dirty="0"/>
              <a:t>by Eric Douma</a:t>
            </a:r>
          </a:p>
        </p:txBody>
      </p:sp>
      <p:sp>
        <p:nvSpPr>
          <p:cNvPr id="8" name="Slide Number Placeholder 4"/>
          <p:cNvSpPr>
            <a:spLocks noGrp="1"/>
          </p:cNvSpPr>
          <p:nvPr>
            <p:ph type="sldNum" sz="quarter" idx="3"/>
          </p:nvPr>
        </p:nvSpPr>
        <p:spPr>
          <a:xfrm>
            <a:off x="3048000" y="8292197"/>
            <a:ext cx="3506436" cy="569946"/>
          </a:xfrm>
          <a:prstGeom prst="rect">
            <a:avLst/>
          </a:prstGeom>
        </p:spPr>
        <p:txBody>
          <a:bodyPr vert="horz" lIns="117034" tIns="58517" rIns="117034" bIns="58517" rtlCol="0" anchor="b"/>
          <a:lstStyle>
            <a:lvl1pPr algn="r">
              <a:defRPr sz="1600"/>
            </a:lvl1pPr>
          </a:lstStyle>
          <a:p>
            <a:pPr algn="l">
              <a:tabLst>
                <a:tab pos="3256864" algn="r"/>
                <a:tab pos="3853983" algn="r"/>
              </a:tabLst>
            </a:pPr>
            <a:r>
              <a:rPr lang="en-US" sz="1300" dirty="0"/>
              <a:t>www.gospelofgracefellowship.org	</a:t>
            </a:r>
            <a:fld id="{0BBBAE45-9901-4674-9676-D21FB25714E7}" type="slidenum">
              <a:rPr lang="en-US" sz="1300"/>
              <a:pPr algn="l">
                <a:tabLst>
                  <a:tab pos="3256864" algn="r"/>
                  <a:tab pos="3853983" algn="r"/>
                </a:tabLst>
              </a:pPr>
              <a:t>‹#›</a:t>
            </a:fld>
            <a:endParaRPr lang="en-US" sz="1300"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8341399"/>
            <a:ext cx="2263194" cy="690543"/>
          </a:xfrm>
          <a:prstGeom prst="rect">
            <a:avLst/>
          </a:prstGeom>
        </p:spPr>
      </p:pic>
    </p:spTree>
    <p:extLst>
      <p:ext uri="{BB962C8B-B14F-4D97-AF65-F5344CB8AC3E}">
        <p14:creationId xmlns:p14="http://schemas.microsoft.com/office/powerpoint/2010/main" val="3547983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9730F5-1AAA-44A7-AC85-70CCC7EA3939}" type="datetimeFigureOut">
              <a:rPr lang="en-US" smtClean="0"/>
              <a:t>7/12/2014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14BC87-C0CA-4DF0-BF71-1693869F5D2F}" type="slidenum">
              <a:rPr lang="en-US" smtClean="0"/>
              <a:t>‹#›</a:t>
            </a:fld>
            <a:endParaRPr lang="en-US"/>
          </a:p>
        </p:txBody>
      </p:sp>
    </p:spTree>
    <p:extLst>
      <p:ext uri="{BB962C8B-B14F-4D97-AF65-F5344CB8AC3E}">
        <p14:creationId xmlns:p14="http://schemas.microsoft.com/office/powerpoint/2010/main" val="1282261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314BC87-C0CA-4DF0-BF71-1693869F5D2F}" type="slidenum">
              <a:rPr lang="en-US" smtClean="0"/>
              <a:t>1</a:t>
            </a:fld>
            <a:endParaRPr lang="en-US"/>
          </a:p>
        </p:txBody>
      </p:sp>
    </p:spTree>
    <p:extLst>
      <p:ext uri="{BB962C8B-B14F-4D97-AF65-F5344CB8AC3E}">
        <p14:creationId xmlns:p14="http://schemas.microsoft.com/office/powerpoint/2010/main" val="2648517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14BC87-C0CA-4DF0-BF71-1693869F5D2F}" type="slidenum">
              <a:rPr lang="en-US" smtClean="0"/>
              <a:t>2</a:t>
            </a:fld>
            <a:endParaRPr lang="en-US"/>
          </a:p>
        </p:txBody>
      </p:sp>
    </p:spTree>
    <p:extLst>
      <p:ext uri="{BB962C8B-B14F-4D97-AF65-F5344CB8AC3E}">
        <p14:creationId xmlns:p14="http://schemas.microsoft.com/office/powerpoint/2010/main" val="3850157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14BC87-C0CA-4DF0-BF71-1693869F5D2F}" type="slidenum">
              <a:rPr lang="en-US" smtClean="0"/>
              <a:t>3</a:t>
            </a:fld>
            <a:endParaRPr lang="en-US"/>
          </a:p>
        </p:txBody>
      </p:sp>
    </p:spTree>
    <p:extLst>
      <p:ext uri="{BB962C8B-B14F-4D97-AF65-F5344CB8AC3E}">
        <p14:creationId xmlns:p14="http://schemas.microsoft.com/office/powerpoint/2010/main" val="3171907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14BC87-C0CA-4DF0-BF71-1693869F5D2F}" type="slidenum">
              <a:rPr lang="en-US" smtClean="0"/>
              <a:t>7</a:t>
            </a:fld>
            <a:endParaRPr lang="en-US"/>
          </a:p>
        </p:txBody>
      </p:sp>
    </p:spTree>
    <p:extLst>
      <p:ext uri="{BB962C8B-B14F-4D97-AF65-F5344CB8AC3E}">
        <p14:creationId xmlns:p14="http://schemas.microsoft.com/office/powerpoint/2010/main" val="2765353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14BC87-C0CA-4DF0-BF71-1693869F5D2F}" type="slidenum">
              <a:rPr lang="en-US" smtClean="0"/>
              <a:t>8</a:t>
            </a:fld>
            <a:endParaRPr lang="en-US"/>
          </a:p>
        </p:txBody>
      </p:sp>
    </p:spTree>
    <p:extLst>
      <p:ext uri="{BB962C8B-B14F-4D97-AF65-F5344CB8AC3E}">
        <p14:creationId xmlns:p14="http://schemas.microsoft.com/office/powerpoint/2010/main" val="3859644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314BC87-C0CA-4DF0-BF71-1693869F5D2F}" type="slidenum">
              <a:rPr lang="en-US" smtClean="0"/>
              <a:t>11</a:t>
            </a:fld>
            <a:endParaRPr lang="en-US"/>
          </a:p>
        </p:txBody>
      </p:sp>
    </p:spTree>
    <p:extLst>
      <p:ext uri="{BB962C8B-B14F-4D97-AF65-F5344CB8AC3E}">
        <p14:creationId xmlns:p14="http://schemas.microsoft.com/office/powerpoint/2010/main" val="7144461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99F86C8-B4F7-4414-BD5A-EDCEEBF0DF98}" type="datetime1">
              <a:rPr lang="en-US" smtClean="0"/>
              <a:t>7/12/2014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B0465FF-0BBA-487F-9696-A829A7B9FD3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1D3799-EC57-4CF8-8922-8506C0031A9D}" type="datetime1">
              <a:rPr lang="en-US" smtClean="0"/>
              <a:t>7/12/2014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0465FF-0BBA-487F-9696-A829A7B9FD3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13DE91-6370-4CA4-97D3-37E4672828DC}" type="datetime1">
              <a:rPr lang="en-US" smtClean="0"/>
              <a:t>7/12/2014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0465FF-0BBA-487F-9696-A829A7B9FD3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D466554-D486-4E9D-A300-6C569EB37F45}" type="datetime1">
              <a:rPr lang="en-US" smtClean="0"/>
              <a:t>7/12/2014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0465FF-0BBA-487F-9696-A829A7B9FD3A}"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471AD3B-AD1E-4E51-8140-E3BC8F2FF709}" type="datetime1">
              <a:rPr lang="en-US" smtClean="0"/>
              <a:t>7/12/2014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B0465FF-0BBA-487F-9696-A829A7B9FD3A}"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7795A7-B076-4CD1-A54A-EAC7317EA23E}" type="datetime1">
              <a:rPr lang="en-US" smtClean="0"/>
              <a:t>7/12/2014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0465FF-0BBA-487F-9696-A829A7B9FD3A}"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16578FC-7062-4268-B707-AABEC557FB08}" type="datetime1">
              <a:rPr lang="en-US" smtClean="0"/>
              <a:t>7/12/2014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B0465FF-0BBA-487F-9696-A829A7B9FD3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7A4B987-219C-48BF-8D6C-A9FD59BAAEB8}" type="datetime1">
              <a:rPr lang="en-US" smtClean="0"/>
              <a:t>7/12/2014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B0465FF-0BBA-487F-9696-A829A7B9FD3A}"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D35F6C-72D6-4DF3-8D4B-F3F3239FBFB4}" type="datetime1">
              <a:rPr lang="en-US" smtClean="0"/>
              <a:t>7/12/2014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B0465FF-0BBA-487F-9696-A829A7B9FD3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C1426A9-0014-4197-835D-B324C3CBEE3C}" type="datetime1">
              <a:rPr lang="en-US" smtClean="0"/>
              <a:t>7/12/2014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B0465FF-0BBA-487F-9696-A829A7B9FD3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0502FA3-C8F0-440C-9E48-32DE22267F23}" type="datetime1">
              <a:rPr lang="en-US" smtClean="0"/>
              <a:t>7/12/2014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B0465FF-0BBA-487F-9696-A829A7B9FD3A}"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4BDCEE5-A899-41C1-922F-97B3E3DF714A}" type="datetime1">
              <a:rPr lang="en-US" smtClean="0"/>
              <a:t>7/12/2014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229600" y="6407944"/>
            <a:ext cx="783432" cy="365125"/>
          </a:xfrm>
          <a:prstGeom prst="rect">
            <a:avLst/>
          </a:prstGeom>
        </p:spPr>
        <p:txBody>
          <a:bodyPr vert="horz" anchor="b"/>
          <a:lstStyle>
            <a:lvl1pPr algn="r" eaLnBrk="1" latinLnBrk="0" hangingPunct="1">
              <a:defRPr kumimoji="0" sz="2000" b="0">
                <a:solidFill>
                  <a:schemeClr val="tx1"/>
                </a:solidFill>
              </a:defRPr>
            </a:lvl1pPr>
            <a:extLst/>
          </a:lstStyle>
          <a:p>
            <a:fld id="{2B0465FF-0BBA-487F-9696-A829A7B9FD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381000"/>
            <a:ext cx="8001000" cy="1143962"/>
          </a:xfrm>
        </p:spPr>
        <p:txBody>
          <a:bodyPr/>
          <a:lstStyle/>
          <a:p>
            <a:pPr algn="ctr"/>
            <a:r>
              <a:rPr lang="en-US" dirty="0" smtClean="0">
                <a:solidFill>
                  <a:srgbClr val="0070C0"/>
                </a:solidFill>
                <a:effectLst/>
                <a:latin typeface="Arial" panose="020B0604020202020204" pitchFamily="34" charset="0"/>
                <a:cs typeface="Arial" panose="020B0604020202020204" pitchFamily="34" charset="0"/>
              </a:rPr>
              <a:t>Mark 12:38-44</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42216" y="1785825"/>
            <a:ext cx="8077200" cy="1991911"/>
          </a:xfrm>
        </p:spPr>
        <p:txBody>
          <a:bodyPr>
            <a:normAutofit/>
          </a:bodyPr>
          <a:lstStyle/>
          <a:p>
            <a:pPr algn="ctr"/>
            <a:r>
              <a:rPr lang="en-US" sz="3200" b="1" dirty="0" smtClean="0"/>
              <a:t>The Great Contrast Between </a:t>
            </a:r>
            <a:br>
              <a:rPr lang="en-US" sz="3200" b="1" dirty="0" smtClean="0"/>
            </a:br>
            <a:r>
              <a:rPr lang="en-US" sz="3200" b="1" dirty="0" smtClean="0"/>
              <a:t>the Scribes and </a:t>
            </a:r>
            <a:r>
              <a:rPr lang="en-US" sz="3200" b="1" dirty="0" smtClean="0"/>
              <a:t>t</a:t>
            </a:r>
            <a:r>
              <a:rPr lang="en-US" sz="3200" b="1" dirty="0" smtClean="0"/>
              <a:t>he Widow</a:t>
            </a:r>
            <a:endParaRPr lang="en-US" sz="3200" b="1" dirty="0"/>
          </a:p>
        </p:txBody>
      </p:sp>
      <p:sp>
        <p:nvSpPr>
          <p:cNvPr id="4" name="TextBox 3"/>
          <p:cNvSpPr txBox="1"/>
          <p:nvPr/>
        </p:nvSpPr>
        <p:spPr>
          <a:xfrm>
            <a:off x="2458280" y="3429000"/>
            <a:ext cx="4227439" cy="1569660"/>
          </a:xfrm>
          <a:prstGeom prst="rect">
            <a:avLst/>
          </a:prstGeom>
          <a:noFill/>
        </p:spPr>
        <p:txBody>
          <a:bodyPr wrap="none" rtlCol="0">
            <a:spAutoFit/>
          </a:bodyPr>
          <a:lstStyle/>
          <a:p>
            <a:pPr algn="ctr"/>
            <a:r>
              <a:rPr lang="en-US" sz="2400" dirty="0"/>
              <a:t>b</a:t>
            </a:r>
            <a:r>
              <a:rPr lang="en-US" sz="2400" dirty="0" smtClean="0"/>
              <a:t>y Eric Douma</a:t>
            </a:r>
          </a:p>
          <a:p>
            <a:pPr algn="ctr"/>
            <a:r>
              <a:rPr lang="en-US" sz="2400" dirty="0" smtClean="0"/>
              <a:t>July 13, 2014</a:t>
            </a:r>
          </a:p>
          <a:p>
            <a:pPr algn="ctr"/>
            <a:endParaRPr lang="en-US" sz="2400" dirty="0"/>
          </a:p>
          <a:p>
            <a:pPr algn="ctr"/>
            <a:r>
              <a:rPr lang="en-US" sz="2400" dirty="0" smtClean="0"/>
              <a:t>Gospel of Grace Fellowship</a:t>
            </a:r>
            <a:endParaRPr lang="en-US" sz="2400" dirty="0"/>
          </a:p>
        </p:txBody>
      </p:sp>
    </p:spTree>
    <p:extLst>
      <p:ext uri="{BB962C8B-B14F-4D97-AF65-F5344CB8AC3E}">
        <p14:creationId xmlns:p14="http://schemas.microsoft.com/office/powerpoint/2010/main" val="3005414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943600"/>
          </a:xfrm>
        </p:spPr>
        <p:txBody>
          <a:bodyPr>
            <a:normAutofit fontScale="92500" lnSpcReduction="10000"/>
          </a:bodyPr>
          <a:lstStyle/>
          <a:p>
            <a:pPr marL="109728" indent="0">
              <a:buNone/>
            </a:pPr>
            <a:r>
              <a:rPr lang="en-US" u="sng" dirty="0" smtClean="0">
                <a:latin typeface="Arial" panose="020B0604020202020204" pitchFamily="34" charset="0"/>
                <a:cs typeface="Arial" panose="020B0604020202020204" pitchFamily="34" charset="0"/>
              </a:rPr>
              <a:t>Colossians 3:23-24</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Whatever you do, do your work heartily, as for the Lord rather than for men, </a:t>
            </a:r>
            <a:r>
              <a:rPr lang="en-US" dirty="0" smtClean="0">
                <a:latin typeface="Arial" panose="020B0604020202020204" pitchFamily="34" charset="0"/>
                <a:cs typeface="Arial" panose="020B0604020202020204" pitchFamily="34" charset="0"/>
              </a:rPr>
              <a:t>knowing </a:t>
            </a:r>
            <a:r>
              <a:rPr lang="en-US" dirty="0">
                <a:latin typeface="Arial" panose="020B0604020202020204" pitchFamily="34" charset="0"/>
                <a:cs typeface="Arial" panose="020B0604020202020204" pitchFamily="34" charset="0"/>
              </a:rPr>
              <a:t>that from the Lord </a:t>
            </a:r>
            <a:r>
              <a:rPr lang="en-US" dirty="0">
                <a:solidFill>
                  <a:srgbClr val="FF0000"/>
                </a:solidFill>
                <a:latin typeface="Arial" panose="020B0604020202020204" pitchFamily="34" charset="0"/>
                <a:cs typeface="Arial" panose="020B0604020202020204" pitchFamily="34" charset="0"/>
              </a:rPr>
              <a:t>you will receive the reward of the inheritance</a:t>
            </a:r>
            <a:r>
              <a:rPr lang="en-US" dirty="0">
                <a:latin typeface="Arial" panose="020B0604020202020204" pitchFamily="34" charset="0"/>
                <a:cs typeface="Arial" panose="020B0604020202020204" pitchFamily="34" charset="0"/>
              </a:rPr>
              <a:t>. It </a:t>
            </a:r>
            <a:r>
              <a:rPr lang="en-US" dirty="0" smtClean="0">
                <a:latin typeface="Arial" panose="020B0604020202020204" pitchFamily="34" charset="0"/>
                <a:cs typeface="Arial" panose="020B0604020202020204" pitchFamily="34" charset="0"/>
              </a:rPr>
              <a:t>is </a:t>
            </a:r>
            <a:r>
              <a:rPr lang="en-US" dirty="0">
                <a:latin typeface="Arial" panose="020B0604020202020204" pitchFamily="34" charset="0"/>
                <a:cs typeface="Arial" panose="020B0604020202020204" pitchFamily="34" charset="0"/>
              </a:rPr>
              <a:t>the Lord Christ whom you serve</a:t>
            </a:r>
            <a:r>
              <a:rPr lang="en-US" dirty="0" smtClean="0">
                <a:latin typeface="Arial" panose="020B0604020202020204" pitchFamily="34" charset="0"/>
                <a:cs typeface="Arial" panose="020B0604020202020204" pitchFamily="34" charset="0"/>
              </a:rPr>
              <a:t>.</a:t>
            </a:r>
          </a:p>
          <a:p>
            <a:pPr marL="109728" indent="0">
              <a:buNone/>
            </a:pPr>
            <a:endParaRPr lang="en-US" dirty="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Hebrews 11:8-10</a:t>
            </a:r>
            <a:r>
              <a:rPr lang="en-US" dirty="0" smtClean="0">
                <a:latin typeface="Arial" panose="020B0604020202020204" pitchFamily="34" charset="0"/>
                <a:cs typeface="Arial" panose="020B0604020202020204" pitchFamily="34" charset="0"/>
              </a:rPr>
              <a:t> By </a:t>
            </a:r>
            <a:r>
              <a:rPr lang="en-US" dirty="0">
                <a:latin typeface="Arial" panose="020B0604020202020204" pitchFamily="34" charset="0"/>
                <a:cs typeface="Arial" panose="020B0604020202020204" pitchFamily="34" charset="0"/>
              </a:rPr>
              <a:t>faith Abraham, when he was called, obeyed by going out to a place which he was to receive for an inheritance; and he went out, not knowing where he was going. </a:t>
            </a:r>
            <a:r>
              <a:rPr lang="en-US" dirty="0" smtClean="0">
                <a:latin typeface="Arial" panose="020B0604020202020204" pitchFamily="34" charset="0"/>
                <a:cs typeface="Arial" panose="020B0604020202020204" pitchFamily="34" charset="0"/>
              </a:rPr>
              <a:t>By </a:t>
            </a:r>
            <a:r>
              <a:rPr lang="en-US" dirty="0">
                <a:latin typeface="Arial" panose="020B0604020202020204" pitchFamily="34" charset="0"/>
                <a:cs typeface="Arial" panose="020B0604020202020204" pitchFamily="34" charset="0"/>
              </a:rPr>
              <a:t>faith he lived as an alien in the land of promise, as in a foreign land, dwelling in tents with Isaac and Jacob, fellow heirs of the same promise; </a:t>
            </a:r>
            <a:r>
              <a:rPr lang="en-US" dirty="0" smtClean="0">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for he was looking for the city which has foundations, whose architect and builder is God. </a:t>
            </a:r>
            <a:endParaRPr lang="en-US" dirty="0" smtClean="0">
              <a:solidFill>
                <a:srgbClr val="FF0000"/>
              </a:solidFill>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0" y="201706"/>
            <a:ext cx="9144000" cy="838200"/>
          </a:xfrm>
        </p:spPr>
        <p:txBody>
          <a:bodyPr>
            <a:no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3. Living to Glorify God Pays in the End</a:t>
            </a:r>
            <a:endParaRPr lang="en-US" sz="3600" dirty="0"/>
          </a:p>
        </p:txBody>
      </p:sp>
      <p:cxnSp>
        <p:nvCxnSpPr>
          <p:cNvPr id="5" name="Straight Connector 4"/>
          <p:cNvCxnSpPr/>
          <p:nvPr/>
        </p:nvCxnSpPr>
        <p:spPr>
          <a:xfrm>
            <a:off x="5029200" y="4038600"/>
            <a:ext cx="3657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4376057"/>
            <a:ext cx="838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2B0465FF-0BBA-487F-9696-A829A7B9FD3A}" type="slidenum">
              <a:rPr lang="en-US" smtClean="0"/>
              <a:t>10</a:t>
            </a:fld>
            <a:endParaRPr lang="en-US"/>
          </a:p>
        </p:txBody>
      </p:sp>
    </p:spTree>
    <p:extLst>
      <p:ext uri="{BB962C8B-B14F-4D97-AF65-F5344CB8AC3E}">
        <p14:creationId xmlns:p14="http://schemas.microsoft.com/office/powerpoint/2010/main" val="160097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1000"/>
                                        <p:tgtEl>
                                          <p:spTgt spid="2">
                                            <p:txEl>
                                              <p:pRg st="5" end="5"/>
                                            </p:txEl>
                                          </p:spTgt>
                                        </p:tgtEl>
                                      </p:cBhvr>
                                    </p:animEffect>
                                    <p:anim calcmode="lin" valueType="num">
                                      <p:cBhvr>
                                        <p:cTn id="2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95400"/>
            <a:ext cx="8763000" cy="4754563"/>
          </a:xfrm>
        </p:spPr>
        <p:txBody>
          <a:bodyPr>
            <a:normAutofit lnSpcReduction="10000"/>
          </a:bodyPr>
          <a:lstStyle/>
          <a:p>
            <a:pPr marL="109728" indent="0">
              <a:buNone/>
            </a:pPr>
            <a:r>
              <a:rPr lang="en-US" sz="2800" u="sng" dirty="0">
                <a:latin typeface="Arial" panose="020B0604020202020204" pitchFamily="34" charset="0"/>
                <a:cs typeface="Arial" panose="020B0604020202020204" pitchFamily="34" charset="0"/>
              </a:rPr>
              <a:t>Revelation 21:2-4</a:t>
            </a:r>
            <a:r>
              <a:rPr lang="en-US" sz="2800" dirty="0">
                <a:latin typeface="Arial" panose="020B0604020202020204" pitchFamily="34" charset="0"/>
                <a:cs typeface="Arial" panose="020B0604020202020204" pitchFamily="34" charset="0"/>
              </a:rPr>
              <a:t>  And I saw the holy city, new Jerusalem, coming down out of heaven from God, made ready as a bride adorned for her husband.  And I heard a loud voice from the throne, saying, “Behold, the tabernacle of God is among men, and He will dwell among them, and they shall be His people, and God Himself will be among them, and He will wipe away every tear from their eyes; and there will no longer be any death; there will no longer be any mourning, or crying, or pain; </a:t>
            </a:r>
            <a:r>
              <a:rPr lang="en-US" sz="2800" dirty="0">
                <a:solidFill>
                  <a:srgbClr val="FF0000"/>
                </a:solidFill>
                <a:latin typeface="Arial" panose="020B0604020202020204" pitchFamily="34" charset="0"/>
                <a:cs typeface="Arial" panose="020B0604020202020204" pitchFamily="34" charset="0"/>
              </a:rPr>
              <a:t>the first things have passed away</a:t>
            </a:r>
            <a:r>
              <a:rPr lang="en-US" sz="2800" dirty="0">
                <a:latin typeface="Arial" panose="020B0604020202020204" pitchFamily="34" charset="0"/>
                <a:cs typeface="Arial" panose="020B0604020202020204" pitchFamily="34" charset="0"/>
              </a:rPr>
              <a:t>.” </a:t>
            </a:r>
          </a:p>
          <a:p>
            <a:endParaRPr lang="en-US" dirty="0"/>
          </a:p>
        </p:txBody>
      </p:sp>
      <p:sp>
        <p:nvSpPr>
          <p:cNvPr id="3" name="Title 2"/>
          <p:cNvSpPr>
            <a:spLocks noGrp="1"/>
          </p:cNvSpPr>
          <p:nvPr>
            <p:ph type="title"/>
          </p:nvPr>
        </p:nvSpPr>
        <p:spPr>
          <a:xfrm>
            <a:off x="0" y="274638"/>
            <a:ext cx="9144000" cy="715962"/>
          </a:xfrm>
        </p:spPr>
        <p:txBody>
          <a:bodyPr>
            <a:noAutofit/>
          </a:bodyPr>
          <a:lstStyle/>
          <a:p>
            <a:pPr algn="ctr"/>
            <a:r>
              <a:rPr lang="en-US" sz="3600" dirty="0">
                <a:solidFill>
                  <a:srgbClr val="FF0000"/>
                </a:solidFill>
                <a:effectLst/>
                <a:latin typeface="Arial" panose="020B0604020202020204" pitchFamily="34" charset="0"/>
                <a:cs typeface="Arial" panose="020B0604020202020204" pitchFamily="34" charset="0"/>
              </a:rPr>
              <a:t>3. Living to Glorify God Pays in </a:t>
            </a:r>
            <a:r>
              <a:rPr lang="en-US" sz="3600" dirty="0" smtClean="0">
                <a:solidFill>
                  <a:srgbClr val="FF0000"/>
                </a:solidFill>
                <a:effectLst/>
                <a:latin typeface="Arial" panose="020B0604020202020204" pitchFamily="34" charset="0"/>
                <a:cs typeface="Arial" panose="020B0604020202020204" pitchFamily="34" charset="0"/>
              </a:rPr>
              <a:t>the </a:t>
            </a:r>
            <a:r>
              <a:rPr lang="en-US" sz="3600" dirty="0">
                <a:solidFill>
                  <a:srgbClr val="FF0000"/>
                </a:solidFill>
                <a:effectLst/>
                <a:latin typeface="Arial" panose="020B0604020202020204" pitchFamily="34" charset="0"/>
                <a:cs typeface="Arial" panose="020B0604020202020204" pitchFamily="34" charset="0"/>
              </a:rPr>
              <a:t>End</a:t>
            </a:r>
            <a:endParaRPr lang="en-US" sz="3600" dirty="0"/>
          </a:p>
        </p:txBody>
      </p:sp>
      <p:sp>
        <p:nvSpPr>
          <p:cNvPr id="4" name="Slide Number Placeholder 3"/>
          <p:cNvSpPr>
            <a:spLocks noGrp="1"/>
          </p:cNvSpPr>
          <p:nvPr>
            <p:ph type="sldNum" sz="quarter" idx="12"/>
          </p:nvPr>
        </p:nvSpPr>
        <p:spPr/>
        <p:txBody>
          <a:bodyPr/>
          <a:lstStyle/>
          <a:p>
            <a:fld id="{2B0465FF-0BBA-487F-9696-A829A7B9FD3A}" type="slidenum">
              <a:rPr lang="en-US" smtClean="0"/>
              <a:t>11</a:t>
            </a:fld>
            <a:endParaRPr lang="en-US"/>
          </a:p>
        </p:txBody>
      </p:sp>
    </p:spTree>
    <p:extLst>
      <p:ext uri="{BB962C8B-B14F-4D97-AF65-F5344CB8AC3E}">
        <p14:creationId xmlns:p14="http://schemas.microsoft.com/office/powerpoint/2010/main" val="78297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8763000" cy="4788091"/>
          </a:xfrm>
        </p:spPr>
        <p:txBody>
          <a:bodyPr/>
          <a:lstStyle/>
          <a:p>
            <a:pPr marL="109728" indent="0">
              <a:buNone/>
            </a:pPr>
            <a:r>
              <a:rPr lang="en-US" b="1" u="sng" dirty="0" smtClean="0">
                <a:latin typeface="Arial" panose="020B0604020202020204" pitchFamily="34" charset="0"/>
                <a:cs typeface="Arial" panose="020B0604020202020204" pitchFamily="34" charset="0"/>
              </a:rPr>
              <a:t>Scribes</a:t>
            </a:r>
            <a:r>
              <a:rPr lang="en-US" b="1" dirty="0" smtClean="0">
                <a:latin typeface="Arial" panose="020B0604020202020204" pitchFamily="34" charset="0"/>
                <a:cs typeface="Arial" panose="020B0604020202020204" pitchFamily="34" charset="0"/>
              </a:rPr>
              <a:t>  (12:38-40)             </a:t>
            </a:r>
            <a:r>
              <a:rPr lang="en-US" b="1" u="sng" dirty="0" smtClean="0">
                <a:latin typeface="Arial" panose="020B0604020202020204" pitchFamily="34" charset="0"/>
                <a:cs typeface="Arial" panose="020B0604020202020204" pitchFamily="34" charset="0"/>
              </a:rPr>
              <a:t>Widow</a:t>
            </a:r>
            <a:r>
              <a:rPr lang="en-US" b="1" dirty="0" smtClean="0">
                <a:latin typeface="Arial" panose="020B0604020202020204" pitchFamily="34" charset="0"/>
                <a:cs typeface="Arial" panose="020B0604020202020204" pitchFamily="34" charset="0"/>
              </a:rPr>
              <a:t> (12:41-44)</a:t>
            </a:r>
            <a:endParaRPr lang="en-US" dirty="0" smtClean="0">
              <a:latin typeface="Arial" panose="020B0604020202020204" pitchFamily="34" charset="0"/>
              <a:cs typeface="Arial" panose="020B0604020202020204" pitchFamily="34" charset="0"/>
            </a:endParaRPr>
          </a:p>
          <a:p>
            <a:pPr marL="109728" indent="0">
              <a:buNone/>
            </a:pPr>
            <a:r>
              <a:rPr lang="en-US" dirty="0" smtClean="0">
                <a:latin typeface="Arial" panose="020B0604020202020204" pitchFamily="34" charset="0"/>
                <a:cs typeface="Arial" panose="020B0604020202020204" pitchFamily="34" charset="0"/>
              </a:rPr>
              <a:t>Wealthy                                Poor</a:t>
            </a:r>
          </a:p>
          <a:p>
            <a:pPr marL="109728" indent="0">
              <a:buNone/>
            </a:pPr>
            <a:r>
              <a:rPr lang="en-US" dirty="0" smtClean="0">
                <a:latin typeface="Arial" panose="020B0604020202020204" pitchFamily="34" charset="0"/>
                <a:cs typeface="Arial" panose="020B0604020202020204" pitchFamily="34" charset="0"/>
              </a:rPr>
              <a:t>Took all                                Gave all</a:t>
            </a:r>
          </a:p>
          <a:p>
            <a:pPr marL="109728" indent="0">
              <a:buNone/>
            </a:pPr>
            <a:r>
              <a:rPr lang="en-US" dirty="0" smtClean="0">
                <a:latin typeface="Arial" panose="020B0604020202020204" pitchFamily="34" charset="0"/>
                <a:cs typeface="Arial" panose="020B0604020202020204" pitchFamily="34" charset="0"/>
              </a:rPr>
              <a:t>Consumed with status         No status</a:t>
            </a:r>
          </a:p>
          <a:p>
            <a:pPr marL="109728" indent="0">
              <a:buNone/>
            </a:pPr>
            <a:r>
              <a:rPr lang="en-US" dirty="0" smtClean="0">
                <a:latin typeface="Arial" panose="020B0604020202020204" pitchFamily="34" charset="0"/>
                <a:cs typeface="Arial" panose="020B0604020202020204" pitchFamily="34" charset="0"/>
              </a:rPr>
              <a:t>Faithless                              Faith</a:t>
            </a:r>
          </a:p>
          <a:p>
            <a:pPr marL="109728" indent="0">
              <a:buNone/>
            </a:pPr>
            <a:endParaRPr lang="en-US" dirty="0" smtClean="0">
              <a:latin typeface="Arial" panose="020B0604020202020204" pitchFamily="34" charset="0"/>
              <a:cs typeface="Arial" panose="020B0604020202020204" pitchFamily="34" charset="0"/>
            </a:endParaRPr>
          </a:p>
          <a:p>
            <a:pPr marL="109728" indent="0">
              <a:buNone/>
            </a:pPr>
            <a:endParaRPr lang="en-US" dirty="0" smtClean="0">
              <a:latin typeface="Arial" panose="020B0604020202020204" pitchFamily="34" charset="0"/>
              <a:cs typeface="Arial" panose="020B0604020202020204" pitchFamily="34" charset="0"/>
            </a:endParaRPr>
          </a:p>
          <a:p>
            <a:pPr marL="109728" indent="0" algn="ctr">
              <a:buNone/>
            </a:pPr>
            <a:endParaRPr lang="en-US" dirty="0" smtClean="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76200" y="152400"/>
            <a:ext cx="9056914" cy="868362"/>
          </a:xfrm>
        </p:spPr>
        <p:txBody>
          <a:bodyPr>
            <a:no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Contrast Between the Widow and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Scribes</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2B0465FF-0BBA-487F-9696-A829A7B9FD3A}" type="slidenum">
              <a:rPr lang="en-US" smtClean="0"/>
              <a:t>2</a:t>
            </a:fld>
            <a:endParaRPr lang="en-US"/>
          </a:p>
        </p:txBody>
      </p:sp>
    </p:spTree>
    <p:extLst>
      <p:ext uri="{BB962C8B-B14F-4D97-AF65-F5344CB8AC3E}">
        <p14:creationId xmlns:p14="http://schemas.microsoft.com/office/powerpoint/2010/main" val="225662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181600"/>
          </a:xfrm>
        </p:spPr>
        <p:txBody>
          <a:bodyPr>
            <a:normAutofit fontScale="92500" lnSpcReduction="10000"/>
          </a:bodyPr>
          <a:lstStyle/>
          <a:p>
            <a:pPr marL="109728" indent="0">
              <a:buNone/>
            </a:pPr>
            <a:r>
              <a:rPr lang="en-US" sz="2800" u="sng" dirty="0" smtClean="0">
                <a:latin typeface="Arial" panose="020B0604020202020204" pitchFamily="34" charset="0"/>
                <a:cs typeface="Arial" panose="020B0604020202020204" pitchFamily="34" charset="0"/>
              </a:rPr>
              <a:t>Mark 12:38-40</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In His teaching He was saying: “Beware of the scribes who like to walk around in long robes, and like respectful greetings in the market places,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chief seats in the synagogues and places of honor at banquets, </a:t>
            </a:r>
            <a:r>
              <a:rPr lang="en-US" sz="2800" dirty="0" smtClean="0">
                <a:latin typeface="Arial" panose="020B0604020202020204" pitchFamily="34" charset="0"/>
                <a:cs typeface="Arial" panose="020B0604020202020204" pitchFamily="34" charset="0"/>
              </a:rPr>
              <a:t>who </a:t>
            </a:r>
            <a:r>
              <a:rPr lang="en-US" sz="2800" dirty="0">
                <a:latin typeface="Arial" panose="020B0604020202020204" pitchFamily="34" charset="0"/>
                <a:cs typeface="Arial" panose="020B0604020202020204" pitchFamily="34" charset="0"/>
              </a:rPr>
              <a:t>devour widows’ houses, and for appearance’s sake offer long prayers; these will receive greater condemnation</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10:43-45 </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“But it is not this way among you, but whoever wishes to become great among you shall be your </a:t>
            </a:r>
            <a:r>
              <a:rPr lang="en-US" sz="2800" dirty="0">
                <a:solidFill>
                  <a:srgbClr val="FF0000"/>
                </a:solidFill>
                <a:latin typeface="Arial" panose="020B0604020202020204" pitchFamily="34" charset="0"/>
                <a:cs typeface="Arial" panose="020B0604020202020204" pitchFamily="34" charset="0"/>
              </a:rPr>
              <a:t>servant</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whoever wishes to be first among you shall be </a:t>
            </a:r>
            <a:r>
              <a:rPr lang="en-US" sz="2800" dirty="0">
                <a:solidFill>
                  <a:srgbClr val="FF0000"/>
                </a:solidFill>
                <a:latin typeface="Arial" panose="020B0604020202020204" pitchFamily="34" charset="0"/>
                <a:cs typeface="Arial" panose="020B0604020202020204" pitchFamily="34" charset="0"/>
              </a:rPr>
              <a:t>slave of all</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even the Son of Man did not come to be served, but to serve, and to give His life a ransom for many.” </a:t>
            </a:r>
          </a:p>
        </p:txBody>
      </p:sp>
      <p:sp>
        <p:nvSpPr>
          <p:cNvPr id="3" name="Title 2"/>
          <p:cNvSpPr>
            <a:spLocks noGrp="1"/>
          </p:cNvSpPr>
          <p:nvPr>
            <p:ph type="title"/>
          </p:nvPr>
        </p:nvSpPr>
        <p:spPr>
          <a:xfrm>
            <a:off x="457200" y="188259"/>
            <a:ext cx="8229600" cy="7620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Jesus’ Warning About </a:t>
            </a:r>
            <a:r>
              <a:rPr lang="en-US" sz="3600" dirty="0" smtClean="0">
                <a:solidFill>
                  <a:srgbClr val="0070C0"/>
                </a:solidFill>
                <a:effectLst/>
                <a:latin typeface="Arial" panose="020B0604020202020204" pitchFamily="34" charset="0"/>
                <a:cs typeface="Arial" panose="020B0604020202020204" pitchFamily="34" charset="0"/>
              </a:rPr>
              <a:t>the </a:t>
            </a:r>
            <a:r>
              <a:rPr lang="en-US" sz="3600" dirty="0" smtClean="0">
                <a:solidFill>
                  <a:srgbClr val="0070C0"/>
                </a:solidFill>
                <a:effectLst/>
                <a:latin typeface="Arial" panose="020B0604020202020204" pitchFamily="34" charset="0"/>
                <a:cs typeface="Arial" panose="020B0604020202020204" pitchFamily="34" charset="0"/>
              </a:rPr>
              <a:t>Scribes</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B0465FF-0BBA-487F-9696-A829A7B9FD3A}" type="slidenum">
              <a:rPr lang="en-US" smtClean="0"/>
              <a:t>3</a:t>
            </a:fld>
            <a:endParaRPr lang="en-US"/>
          </a:p>
        </p:txBody>
      </p:sp>
    </p:spTree>
    <p:extLst>
      <p:ext uri="{BB962C8B-B14F-4D97-AF65-F5344CB8AC3E}">
        <p14:creationId xmlns:p14="http://schemas.microsoft.com/office/powerpoint/2010/main" val="401111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763000" cy="4940491"/>
          </a:xfrm>
        </p:spPr>
        <p:txBody>
          <a:bodyPr>
            <a:noAutofit/>
          </a:bodyPr>
          <a:lstStyle/>
          <a:p>
            <a:pPr marL="109728" indent="0">
              <a:buNone/>
            </a:pPr>
            <a:r>
              <a:rPr lang="en-US" sz="2800" u="sng" dirty="0" smtClean="0">
                <a:latin typeface="Arial" panose="020B0604020202020204" pitchFamily="34" charset="0"/>
                <a:cs typeface="Arial" panose="020B0604020202020204" pitchFamily="34" charset="0"/>
              </a:rPr>
              <a:t>Mark 12:41-44</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He sat down opposite the treasury, and began observing how the people were putting money into the treasury; and many rich people were putting in large sums. </a:t>
            </a:r>
            <a:r>
              <a:rPr lang="en-US" sz="2800" dirty="0" smtClean="0">
                <a:latin typeface="Arial" panose="020B0604020202020204" pitchFamily="34" charset="0"/>
                <a:cs typeface="Arial" panose="020B0604020202020204" pitchFamily="34" charset="0"/>
              </a:rPr>
              <a:t>A </a:t>
            </a:r>
            <a:r>
              <a:rPr lang="en-US" sz="2800" dirty="0">
                <a:latin typeface="Arial" panose="020B0604020202020204" pitchFamily="34" charset="0"/>
                <a:cs typeface="Arial" panose="020B0604020202020204" pitchFamily="34" charset="0"/>
              </a:rPr>
              <a:t>poor widow came and put in two small copper coins, which amount to a cent. </a:t>
            </a:r>
            <a:r>
              <a:rPr lang="en-US" sz="2800" dirty="0" smtClean="0">
                <a:latin typeface="Arial" panose="020B0604020202020204" pitchFamily="34" charset="0"/>
                <a:cs typeface="Arial" panose="020B0604020202020204" pitchFamily="34" charset="0"/>
              </a:rPr>
              <a:t>Calling </a:t>
            </a:r>
            <a:r>
              <a:rPr lang="en-US" sz="2800" dirty="0">
                <a:latin typeface="Arial" panose="020B0604020202020204" pitchFamily="34" charset="0"/>
                <a:cs typeface="Arial" panose="020B0604020202020204" pitchFamily="34" charset="0"/>
              </a:rPr>
              <a:t>His disciples to Him, He said to them, “Truly I say to you, this poor widow put in more than all the contributors to the treasury;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they all put in out of their surplus, but </a:t>
            </a:r>
            <a:r>
              <a:rPr lang="en-US" sz="2800" dirty="0">
                <a:solidFill>
                  <a:srgbClr val="FF0000"/>
                </a:solidFill>
                <a:latin typeface="Arial" panose="020B0604020202020204" pitchFamily="34" charset="0"/>
                <a:cs typeface="Arial" panose="020B0604020202020204" pitchFamily="34" charset="0"/>
              </a:rPr>
              <a:t>she, out of her poverty, put in all she owned</a:t>
            </a:r>
            <a:r>
              <a:rPr lang="en-US" sz="2800" dirty="0">
                <a:latin typeface="Arial" panose="020B0604020202020204" pitchFamily="34" charset="0"/>
                <a:cs typeface="Arial" panose="020B0604020202020204" pitchFamily="34" charset="0"/>
              </a:rPr>
              <a:t>, all she had to live on.”</a:t>
            </a:r>
          </a:p>
        </p:txBody>
      </p:sp>
      <p:sp>
        <p:nvSpPr>
          <p:cNvPr id="3" name="Title 2"/>
          <p:cNvSpPr>
            <a:spLocks noGrp="1"/>
          </p:cNvSpPr>
          <p:nvPr>
            <p:ph type="title"/>
          </p:nvPr>
        </p:nvSpPr>
        <p:spPr>
          <a:xfrm>
            <a:off x="152400" y="152400"/>
            <a:ext cx="8839200" cy="8382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Jesus Commends </a:t>
            </a:r>
            <a:r>
              <a:rPr lang="en-US" sz="3600" dirty="0" smtClean="0">
                <a:solidFill>
                  <a:srgbClr val="0070C0"/>
                </a:solidFill>
                <a:effectLst/>
                <a:latin typeface="Arial" panose="020B0604020202020204" pitchFamily="34" charset="0"/>
                <a:cs typeface="Arial" panose="020B0604020202020204" pitchFamily="34" charset="0"/>
              </a:rPr>
              <a:t>the </a:t>
            </a:r>
            <a:r>
              <a:rPr lang="en-US" sz="3600" dirty="0" smtClean="0">
                <a:solidFill>
                  <a:srgbClr val="0070C0"/>
                </a:solidFill>
                <a:effectLst/>
                <a:latin typeface="Arial" panose="020B0604020202020204" pitchFamily="34" charset="0"/>
                <a:cs typeface="Arial" panose="020B0604020202020204" pitchFamily="34" charset="0"/>
              </a:rPr>
              <a:t>Widow</a:t>
            </a:r>
            <a:endParaRPr lang="en-US" sz="36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457200" y="3657600"/>
            <a:ext cx="2590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2B0465FF-0BBA-487F-9696-A829A7B9FD3A}" type="slidenum">
              <a:rPr lang="en-US" smtClean="0"/>
              <a:t>4</a:t>
            </a:fld>
            <a:endParaRPr lang="en-US"/>
          </a:p>
        </p:txBody>
      </p:sp>
    </p:spTree>
    <p:extLst>
      <p:ext uri="{BB962C8B-B14F-4D97-AF65-F5344CB8AC3E}">
        <p14:creationId xmlns:p14="http://schemas.microsoft.com/office/powerpoint/2010/main" val="54857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686800" cy="4525963"/>
          </a:xfrm>
        </p:spPr>
        <p:txBody>
          <a:bodyPr>
            <a:normAutofit/>
          </a:bodyPr>
          <a:lstStyle/>
          <a:p>
            <a:pPr marL="511175" indent="-401638">
              <a:buNone/>
            </a:pPr>
            <a:r>
              <a:rPr lang="en-US" sz="2800" dirty="0" smtClean="0">
                <a:solidFill>
                  <a:srgbClr val="FF0000"/>
                </a:solidFill>
                <a:latin typeface="Arial" panose="020B0604020202020204" pitchFamily="34" charset="0"/>
                <a:cs typeface="Arial" panose="020B0604020202020204" pitchFamily="34" charset="0"/>
              </a:rPr>
              <a:t>1.</a:t>
            </a:r>
            <a:r>
              <a:rPr lang="en-US" sz="2800" dirty="0" smtClean="0">
                <a:latin typeface="Arial" panose="020B0604020202020204" pitchFamily="34" charset="0"/>
                <a:cs typeface="Arial" panose="020B0604020202020204" pitchFamily="34" charset="0"/>
              </a:rPr>
              <a:t> Being disciples of Christ involves sacrifice for the sake of His name.</a:t>
            </a:r>
          </a:p>
          <a:p>
            <a:pPr marL="511175" indent="-401638">
              <a:buNone/>
            </a:pPr>
            <a:endParaRPr lang="en-US" sz="2800" dirty="0" smtClean="0">
              <a:latin typeface="Arial" panose="020B0604020202020204" pitchFamily="34" charset="0"/>
              <a:cs typeface="Arial" panose="020B0604020202020204" pitchFamily="34" charset="0"/>
            </a:endParaRPr>
          </a:p>
          <a:p>
            <a:pPr marL="511175" indent="-401638">
              <a:buNone/>
            </a:pPr>
            <a:r>
              <a:rPr lang="en-US" sz="2800" dirty="0" smtClean="0">
                <a:solidFill>
                  <a:srgbClr val="FF0000"/>
                </a:solidFill>
                <a:latin typeface="Arial" panose="020B0604020202020204" pitchFamily="34" charset="0"/>
                <a:cs typeface="Arial" panose="020B0604020202020204" pitchFamily="34" charset="0"/>
              </a:rPr>
              <a:t>2.</a:t>
            </a:r>
            <a:r>
              <a:rPr lang="en-US" sz="2800" dirty="0" smtClean="0">
                <a:latin typeface="Arial" panose="020B0604020202020204" pitchFamily="34" charset="0"/>
                <a:cs typeface="Arial" panose="020B0604020202020204" pitchFamily="34" charset="0"/>
              </a:rPr>
              <a:t> Longing for status among men is a fool’s errand.</a:t>
            </a:r>
          </a:p>
          <a:p>
            <a:pPr marL="511175" indent="-401638">
              <a:buNone/>
            </a:pPr>
            <a:endParaRPr lang="en-US" sz="2800" dirty="0">
              <a:latin typeface="Arial" panose="020B0604020202020204" pitchFamily="34" charset="0"/>
              <a:cs typeface="Arial" panose="020B0604020202020204" pitchFamily="34" charset="0"/>
            </a:endParaRPr>
          </a:p>
          <a:p>
            <a:pPr marL="511175" indent="-401638">
              <a:buNone/>
            </a:pPr>
            <a:r>
              <a:rPr lang="en-US" sz="2800" dirty="0" smtClean="0">
                <a:solidFill>
                  <a:srgbClr val="FF0000"/>
                </a:solidFill>
                <a:latin typeface="Arial" panose="020B0604020202020204" pitchFamily="34" charset="0"/>
                <a:cs typeface="Arial" panose="020B0604020202020204" pitchFamily="34" charset="0"/>
              </a:rPr>
              <a:t>3.</a:t>
            </a:r>
            <a:r>
              <a:rPr lang="en-US" sz="2800" dirty="0" smtClean="0">
                <a:latin typeface="Arial" panose="020B0604020202020204" pitchFamily="34" charset="0"/>
                <a:cs typeface="Arial" panose="020B0604020202020204" pitchFamily="34" charset="0"/>
              </a:rPr>
              <a:t> Living to glorify God eventually leads to greater reward.</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274638"/>
            <a:ext cx="8305800" cy="715962"/>
          </a:xfrm>
        </p:spPr>
        <p:txBody>
          <a:bodyPr>
            <a:normAutofit/>
          </a:bodyPr>
          <a:lstStyle/>
          <a:p>
            <a:pPr algn="ctr"/>
            <a:r>
              <a:rPr lang="en-US" sz="3600" dirty="0" smtClean="0">
                <a:solidFill>
                  <a:srgbClr val="FF0000"/>
                </a:solidFill>
                <a:effectLst/>
              </a:rPr>
              <a:t>Applications</a:t>
            </a:r>
            <a:endParaRPr lang="en-US" sz="3600" dirty="0">
              <a:solidFill>
                <a:srgbClr val="FF0000"/>
              </a:solidFill>
              <a:effectLst/>
            </a:endParaRPr>
          </a:p>
        </p:txBody>
      </p:sp>
      <p:sp>
        <p:nvSpPr>
          <p:cNvPr id="4" name="Slide Number Placeholder 3"/>
          <p:cNvSpPr>
            <a:spLocks noGrp="1"/>
          </p:cNvSpPr>
          <p:nvPr>
            <p:ph type="sldNum" sz="quarter" idx="12"/>
          </p:nvPr>
        </p:nvSpPr>
        <p:spPr/>
        <p:txBody>
          <a:bodyPr/>
          <a:lstStyle/>
          <a:p>
            <a:fld id="{2B0465FF-0BBA-487F-9696-A829A7B9FD3A}" type="slidenum">
              <a:rPr lang="en-US" smtClean="0"/>
              <a:t>5</a:t>
            </a:fld>
            <a:endParaRPr lang="en-US"/>
          </a:p>
        </p:txBody>
      </p:sp>
    </p:spTree>
    <p:extLst>
      <p:ext uri="{BB962C8B-B14F-4D97-AF65-F5344CB8AC3E}">
        <p14:creationId xmlns:p14="http://schemas.microsoft.com/office/powerpoint/2010/main" val="401086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84109"/>
            <a:ext cx="8763000" cy="4788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10:45</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even the Son of Man did not come to be served, </a:t>
            </a:r>
            <a:r>
              <a:rPr lang="en-US" sz="2800" dirty="0">
                <a:solidFill>
                  <a:srgbClr val="FF0000"/>
                </a:solidFill>
                <a:latin typeface="Arial" panose="020B0604020202020204" pitchFamily="34" charset="0"/>
                <a:cs typeface="Arial" panose="020B0604020202020204" pitchFamily="34" charset="0"/>
              </a:rPr>
              <a:t>but to serve</a:t>
            </a:r>
            <a:r>
              <a:rPr lang="en-US" sz="2800" dirty="0">
                <a:latin typeface="Arial" panose="020B0604020202020204" pitchFamily="34" charset="0"/>
                <a:cs typeface="Arial" panose="020B0604020202020204" pitchFamily="34" charset="0"/>
              </a:rPr>
              <a:t>, and to give His life a ransom for many</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2 Corinthians 8:9</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you know the grace of our Lord Jesus Christ, that though He was rich, yet for your sake </a:t>
            </a:r>
            <a:r>
              <a:rPr lang="en-US" sz="2800" dirty="0">
                <a:solidFill>
                  <a:srgbClr val="FF0000"/>
                </a:solidFill>
                <a:latin typeface="Arial" panose="020B0604020202020204" pitchFamily="34" charset="0"/>
                <a:cs typeface="Arial" panose="020B0604020202020204" pitchFamily="34" charset="0"/>
              </a:rPr>
              <a:t>He became poor</a:t>
            </a:r>
            <a:r>
              <a:rPr lang="en-US" sz="2800" dirty="0">
                <a:latin typeface="Arial" panose="020B0604020202020204" pitchFamily="34" charset="0"/>
                <a:cs typeface="Arial" panose="020B0604020202020204" pitchFamily="34" charset="0"/>
              </a:rPr>
              <a:t>, so that you through His poverty might become rich. </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29988"/>
            <a:ext cx="8229600" cy="914400"/>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1. Being Disciples Involves Sacrifice</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B0465FF-0BBA-487F-9696-A829A7B9FD3A}" type="slidenum">
              <a:rPr lang="en-US" smtClean="0"/>
              <a:t>6</a:t>
            </a:fld>
            <a:endParaRPr lang="en-US"/>
          </a:p>
        </p:txBody>
      </p:sp>
    </p:spTree>
    <p:extLst>
      <p:ext uri="{BB962C8B-B14F-4D97-AF65-F5344CB8AC3E}">
        <p14:creationId xmlns:p14="http://schemas.microsoft.com/office/powerpoint/2010/main" val="164850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56897"/>
            <a:ext cx="8839200" cy="5092891"/>
          </a:xfrm>
        </p:spPr>
        <p:txBody>
          <a:bodyPr>
            <a:noAutofit/>
          </a:bodyPr>
          <a:lstStyle/>
          <a:p>
            <a:pPr marL="109728" indent="0">
              <a:buNone/>
            </a:pPr>
            <a:r>
              <a:rPr lang="en-US" sz="2600" u="sng" dirty="0" smtClean="0">
                <a:latin typeface="Arial" panose="020B0604020202020204" pitchFamily="34" charset="0"/>
                <a:cs typeface="Arial" panose="020B0604020202020204" pitchFamily="34" charset="0"/>
              </a:rPr>
              <a:t>Matthew 10:24-27</a:t>
            </a:r>
            <a:r>
              <a:rPr lang="en-US" sz="2600" dirty="0" smtClean="0">
                <a:latin typeface="Arial" panose="020B0604020202020204" pitchFamily="34" charset="0"/>
                <a:cs typeface="Arial" panose="020B0604020202020204" pitchFamily="34" charset="0"/>
              </a:rPr>
              <a:t> </a:t>
            </a:r>
            <a:r>
              <a:rPr lang="en-US" sz="2600" dirty="0" smtClean="0">
                <a:solidFill>
                  <a:srgbClr val="FF0000"/>
                </a:solidFill>
                <a:latin typeface="Arial" panose="020B0604020202020204" pitchFamily="34" charset="0"/>
                <a:cs typeface="Arial" panose="020B0604020202020204" pitchFamily="34" charset="0"/>
              </a:rPr>
              <a:t>A </a:t>
            </a:r>
            <a:r>
              <a:rPr lang="en-US" sz="2600" dirty="0">
                <a:solidFill>
                  <a:srgbClr val="FF0000"/>
                </a:solidFill>
                <a:latin typeface="Arial" panose="020B0604020202020204" pitchFamily="34" charset="0"/>
                <a:cs typeface="Arial" panose="020B0604020202020204" pitchFamily="34" charset="0"/>
              </a:rPr>
              <a:t>disciple is not above his teacher</a:t>
            </a:r>
            <a:r>
              <a:rPr lang="en-US" sz="2600" dirty="0">
                <a:latin typeface="Arial" panose="020B0604020202020204" pitchFamily="34" charset="0"/>
                <a:cs typeface="Arial" panose="020B0604020202020204" pitchFamily="34" charset="0"/>
              </a:rPr>
              <a:t>, nor a slave above his master</a:t>
            </a:r>
            <a:r>
              <a:rPr lang="en-US" sz="2600" dirty="0" smtClean="0">
                <a:latin typeface="Arial" panose="020B0604020202020204" pitchFamily="34" charset="0"/>
                <a:cs typeface="Arial" panose="020B0604020202020204" pitchFamily="34" charset="0"/>
              </a:rPr>
              <a:t>. It </a:t>
            </a:r>
            <a:r>
              <a:rPr lang="en-US" sz="2600" dirty="0">
                <a:latin typeface="Arial" panose="020B0604020202020204" pitchFamily="34" charset="0"/>
                <a:cs typeface="Arial" panose="020B0604020202020204" pitchFamily="34" charset="0"/>
              </a:rPr>
              <a:t>is enough for the disciple that he become like his teacher, and the slave like his master. If they have called the head of the house </a:t>
            </a:r>
            <a:r>
              <a:rPr lang="en-US" sz="2600" dirty="0" err="1">
                <a:latin typeface="Arial" panose="020B0604020202020204" pitchFamily="34" charset="0"/>
                <a:cs typeface="Arial" panose="020B0604020202020204" pitchFamily="34" charset="0"/>
              </a:rPr>
              <a:t>Beelzebul</a:t>
            </a:r>
            <a:r>
              <a:rPr lang="en-US" sz="2600" dirty="0">
                <a:latin typeface="Arial" panose="020B0604020202020204" pitchFamily="34" charset="0"/>
                <a:cs typeface="Arial" panose="020B0604020202020204" pitchFamily="34" charset="0"/>
              </a:rPr>
              <a:t>, how much more will they malign the members of his household! </a:t>
            </a:r>
            <a:r>
              <a:rPr lang="en-US" sz="2600" dirty="0" smtClean="0">
                <a:latin typeface="Arial" panose="020B0604020202020204" pitchFamily="34" charset="0"/>
                <a:cs typeface="Arial" panose="020B0604020202020204" pitchFamily="34" charset="0"/>
              </a:rPr>
              <a:t>Therefore </a:t>
            </a:r>
            <a:r>
              <a:rPr lang="en-US" sz="2600" dirty="0">
                <a:latin typeface="Arial" panose="020B0604020202020204" pitchFamily="34" charset="0"/>
                <a:cs typeface="Arial" panose="020B0604020202020204" pitchFamily="34" charset="0"/>
              </a:rPr>
              <a:t>do not </a:t>
            </a:r>
            <a:r>
              <a:rPr lang="en-US" sz="2600" dirty="0" smtClean="0">
                <a:latin typeface="Arial" panose="020B0604020202020204" pitchFamily="34" charset="0"/>
                <a:cs typeface="Arial" panose="020B0604020202020204" pitchFamily="34" charset="0"/>
              </a:rPr>
              <a:t>fear them… </a:t>
            </a:r>
          </a:p>
          <a:p>
            <a:pPr marL="109728" indent="0">
              <a:buNone/>
            </a:pPr>
            <a:endParaRPr lang="en-US" sz="2600" dirty="0" smtClean="0">
              <a:latin typeface="Arial" panose="020B0604020202020204" pitchFamily="34" charset="0"/>
              <a:cs typeface="Arial" panose="020B0604020202020204" pitchFamily="34" charset="0"/>
            </a:endParaRPr>
          </a:p>
          <a:p>
            <a:pPr marL="109728" indent="0">
              <a:buNone/>
            </a:pPr>
            <a:r>
              <a:rPr lang="en-US" sz="2600" u="sng" dirty="0">
                <a:latin typeface="Arial" panose="020B0604020202020204" pitchFamily="34" charset="0"/>
                <a:cs typeface="Arial" panose="020B0604020202020204" pitchFamily="34" charset="0"/>
              </a:rPr>
              <a:t>1 Timothy 6:17-18</a:t>
            </a:r>
            <a:r>
              <a:rPr lang="en-US" sz="2600" dirty="0">
                <a:latin typeface="Arial" panose="020B0604020202020204" pitchFamily="34" charset="0"/>
                <a:cs typeface="Arial" panose="020B0604020202020204" pitchFamily="34" charset="0"/>
              </a:rPr>
              <a:t> Instruct those who are rich in this present world </a:t>
            </a:r>
            <a:r>
              <a:rPr lang="en-US" sz="2600" dirty="0">
                <a:solidFill>
                  <a:srgbClr val="FF0000"/>
                </a:solidFill>
                <a:latin typeface="Arial" panose="020B0604020202020204" pitchFamily="34" charset="0"/>
                <a:cs typeface="Arial" panose="020B0604020202020204" pitchFamily="34" charset="0"/>
              </a:rPr>
              <a:t>not to be conceited or to fix their hope on the uncertainty of riches</a:t>
            </a:r>
            <a:r>
              <a:rPr lang="en-US" sz="2600" dirty="0">
                <a:latin typeface="Arial" panose="020B0604020202020204" pitchFamily="34" charset="0"/>
                <a:cs typeface="Arial" panose="020B0604020202020204" pitchFamily="34" charset="0"/>
              </a:rPr>
              <a:t>, but on God, who richly supplies us with all things to enjoy. Instruct them to do good, to be rich in good works, to be generous and ready to share, </a:t>
            </a:r>
          </a:p>
          <a:p>
            <a:pPr marL="109728" indent="0">
              <a:buNone/>
            </a:pPr>
            <a:endParaRPr lang="en-US" sz="2600" dirty="0" smtClean="0">
              <a:latin typeface="Arial" panose="020B0604020202020204" pitchFamily="34" charset="0"/>
              <a:cs typeface="Arial" panose="020B0604020202020204" pitchFamily="34" charset="0"/>
            </a:endParaRPr>
          </a:p>
          <a:p>
            <a:pPr marL="109728" indent="0">
              <a:buNone/>
            </a:pPr>
            <a:endParaRPr lang="en-US" sz="26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225332"/>
            <a:ext cx="8229600" cy="792162"/>
          </a:xfrm>
        </p:spPr>
        <p:txBody>
          <a:bodyPr>
            <a:normAutofit/>
          </a:bodyPr>
          <a:lstStyle/>
          <a:p>
            <a:pPr algn="ctr"/>
            <a:r>
              <a:rPr lang="en-US" sz="3600" dirty="0">
                <a:solidFill>
                  <a:srgbClr val="FF0000"/>
                </a:solidFill>
                <a:effectLst/>
                <a:latin typeface="Arial" panose="020B0604020202020204" pitchFamily="34" charset="0"/>
                <a:cs typeface="Arial" panose="020B0604020202020204" pitchFamily="34" charset="0"/>
              </a:rPr>
              <a:t>1. Being Disciples Involves Sacrifice</a:t>
            </a:r>
            <a:endParaRPr lang="en-US" sz="3600" dirty="0"/>
          </a:p>
        </p:txBody>
      </p:sp>
      <p:cxnSp>
        <p:nvCxnSpPr>
          <p:cNvPr id="5" name="Straight Connector 4"/>
          <p:cNvCxnSpPr/>
          <p:nvPr/>
        </p:nvCxnSpPr>
        <p:spPr>
          <a:xfrm>
            <a:off x="2133600" y="3495297"/>
            <a:ext cx="3886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989294" y="5144162"/>
            <a:ext cx="1752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6096000" y="5552697"/>
            <a:ext cx="2286000" cy="4191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2B0465FF-0BBA-487F-9696-A829A7B9FD3A}" type="slidenum">
              <a:rPr lang="en-US" smtClean="0"/>
              <a:t>7</a:t>
            </a:fld>
            <a:endParaRPr lang="en-US"/>
          </a:p>
        </p:txBody>
      </p:sp>
    </p:spTree>
    <p:extLst>
      <p:ext uri="{BB962C8B-B14F-4D97-AF65-F5344CB8AC3E}">
        <p14:creationId xmlns:p14="http://schemas.microsoft.com/office/powerpoint/2010/main" val="383155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31709"/>
            <a:ext cx="8763000" cy="4864291"/>
          </a:xfrm>
        </p:spPr>
        <p:txBody>
          <a:bodyPr>
            <a:normAutofit lnSpcReduction="10000"/>
          </a:bodyPr>
          <a:lstStyle/>
          <a:p>
            <a:pPr marL="109728" indent="0">
              <a:buNone/>
            </a:pPr>
            <a:r>
              <a:rPr lang="en-US" sz="2800" u="sng" dirty="0" smtClean="0">
                <a:latin typeface="Arial" panose="020B0604020202020204" pitchFamily="34" charset="0"/>
                <a:cs typeface="Arial" panose="020B0604020202020204" pitchFamily="34" charset="0"/>
              </a:rPr>
              <a:t>Matthew 6:5</a:t>
            </a:r>
            <a:r>
              <a:rPr lang="en-US" sz="2800" dirty="0" smtClean="0">
                <a:latin typeface="Arial" panose="020B0604020202020204" pitchFamily="34" charset="0"/>
                <a:cs typeface="Arial" panose="020B0604020202020204" pitchFamily="34" charset="0"/>
              </a:rPr>
              <a:t> When </a:t>
            </a:r>
            <a:r>
              <a:rPr lang="en-US" sz="2800" dirty="0">
                <a:latin typeface="Arial" panose="020B0604020202020204" pitchFamily="34" charset="0"/>
                <a:cs typeface="Arial" panose="020B0604020202020204" pitchFamily="34" charset="0"/>
              </a:rPr>
              <a:t>you pray, you are not to be like the hypocrites; for they love to stand and pray in the synagogues and on the street corners so that they may be seen by men. Truly I say to you, </a:t>
            </a:r>
            <a:r>
              <a:rPr lang="en-US" sz="2800" dirty="0">
                <a:solidFill>
                  <a:srgbClr val="FF0000"/>
                </a:solidFill>
                <a:latin typeface="Arial" panose="020B0604020202020204" pitchFamily="34" charset="0"/>
                <a:cs typeface="Arial" panose="020B0604020202020204" pitchFamily="34" charset="0"/>
              </a:rPr>
              <a:t>they have their reward in full</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John 12:42-43</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Nevertheless many even of the rulers believed in Him, but because of the Pharisees they were not confessing Him, for fear that they would be put out of the synagogue; </a:t>
            </a:r>
            <a:r>
              <a:rPr lang="en-US" sz="2800" dirty="0" smtClean="0">
                <a:solidFill>
                  <a:srgbClr val="FF0000"/>
                </a:solidFill>
                <a:latin typeface="Arial" panose="020B0604020202020204" pitchFamily="34" charset="0"/>
                <a:cs typeface="Arial" panose="020B0604020202020204" pitchFamily="34" charset="0"/>
              </a:rPr>
              <a:t>for </a:t>
            </a:r>
            <a:r>
              <a:rPr lang="en-US" sz="2800" dirty="0">
                <a:solidFill>
                  <a:srgbClr val="FF0000"/>
                </a:solidFill>
                <a:latin typeface="Arial" panose="020B0604020202020204" pitchFamily="34" charset="0"/>
                <a:cs typeface="Arial" panose="020B0604020202020204" pitchFamily="34" charset="0"/>
              </a:rPr>
              <a:t>they loved the approval of men rather than the approval of God</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381000" y="129988"/>
            <a:ext cx="8305800" cy="914400"/>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2. Longing </a:t>
            </a:r>
            <a:r>
              <a:rPr lang="en-US" sz="3600" dirty="0" smtClean="0">
                <a:solidFill>
                  <a:srgbClr val="FF0000"/>
                </a:solidFill>
                <a:effectLst/>
                <a:latin typeface="Arial" panose="020B0604020202020204" pitchFamily="34" charset="0"/>
                <a:cs typeface="Arial" panose="020B0604020202020204" pitchFamily="34" charset="0"/>
              </a:rPr>
              <a:t>for </a:t>
            </a:r>
            <a:r>
              <a:rPr lang="en-US" sz="3600" dirty="0" smtClean="0">
                <a:solidFill>
                  <a:srgbClr val="FF0000"/>
                </a:solidFill>
                <a:effectLst/>
                <a:latin typeface="Arial" panose="020B0604020202020204" pitchFamily="34" charset="0"/>
                <a:cs typeface="Arial" panose="020B0604020202020204" pitchFamily="34" charset="0"/>
              </a:rPr>
              <a:t>Status Is Foolish</a:t>
            </a:r>
            <a:endParaRPr lang="en-US" sz="3600" dirty="0">
              <a:solidFill>
                <a:srgbClr val="FF0000"/>
              </a:solidFill>
              <a:effectLst/>
              <a:latin typeface="Arial" panose="020B0604020202020204" pitchFamily="34" charset="0"/>
              <a:cs typeface="Arial" panose="020B0604020202020204" pitchFamily="34" charset="0"/>
            </a:endParaRPr>
          </a:p>
        </p:txBody>
      </p:sp>
      <p:cxnSp>
        <p:nvCxnSpPr>
          <p:cNvPr id="7" name="Straight Connector 6"/>
          <p:cNvCxnSpPr/>
          <p:nvPr/>
        </p:nvCxnSpPr>
        <p:spPr>
          <a:xfrm>
            <a:off x="7772400" y="4432109"/>
            <a:ext cx="685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4813109"/>
            <a:ext cx="3886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2B0465FF-0BBA-487F-9696-A829A7B9FD3A}" type="slidenum">
              <a:rPr lang="en-US" smtClean="0"/>
              <a:t>8</a:t>
            </a:fld>
            <a:endParaRPr lang="en-US"/>
          </a:p>
        </p:txBody>
      </p:sp>
    </p:spTree>
    <p:extLst>
      <p:ext uri="{BB962C8B-B14F-4D97-AF65-F5344CB8AC3E}">
        <p14:creationId xmlns:p14="http://schemas.microsoft.com/office/powerpoint/2010/main" val="3902673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307909"/>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Proverbs 22:4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 reward of humility and the fear of the LORD </a:t>
            </a:r>
            <a:r>
              <a:rPr lang="en-US" sz="2800" dirty="0" smtClean="0">
                <a:latin typeface="Arial" panose="020B0604020202020204" pitchFamily="34" charset="0"/>
                <a:cs typeface="Arial" panose="020B0604020202020204" pitchFamily="34" charset="0"/>
              </a:rPr>
              <a:t>are </a:t>
            </a:r>
            <a:r>
              <a:rPr lang="en-US" sz="2800" dirty="0">
                <a:latin typeface="Arial" panose="020B0604020202020204" pitchFamily="34" charset="0"/>
                <a:cs typeface="Arial" panose="020B0604020202020204" pitchFamily="34" charset="0"/>
              </a:rPr>
              <a:t>riches, honor and </a:t>
            </a:r>
            <a:r>
              <a:rPr lang="en-US" sz="2800" dirty="0">
                <a:solidFill>
                  <a:srgbClr val="FF0000"/>
                </a:solidFill>
                <a:latin typeface="Arial" panose="020B0604020202020204" pitchFamily="34" charset="0"/>
                <a:cs typeface="Arial" panose="020B0604020202020204" pitchFamily="34" charset="0"/>
              </a:rPr>
              <a:t>life. </a:t>
            </a:r>
            <a:endParaRPr lang="en-US" sz="2800" dirty="0" smtClean="0">
              <a:solidFill>
                <a:srgbClr val="FF0000"/>
              </a:solidFill>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Luke 6:22-23</a:t>
            </a:r>
            <a:r>
              <a:rPr lang="en-US" sz="2800" dirty="0" smtClean="0">
                <a:latin typeface="Arial" panose="020B0604020202020204" pitchFamily="34" charset="0"/>
                <a:cs typeface="Arial" panose="020B0604020202020204" pitchFamily="34" charset="0"/>
              </a:rPr>
              <a:t> Blessed </a:t>
            </a:r>
            <a:r>
              <a:rPr lang="en-US" sz="2800" dirty="0">
                <a:latin typeface="Arial" panose="020B0604020202020204" pitchFamily="34" charset="0"/>
                <a:cs typeface="Arial" panose="020B0604020202020204" pitchFamily="34" charset="0"/>
              </a:rPr>
              <a:t>are you when men hate you, and ostracize you, and insult you, and scorn your name as evil, for the sake of the Son of Man</a:t>
            </a:r>
            <a:r>
              <a:rPr lang="en-US" sz="2800" dirty="0" smtClean="0">
                <a:latin typeface="Arial" panose="020B0604020202020204" pitchFamily="34" charset="0"/>
                <a:cs typeface="Arial" panose="020B0604020202020204" pitchFamily="34" charset="0"/>
              </a:rPr>
              <a:t>. Be </a:t>
            </a:r>
            <a:r>
              <a:rPr lang="en-US" sz="2800" dirty="0">
                <a:latin typeface="Arial" panose="020B0604020202020204" pitchFamily="34" charset="0"/>
                <a:cs typeface="Arial" panose="020B0604020202020204" pitchFamily="34" charset="0"/>
              </a:rPr>
              <a:t>glad in that day and leap for joy, </a:t>
            </a:r>
            <a:r>
              <a:rPr lang="en-US" sz="2800" dirty="0">
                <a:solidFill>
                  <a:srgbClr val="FF0000"/>
                </a:solidFill>
                <a:latin typeface="Arial" panose="020B0604020202020204" pitchFamily="34" charset="0"/>
                <a:cs typeface="Arial" panose="020B0604020202020204" pitchFamily="34" charset="0"/>
              </a:rPr>
              <a:t>for behold, your reward is great in heaven.</a:t>
            </a:r>
            <a:r>
              <a:rPr lang="en-US" sz="2800" dirty="0">
                <a:latin typeface="Arial" panose="020B0604020202020204" pitchFamily="34" charset="0"/>
                <a:cs typeface="Arial" panose="020B0604020202020204" pitchFamily="34" charset="0"/>
              </a:rPr>
              <a:t> For in the same way their fathers used to treat the prophets. </a:t>
            </a:r>
          </a:p>
        </p:txBody>
      </p:sp>
      <p:sp>
        <p:nvSpPr>
          <p:cNvPr id="3" name="Title 2"/>
          <p:cNvSpPr>
            <a:spLocks noGrp="1"/>
          </p:cNvSpPr>
          <p:nvPr>
            <p:ph type="title"/>
          </p:nvPr>
        </p:nvSpPr>
        <p:spPr>
          <a:xfrm>
            <a:off x="76200" y="125506"/>
            <a:ext cx="8991600" cy="914400"/>
          </a:xfrm>
        </p:spPr>
        <p:txBody>
          <a:bodyPr>
            <a:no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3. Living to Glorify God Pays in </a:t>
            </a:r>
            <a:r>
              <a:rPr lang="en-US" sz="3600" dirty="0" smtClean="0">
                <a:solidFill>
                  <a:srgbClr val="FF0000"/>
                </a:solidFill>
                <a:effectLst/>
                <a:latin typeface="Arial" panose="020B0604020202020204" pitchFamily="34" charset="0"/>
                <a:cs typeface="Arial" panose="020B0604020202020204" pitchFamily="34" charset="0"/>
              </a:rPr>
              <a:t>the </a:t>
            </a:r>
            <a:r>
              <a:rPr lang="en-US" sz="3600" dirty="0" smtClean="0">
                <a:solidFill>
                  <a:srgbClr val="FF0000"/>
                </a:solidFill>
                <a:effectLst/>
                <a:latin typeface="Arial" panose="020B0604020202020204" pitchFamily="34" charset="0"/>
                <a:cs typeface="Arial" panose="020B0604020202020204" pitchFamily="34" charset="0"/>
              </a:rPr>
              <a:t>End</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2B0465FF-0BBA-487F-9696-A829A7B9FD3A}" type="slidenum">
              <a:rPr lang="en-US" smtClean="0"/>
              <a:t>9</a:t>
            </a:fld>
            <a:endParaRPr lang="en-US"/>
          </a:p>
        </p:txBody>
      </p:sp>
    </p:spTree>
    <p:extLst>
      <p:ext uri="{BB962C8B-B14F-4D97-AF65-F5344CB8AC3E}">
        <p14:creationId xmlns:p14="http://schemas.microsoft.com/office/powerpoint/2010/main" val="274049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498</TotalTime>
  <Words>1039</Words>
  <Application>Microsoft Office PowerPoint</Application>
  <PresentationFormat>On-screen Show (4:3)</PresentationFormat>
  <Paragraphs>67</Paragraphs>
  <Slides>11</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Mark 12:38-44</vt:lpstr>
      <vt:lpstr>Contrast Between the Widow and the Scribes</vt:lpstr>
      <vt:lpstr>Jesus’ Warning About the Scribes</vt:lpstr>
      <vt:lpstr>Jesus Commends the Widow</vt:lpstr>
      <vt:lpstr>Applications</vt:lpstr>
      <vt:lpstr>1. Being Disciples Involves Sacrifice</vt:lpstr>
      <vt:lpstr>1. Being Disciples Involves Sacrifice</vt:lpstr>
      <vt:lpstr>2. Longing for Status Is Foolish</vt:lpstr>
      <vt:lpstr>3. Living to Glorify God Pays in the End</vt:lpstr>
      <vt:lpstr>3. Living to Glorify God Pays in the End</vt:lpstr>
      <vt:lpstr>3. Living to Glorify God Pays in the End</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12:38-44</dc:title>
  <dc:creator>Eric</dc:creator>
  <cp:lastModifiedBy>Christy</cp:lastModifiedBy>
  <cp:revision>35</cp:revision>
  <dcterms:created xsi:type="dcterms:W3CDTF">2014-07-07T16:38:09Z</dcterms:created>
  <dcterms:modified xsi:type="dcterms:W3CDTF">2014-07-12T12:52:08Z</dcterms:modified>
</cp:coreProperties>
</file>