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72" r:id="rId4"/>
    <p:sldId id="264" r:id="rId5"/>
    <p:sldId id="273" r:id="rId6"/>
    <p:sldId id="265" r:id="rId7"/>
    <p:sldId id="269" r:id="rId8"/>
    <p:sldId id="268" r:id="rId9"/>
    <p:sldId id="270" r:id="rId10"/>
    <p:sldId id="271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8000"/>
    <a:srgbClr val="00642D"/>
    <a:srgbClr val="0D1CAB"/>
    <a:srgbClr val="486B70"/>
    <a:srgbClr val="768A76"/>
    <a:srgbClr val="527B80"/>
    <a:srgbClr val="52797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5" autoAdjust="0"/>
    <p:restoredTop sz="94434" autoAdjust="0"/>
  </p:normalViewPr>
  <p:slideViewPr>
    <p:cSldViewPr>
      <p:cViewPr varScale="1">
        <p:scale>
          <a:sx n="71" d="100"/>
          <a:sy n="71" d="100"/>
        </p:scale>
        <p:origin x="1794" y="54"/>
      </p:cViewPr>
      <p:guideLst>
        <p:guide orient="horz" pos="110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788" y="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3125689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b="1" dirty="0"/>
              <a:t>Obedience </a:t>
            </a:r>
            <a:r>
              <a:rPr lang="en-US" sz="1500" b="1" dirty="0"/>
              <a:t>to Christ and </a:t>
            </a:r>
            <a:r>
              <a:rPr lang="en-US" sz="1500" b="1" dirty="0"/>
              <a:t>His Apostles</a:t>
            </a:r>
          </a:p>
          <a:p>
            <a:r>
              <a:rPr lang="en-US" sz="1500" dirty="0"/>
              <a:t>Philippians 2:12,13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07/20/14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7/19/2014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PHI 2:12 ¶ So then, my beloved, just as you have always obeyed, not as in my presence only, but now much more in my absence, work out your salvation with fear and trembling;</a:t>
            </a:r>
          </a:p>
          <a:p>
            <a:r>
              <a:rPr lang="en-US" dirty="0" smtClean="0"/>
              <a:t>PHI 2:13 for it is God who is at work in you, both to will and to work for His good pleasure.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42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527B8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solidFill>
            <a:srgbClr val="527B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2000" dirty="0" smtClean="0">
                <a:latin typeface="Calibri" panose="020F0502020204030204" pitchFamily="34" charset="0"/>
              </a:rPr>
              <a:t>Obedience</a:t>
            </a:r>
            <a:r>
              <a:rPr lang="en-US" sz="2000" baseline="0" dirty="0" smtClean="0">
                <a:latin typeface="Calibri" panose="020F0502020204030204" pitchFamily="34" charset="0"/>
              </a:rPr>
              <a:t> to Christ and His Apostles: Philippians 2:12, 13</a:t>
            </a:r>
            <a:r>
              <a:rPr lang="en-US" sz="2000" dirty="0" smtClean="0">
                <a:latin typeface="Calibri" panose="020F0502020204030204" pitchFamily="34" charset="0"/>
              </a:rPr>
              <a:t>	</a:t>
            </a:r>
            <a:fld id="{ACBEB5A6-D212-4B25-A8C3-7016DD484131}" type="slidenum">
              <a:rPr lang="en-US" sz="2000" smtClean="0">
                <a:latin typeface="Calibri" panose="020F0502020204030204" pitchFamily="34" charset="0"/>
              </a:rPr>
              <a:pPr defTabSz="914400">
                <a:tabLst>
                  <a:tab pos="8004175" algn="r"/>
                </a:tabLst>
              </a:pPr>
              <a:t>‹#›</a:t>
            </a:fld>
            <a:endParaRPr lang="en-US" sz="2000" dirty="0" smtClean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Obedience to Christ and </a:t>
            </a:r>
            <a:br>
              <a:rPr lang="en-US" dirty="0" smtClean="0"/>
            </a:br>
            <a:r>
              <a:rPr lang="en-US" dirty="0" smtClean="0"/>
              <a:t>His Apostles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2819400"/>
          </a:xfrm>
        </p:spPr>
        <p:txBody>
          <a:bodyPr>
            <a:noAutofit/>
          </a:bodyPr>
          <a:lstStyle/>
          <a:p>
            <a:r>
              <a:rPr lang="en-US" dirty="0" smtClean="0"/>
              <a:t>Philippians 2:12-13</a:t>
            </a:r>
          </a:p>
          <a:p>
            <a:endParaRPr lang="en-US" dirty="0"/>
          </a:p>
          <a:p>
            <a:r>
              <a:rPr lang="en-US" sz="2400" dirty="0"/>
              <a:t>by </a:t>
            </a:r>
            <a:r>
              <a:rPr lang="en-US" sz="2400" dirty="0" smtClean="0"/>
              <a:t>Bob DeWaay</a:t>
            </a:r>
            <a:endParaRPr lang="en-US" sz="2400" dirty="0"/>
          </a:p>
          <a:p>
            <a:r>
              <a:rPr lang="en-US" sz="2400" dirty="0"/>
              <a:t>Gospel of Grace </a:t>
            </a:r>
            <a:r>
              <a:rPr lang="en-US" sz="2400" dirty="0" smtClean="0"/>
              <a:t>Fellowship</a:t>
            </a:r>
          </a:p>
          <a:p>
            <a:endParaRPr lang="en-US" sz="2400" dirty="0"/>
          </a:p>
          <a:p>
            <a:r>
              <a:rPr lang="en-US" sz="2400" dirty="0" smtClean="0"/>
              <a:t>July 20, 2014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Changes Us by Renewing Our Minds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4416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Romans 12:1, 2</a:t>
            </a:r>
            <a:r>
              <a:rPr lang="en-US" sz="3200" dirty="0" smtClean="0">
                <a:latin typeface="Calibri" panose="020F0502020204030204" pitchFamily="34" charset="0"/>
              </a:rPr>
              <a:t>  (NASB)</a:t>
            </a:r>
          </a:p>
          <a:p>
            <a:pPr lvl="1"/>
            <a:endParaRPr lang="en-US" sz="1600" dirty="0" smtClean="0"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I urge you therefore, brethren, by the mercies of God, to present your bodies a living and holy sacrifice, acceptable to God, which is your spiritual service of worship. And do not be conformed to this world, but be transformed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by the renewing of your mind</a:t>
            </a:r>
            <a:r>
              <a:rPr lang="en-US" sz="3200" dirty="0" smtClean="0">
                <a:latin typeface="Calibri" panose="020F0502020204030204" pitchFamily="34" charset="0"/>
              </a:rPr>
              <a:t>, that you may prove what the will of God is, that which is good and acceptable and perfect.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3505200"/>
            <a:ext cx="8229600" cy="2743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means that Paul’s apostolic teachings are to be obeyed as God’s law</a:t>
            </a:r>
          </a:p>
          <a:p>
            <a:r>
              <a:rPr lang="en-US" dirty="0" smtClean="0"/>
              <a:t>“fear and trembling” is a reference to the OT concept of the fear and reverence toward God</a:t>
            </a:r>
          </a:p>
          <a:p>
            <a:r>
              <a:rPr lang="en-US" dirty="0" smtClean="0"/>
              <a:t>See Ezra 9:4</a:t>
            </a:r>
          </a:p>
          <a:p>
            <a:r>
              <a:rPr lang="en-US" dirty="0" smtClean="0"/>
              <a:t>“Work out” is a command in the Greek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Bound by Apostolic Authority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219200"/>
            <a:ext cx="8610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>
                <a:latin typeface="Calibri" panose="020F0502020204030204" pitchFamily="34" charset="0"/>
              </a:rPr>
              <a:t>Philippians 2:12</a:t>
            </a:r>
            <a:r>
              <a:rPr lang="en-US" sz="2800" dirty="0" smtClean="0">
                <a:latin typeface="Calibri" panose="020F0502020204030204" pitchFamily="34" charset="0"/>
              </a:rPr>
              <a:t> (NASB)</a:t>
            </a:r>
            <a:endParaRPr lang="en-US" sz="2800" dirty="0">
              <a:latin typeface="Calibri" panose="020F0502020204030204" pitchFamily="34" charset="0"/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>
                <a:latin typeface="Calibri" panose="020F0502020204030204" pitchFamily="34" charset="0"/>
              </a:rPr>
              <a:t>	So then, my beloved,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just as you have always obeyed</a:t>
            </a:r>
            <a:r>
              <a:rPr lang="en-US" sz="2800" dirty="0" smtClean="0">
                <a:latin typeface="Calibri" panose="020F0502020204030204" pitchFamily="34" charset="0"/>
              </a:rPr>
              <a:t>, not as in my presence only, but now much more in my absence, </a:t>
            </a:r>
            <a:r>
              <a:rPr lang="en-US" sz="28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work out </a:t>
            </a:r>
            <a:r>
              <a:rPr lang="en-US" sz="28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your salvation</a:t>
            </a:r>
            <a:r>
              <a:rPr lang="en-US" sz="2800" dirty="0" smtClean="0">
                <a:latin typeface="Calibri" panose="020F0502020204030204" pitchFamily="34" charset="0"/>
              </a:rPr>
              <a:t> with fear and trembling; 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219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3200" u="sng" dirty="0" smtClean="0">
                <a:latin typeface="Calibri" panose="020F0502020204030204" pitchFamily="34" charset="0"/>
                <a:cs typeface="Aparajita" panose="020B0604020202020204" pitchFamily="34" charset="0"/>
              </a:rPr>
              <a:t>Philippians 2:13</a:t>
            </a:r>
            <a:r>
              <a:rPr lang="en-US" sz="3200" dirty="0" smtClean="0">
                <a:latin typeface="Calibri" panose="020F0502020204030204" pitchFamily="34" charset="0"/>
                <a:cs typeface="Aparajita" panose="020B0604020202020204" pitchFamily="34" charset="0"/>
              </a:rPr>
              <a:t> (NASB)</a:t>
            </a:r>
            <a:endParaRPr lang="en-US" sz="3200" dirty="0">
              <a:latin typeface="Calibri" panose="020F0502020204030204" pitchFamily="34" charset="0"/>
              <a:cs typeface="Aparajita" panose="020B0604020202020204" pitchFamily="34" charset="0"/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3200" dirty="0" smtClean="0">
                <a:latin typeface="Calibri" panose="020F0502020204030204" pitchFamily="34" charset="0"/>
                <a:cs typeface="Aparajita" panose="020B0604020202020204" pitchFamily="34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for it is God who is at work in you</a:t>
            </a:r>
            <a:r>
              <a:rPr lang="en-US" sz="3200" dirty="0" smtClean="0">
                <a:latin typeface="Calibri" panose="020F0502020204030204" pitchFamily="34" charset="0"/>
                <a:cs typeface="Aparajita" panose="020B0604020202020204" pitchFamily="34" charset="0"/>
              </a:rPr>
              <a:t>, both </a:t>
            </a:r>
            <a:r>
              <a:rPr lang="en-US" sz="3200" dirty="0" smtClean="0">
                <a:solidFill>
                  <a:srgbClr val="0000FF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to will</a:t>
            </a:r>
            <a:r>
              <a:rPr lang="en-US" sz="3200" dirty="0" smtClean="0">
                <a:latin typeface="Calibri" panose="020F0502020204030204" pitchFamily="34" charset="0"/>
                <a:cs typeface="Aparajita" panose="020B0604020202020204" pitchFamily="34" charset="0"/>
              </a:rPr>
              <a:t> and to work for </a:t>
            </a:r>
            <a:r>
              <a:rPr lang="en-US" sz="3200" dirty="0" smtClean="0">
                <a:solidFill>
                  <a:srgbClr val="006600"/>
                </a:solidFill>
                <a:latin typeface="Calibri" panose="020F0502020204030204" pitchFamily="34" charset="0"/>
                <a:cs typeface="Aparajita" panose="020B0604020202020204" pitchFamily="34" charset="0"/>
              </a:rPr>
              <a:t>His good pleasure</a:t>
            </a:r>
            <a:r>
              <a:rPr lang="en-US" sz="3200" dirty="0" smtClean="0">
                <a:latin typeface="Calibri" panose="020F0502020204030204" pitchFamily="34" charset="0"/>
                <a:cs typeface="Aparajita" panose="020B0604020202020204" pitchFamily="34" charset="0"/>
              </a:rPr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6250" y="2819400"/>
            <a:ext cx="8229600" cy="3200400"/>
          </a:xfrm>
        </p:spPr>
        <p:txBody>
          <a:bodyPr>
            <a:noAutofit/>
          </a:bodyPr>
          <a:lstStyle/>
          <a:p>
            <a:r>
              <a:rPr lang="en-US" dirty="0" smtClean="0"/>
              <a:t>“You” is plural, God is at work in the gathered community (and its individuals)</a:t>
            </a:r>
          </a:p>
          <a:p>
            <a:r>
              <a:rPr lang="en-US" dirty="0" smtClean="0"/>
              <a:t>“Will” is </a:t>
            </a:r>
            <a:r>
              <a:rPr lang="en-US" i="1" dirty="0" err="1" smtClean="0"/>
              <a:t>thelo</a:t>
            </a:r>
            <a:r>
              <a:rPr lang="en-US" i="1" dirty="0" smtClean="0"/>
              <a:t>_ </a:t>
            </a:r>
            <a:r>
              <a:rPr lang="en-US" dirty="0" smtClean="0"/>
              <a:t>in the Greek = God empowers the </a:t>
            </a:r>
            <a:r>
              <a:rPr lang="en-US" i="1" dirty="0" smtClean="0"/>
              <a:t>willing</a:t>
            </a:r>
            <a:r>
              <a:rPr lang="en-US" dirty="0" smtClean="0"/>
              <a:t> of believers</a:t>
            </a:r>
            <a:endParaRPr lang="en-US" i="1" dirty="0" smtClean="0"/>
          </a:p>
          <a:p>
            <a:r>
              <a:rPr lang="en-US" dirty="0" smtClean="0"/>
              <a:t>God changes us from the inside out, but does so with moral guidance</a:t>
            </a:r>
          </a:p>
          <a:p>
            <a:r>
              <a:rPr lang="en-US" dirty="0" smtClean="0"/>
              <a:t>“good pleasure” is </a:t>
            </a:r>
            <a:r>
              <a:rPr lang="en-US" i="1" dirty="0" err="1" smtClean="0"/>
              <a:t>eudokia</a:t>
            </a:r>
            <a:r>
              <a:rPr lang="en-US" i="1" dirty="0" smtClean="0"/>
              <a:t> </a:t>
            </a:r>
            <a:r>
              <a:rPr lang="en-US" dirty="0" smtClean="0"/>
              <a:t>= God empowers our obedience for His own good pleasure</a:t>
            </a:r>
            <a:endParaRPr lang="en-US" i="1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Works in and Through Believers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Presses 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784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Calibri" panose="020F0502020204030204" pitchFamily="34" charset="0"/>
              </a:rPr>
              <a:t>Philippians 3:12, 13</a:t>
            </a:r>
            <a:r>
              <a:rPr lang="en-US" sz="3200" b="1" dirty="0" smtClean="0">
                <a:latin typeface="Calibri" panose="020F050202020403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</a:rPr>
              <a:t>(NASB)</a:t>
            </a: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pPr marL="457200"/>
            <a:r>
              <a:rPr lang="en-US" sz="2800" dirty="0" smtClean="0">
                <a:latin typeface="Calibri" panose="020F0502020204030204" pitchFamily="34" charset="0"/>
              </a:rPr>
              <a:t>Not that I have already obtained it or have already become perfect, but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I press on </a:t>
            </a:r>
            <a:r>
              <a:rPr lang="en-US" sz="2800" dirty="0" smtClean="0">
                <a:latin typeface="Calibri" panose="020F0502020204030204" pitchFamily="34" charset="0"/>
              </a:rPr>
              <a:t>so </a:t>
            </a:r>
            <a:r>
              <a:rPr lang="en-US" sz="28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that I may </a:t>
            </a:r>
            <a:r>
              <a:rPr lang="en-US" sz="2800" b="1" dirty="0" smtClean="0">
                <a:solidFill>
                  <a:srgbClr val="006600"/>
                </a:solidFill>
                <a:latin typeface="Calibri" panose="020F0502020204030204" pitchFamily="34" charset="0"/>
              </a:rPr>
              <a:t>lay hold </a:t>
            </a:r>
            <a:r>
              <a:rPr lang="en-US" sz="28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of that for which also I </a:t>
            </a:r>
            <a:r>
              <a:rPr lang="en-US" sz="2800" b="1" dirty="0" smtClean="0">
                <a:solidFill>
                  <a:srgbClr val="006600"/>
                </a:solidFill>
                <a:latin typeface="Calibri" panose="020F0502020204030204" pitchFamily="34" charset="0"/>
              </a:rPr>
              <a:t>was laid hold</a:t>
            </a:r>
            <a:r>
              <a:rPr lang="en-US" sz="28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 of by Christ Jesus</a:t>
            </a:r>
            <a:r>
              <a:rPr lang="en-US" sz="2800" dirty="0" smtClean="0">
                <a:latin typeface="Calibri" panose="020F0502020204030204" pitchFamily="34" charset="0"/>
              </a:rPr>
              <a:t>. Brethren, I do </a:t>
            </a:r>
            <a:r>
              <a:rPr lang="en-US" sz="2800" b="1" dirty="0" smtClean="0">
                <a:solidFill>
                  <a:srgbClr val="006600"/>
                </a:solidFill>
                <a:latin typeface="Calibri" panose="020F0502020204030204" pitchFamily="34" charset="0"/>
              </a:rPr>
              <a:t>not</a:t>
            </a:r>
            <a:r>
              <a:rPr lang="en-US" sz="2800" dirty="0" smtClean="0">
                <a:latin typeface="Calibri" panose="020F0502020204030204" pitchFamily="34" charset="0"/>
              </a:rPr>
              <a:t> regard myself as </a:t>
            </a:r>
            <a:r>
              <a:rPr lang="en-US" sz="2800" b="1" dirty="0" smtClean="0">
                <a:solidFill>
                  <a:srgbClr val="006600"/>
                </a:solidFill>
                <a:latin typeface="Calibri" panose="020F0502020204030204" pitchFamily="34" charset="0"/>
              </a:rPr>
              <a:t>having laid hold of it yet</a:t>
            </a:r>
            <a:r>
              <a:rPr lang="en-US" sz="2800" dirty="0" smtClean="0">
                <a:latin typeface="Calibri" panose="020F0502020204030204" pitchFamily="34" charset="0"/>
              </a:rPr>
              <a:t>; but one thing I do: </a:t>
            </a:r>
            <a:r>
              <a:rPr lang="en-US" sz="28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forgetting</a:t>
            </a:r>
            <a:r>
              <a:rPr lang="en-US" sz="28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 what lies behind and reaching forward to what lies ahead</a:t>
            </a:r>
            <a:r>
              <a:rPr lang="en-US" sz="2800" dirty="0" smtClean="0">
                <a:latin typeface="Calibri" panose="020F0502020204030204" pitchFamily="34" charset="0"/>
              </a:rPr>
              <a:t>,</a:t>
            </a: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endParaRPr lang="en-US" sz="32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219200"/>
            <a:ext cx="8610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3200" u="sng" dirty="0" smtClean="0">
                <a:latin typeface="Calibri" panose="020F0502020204030204" pitchFamily="34" charset="0"/>
              </a:rPr>
              <a:t>1Corinthians 15:10</a:t>
            </a:r>
            <a:r>
              <a:rPr lang="en-US" sz="3200" dirty="0" smtClean="0">
                <a:latin typeface="Calibri" panose="020F0502020204030204" pitchFamily="34" charset="0"/>
              </a:rPr>
              <a:t> (NASB)</a:t>
            </a:r>
            <a:endParaRPr lang="en-US" sz="3200" dirty="0">
              <a:latin typeface="Calibri" panose="020F0502020204030204" pitchFamily="34" charset="0"/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>
                <a:latin typeface="Calibri" panose="020F0502020204030204" pitchFamily="34" charset="0"/>
              </a:rPr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>
                <a:latin typeface="Calibri" panose="020F0502020204030204" pitchFamily="34" charset="0"/>
              </a:rPr>
              <a:t>	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But by the grace of God I am what I am</a:t>
            </a:r>
            <a:r>
              <a:rPr lang="en-US" sz="2800" dirty="0" smtClean="0">
                <a:latin typeface="Calibri" panose="020F0502020204030204" pitchFamily="34" charset="0"/>
              </a:rPr>
              <a:t>, and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His grace</a:t>
            </a:r>
            <a:r>
              <a:rPr lang="en-US" sz="2800" dirty="0" smtClean="0">
                <a:latin typeface="Calibri" panose="020F0502020204030204" pitchFamily="34" charset="0"/>
              </a:rPr>
              <a:t> toward me </a:t>
            </a:r>
            <a:r>
              <a:rPr lang="en-US" sz="28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did not prove vain</a:t>
            </a:r>
            <a:r>
              <a:rPr lang="en-US" sz="2800" dirty="0" smtClean="0">
                <a:latin typeface="Calibri" panose="020F0502020204030204" pitchFamily="34" charset="0"/>
              </a:rPr>
              <a:t>; but </a:t>
            </a:r>
            <a:r>
              <a:rPr lang="en-US" sz="28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I labored </a:t>
            </a:r>
            <a:r>
              <a:rPr lang="en-US" sz="2800" dirty="0" smtClean="0">
                <a:latin typeface="Calibri" panose="020F0502020204030204" pitchFamily="34" charset="0"/>
              </a:rPr>
              <a:t>even more than all of them,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yet not I, but the grace of God</a:t>
            </a:r>
            <a:r>
              <a:rPr lang="en-US" sz="2800" dirty="0" smtClean="0">
                <a:latin typeface="Calibri" panose="020F0502020204030204" pitchFamily="34" charset="0"/>
              </a:rPr>
              <a:t> with me.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685800" y="3962400"/>
            <a:ext cx="7772400" cy="181588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623887" indent="-514350">
              <a:buClr>
                <a:schemeClr val="accent1"/>
              </a:buClr>
              <a:buSzPct val="68000"/>
              <a:buAutoNum type="arabicParenR"/>
            </a:pPr>
            <a:r>
              <a:rPr lang="en-US" sz="2800" dirty="0" smtClean="0">
                <a:latin typeface="Calibri" panose="020F0502020204030204" pitchFamily="34" charset="0"/>
              </a:rPr>
              <a:t>Grace</a:t>
            </a:r>
          </a:p>
          <a:p>
            <a:pPr marL="623887" indent="-514350">
              <a:buClr>
                <a:schemeClr val="accent1"/>
              </a:buClr>
              <a:buSzPct val="68000"/>
              <a:buAutoNum type="arabicParenR"/>
            </a:pPr>
            <a:r>
              <a:rPr lang="en-US" sz="2800" dirty="0" smtClean="0">
                <a:latin typeface="Calibri" panose="020F0502020204030204" pitchFamily="34" charset="0"/>
              </a:rPr>
              <a:t>Fruit</a:t>
            </a:r>
          </a:p>
          <a:p>
            <a:pPr marL="623887" indent="-514350">
              <a:buClr>
                <a:schemeClr val="accent1"/>
              </a:buClr>
              <a:buSzPct val="68000"/>
              <a:buAutoNum type="arabicParenR"/>
            </a:pPr>
            <a:r>
              <a:rPr lang="en-US" sz="2800" dirty="0" smtClean="0">
                <a:latin typeface="Calibri" panose="020F0502020204030204" pitchFamily="34" charset="0"/>
              </a:rPr>
              <a:t>Labor</a:t>
            </a:r>
          </a:p>
          <a:p>
            <a:pPr marL="623887" indent="-514350">
              <a:buClr>
                <a:schemeClr val="accent1"/>
              </a:buClr>
              <a:buSzPct val="68000"/>
              <a:buAutoNum type="arabicParenR"/>
            </a:pPr>
            <a:r>
              <a:rPr lang="en-US" sz="2800" dirty="0" smtClean="0">
                <a:latin typeface="Calibri" panose="020F0502020204030204" pitchFamily="34" charset="0"/>
              </a:rPr>
              <a:t>Grace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God’s Grace and Paul’s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419600"/>
            <a:ext cx="8686800" cy="1905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700" dirty="0" smtClean="0"/>
              <a:t>“Light” is a spiritual characteristic of believers (John 12:36a”</a:t>
            </a:r>
          </a:p>
          <a:p>
            <a:pPr>
              <a:spcAft>
                <a:spcPts val="600"/>
              </a:spcAft>
            </a:pPr>
            <a:r>
              <a:rPr lang="en-US" sz="2700" dirty="0"/>
              <a:t>John 12:46: </a:t>
            </a:r>
            <a:r>
              <a:rPr lang="en-US" sz="2700" dirty="0" smtClean="0"/>
              <a:t>I </a:t>
            </a:r>
            <a:r>
              <a:rPr lang="en-US" sz="2700" dirty="0"/>
              <a:t>have come as Light into the world, so that everyone who believes in Me will not remain in darkness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 Changes Us Objectively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Ephesians 5:8-10</a:t>
            </a:r>
            <a:r>
              <a:rPr lang="en-US" sz="3200" dirty="0" smtClean="0">
                <a:latin typeface="Calibri" panose="020F0502020204030204" pitchFamily="34" charset="0"/>
              </a:rPr>
              <a:t> (NASB)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</a:rPr>
              <a:t>for you were formerly darkness, but now you are Light in the Lord;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walk as children of Light </a:t>
            </a:r>
            <a:r>
              <a:rPr lang="en-US" sz="3200" dirty="0" smtClean="0">
                <a:latin typeface="Calibri" panose="020F0502020204030204" pitchFamily="34" charset="0"/>
              </a:rPr>
              <a:t>(for the fruit of the Light consists in all </a:t>
            </a:r>
            <a:r>
              <a:rPr lang="en-US" sz="32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goodness</a:t>
            </a:r>
            <a:r>
              <a:rPr lang="en-US" sz="3200" dirty="0" smtClean="0">
                <a:latin typeface="Calibri" panose="020F0502020204030204" pitchFamily="34" charset="0"/>
              </a:rPr>
              <a:t> and </a:t>
            </a:r>
            <a:r>
              <a:rPr lang="en-US" sz="32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righteousness</a:t>
            </a:r>
            <a:r>
              <a:rPr lang="en-US" sz="3200" dirty="0" smtClean="0">
                <a:latin typeface="Calibri" panose="020F0502020204030204" pitchFamily="34" charset="0"/>
              </a:rPr>
              <a:t> and </a:t>
            </a:r>
            <a:r>
              <a:rPr lang="en-US" sz="3200" dirty="0" smtClean="0">
                <a:solidFill>
                  <a:srgbClr val="006600"/>
                </a:solidFill>
                <a:latin typeface="Calibri" panose="020F0502020204030204" pitchFamily="34" charset="0"/>
              </a:rPr>
              <a:t>truth</a:t>
            </a:r>
            <a:r>
              <a:rPr lang="en-US" sz="3200" dirty="0" smtClean="0">
                <a:latin typeface="Calibri" panose="020F0502020204030204" pitchFamily="34" charset="0"/>
              </a:rPr>
              <a:t>), trying to learn what is pleasing to the Lord.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Christ and His Apostles give objective moral guidance that is to be obeyed</a:t>
            </a:r>
          </a:p>
          <a:p>
            <a:endParaRPr lang="en-US" sz="3200" dirty="0" smtClean="0"/>
          </a:p>
          <a:p>
            <a:r>
              <a:rPr lang="en-US" sz="3200" dirty="0" smtClean="0"/>
              <a:t>God works in believers so that they have godly desires that were not there before</a:t>
            </a:r>
          </a:p>
          <a:p>
            <a:endParaRPr lang="en-US" sz="3200" dirty="0"/>
          </a:p>
          <a:p>
            <a:r>
              <a:rPr lang="en-US" sz="3200" dirty="0" smtClean="0"/>
              <a:t>The renewing of our minds by God’s Word is a means He uses to change us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and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Changes Robbers to Givers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44161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Calibri" panose="020F0502020204030204" pitchFamily="34" charset="0"/>
              </a:rPr>
              <a:t>Ephesians 4:28</a:t>
            </a:r>
            <a:r>
              <a:rPr lang="en-US" sz="3200" dirty="0" smtClean="0">
                <a:latin typeface="Calibri" panose="020F0502020204030204" pitchFamily="34" charset="0"/>
              </a:rPr>
              <a:t>  (NASB)</a:t>
            </a:r>
          </a:p>
          <a:p>
            <a:pPr lvl="1"/>
            <a:endParaRPr lang="en-US" sz="1400" dirty="0" smtClean="0">
              <a:latin typeface="Calibri" panose="020F0502020204030204" pitchFamily="34" charset="0"/>
            </a:endParaRP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He who steals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must steal no longer</a:t>
            </a:r>
            <a:r>
              <a:rPr lang="en-US" sz="3200" dirty="0" smtClean="0">
                <a:latin typeface="Calibri" panose="020F0502020204030204" pitchFamily="34" charset="0"/>
              </a:rPr>
              <a:t>; but rather he must labor, performing with his own hands what is good, so that he will have something to share with one who has need.</a:t>
            </a:r>
          </a:p>
          <a:p>
            <a:pPr lvl="1"/>
            <a:endParaRPr lang="en-US" sz="3200" dirty="0" smtClean="0">
              <a:latin typeface="Calibri" panose="020F0502020204030204" pitchFamily="34" charset="0"/>
            </a:endParaRPr>
          </a:p>
          <a:p>
            <a:pPr marL="0" lvl="1"/>
            <a:endParaRPr lang="en-US" sz="3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u="sng" dirty="0" smtClean="0"/>
              <a:t>2Thessalonians 1:11, 12</a:t>
            </a:r>
            <a:r>
              <a:rPr lang="en-US" sz="3200" dirty="0" smtClean="0"/>
              <a:t> (NASB)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3200" dirty="0"/>
              <a:t>	</a:t>
            </a:r>
            <a:r>
              <a:rPr lang="en-US" sz="3200" dirty="0" smtClean="0"/>
              <a:t>To </a:t>
            </a:r>
            <a:r>
              <a:rPr lang="en-US" sz="3200" dirty="0"/>
              <a:t>this end also we pray for you always, that our God will count you worthy of your calling, and </a:t>
            </a:r>
            <a:r>
              <a:rPr lang="en-US" sz="3200" dirty="0">
                <a:solidFill>
                  <a:srgbClr val="C00000"/>
                </a:solidFill>
              </a:rPr>
              <a:t>fulfill every desire for goodness </a:t>
            </a:r>
            <a:r>
              <a:rPr lang="en-US" sz="3200" dirty="0"/>
              <a:t>and the work of faith with power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0000FF"/>
                </a:solidFill>
              </a:rPr>
              <a:t>so </a:t>
            </a:r>
            <a:r>
              <a:rPr lang="en-US" sz="3200" dirty="0">
                <a:solidFill>
                  <a:srgbClr val="0000FF"/>
                </a:solidFill>
              </a:rPr>
              <a:t>that the name of our Lord Jesus will be glorified in you</a:t>
            </a:r>
            <a:r>
              <a:rPr lang="en-US" sz="3200" dirty="0"/>
              <a:t>, and you in Him, </a:t>
            </a:r>
            <a:r>
              <a:rPr lang="en-US" sz="3200" dirty="0">
                <a:solidFill>
                  <a:srgbClr val="006600"/>
                </a:solidFill>
              </a:rPr>
              <a:t>according to the grace of our God </a:t>
            </a:r>
            <a:r>
              <a:rPr lang="en-US" sz="3200" dirty="0"/>
              <a:t>and the Lord Jesus Christ</a:t>
            </a:r>
            <a:r>
              <a:rPr lang="en-US" sz="32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Works in Believers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5167</TotalTime>
  <Words>624</Words>
  <Application>Microsoft Office PowerPoint</Application>
  <PresentationFormat>On-screen Show (4:3)</PresentationFormat>
  <Paragraphs>94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Aparajita</vt:lpstr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Obedience to Christ and  His Apostles</vt:lpstr>
      <vt:lpstr>We Are Bound by Apostolic Authority</vt:lpstr>
      <vt:lpstr>God Works in and Through Believers</vt:lpstr>
      <vt:lpstr>Paul Presses On</vt:lpstr>
      <vt:lpstr>God’s Grace and Paul’s Work</vt:lpstr>
      <vt:lpstr>The Gospel Changes Us Objectively</vt:lpstr>
      <vt:lpstr>Implications and Applications</vt:lpstr>
      <vt:lpstr>God Changes Robbers to Givers</vt:lpstr>
      <vt:lpstr>God Works in Believers</vt:lpstr>
      <vt:lpstr>God Changes Us by Renewing Our Minds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279</cp:revision>
  <cp:lastPrinted>2014-07-19T12:51:40Z</cp:lastPrinted>
  <dcterms:created xsi:type="dcterms:W3CDTF">2014-02-05T15:11:40Z</dcterms:created>
  <dcterms:modified xsi:type="dcterms:W3CDTF">2014-07-19T12:52:09Z</dcterms:modified>
</cp:coreProperties>
</file>