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3" r:id="rId3"/>
    <p:sldId id="264" r:id="rId4"/>
    <p:sldId id="265" r:id="rId5"/>
    <p:sldId id="267" r:id="rId6"/>
    <p:sldId id="266" r:id="rId7"/>
    <p:sldId id="269" r:id="rId8"/>
    <p:sldId id="268" r:id="rId9"/>
    <p:sldId id="270" r:id="rId10"/>
    <p:sldId id="271"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0D1CAB"/>
    <a:srgbClr val="009A46"/>
    <a:srgbClr val="336600"/>
    <a:srgbClr val="669900"/>
    <a:srgbClr val="486B70"/>
    <a:srgbClr val="768A76"/>
    <a:srgbClr val="527B80"/>
    <a:srgbClr val="5279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088" autoAdjust="0"/>
    <p:restoredTop sz="94434" autoAdjust="0"/>
  </p:normalViewPr>
  <p:slideViewPr>
    <p:cSldViewPr>
      <p:cViewPr varScale="1">
        <p:scale>
          <a:sx n="71" d="100"/>
          <a:sy n="71" d="100"/>
        </p:scale>
        <p:origin x="1794" y="60"/>
      </p:cViewPr>
      <p:guideLst>
        <p:guide orient="horz" pos="1104"/>
        <p:guide pos="288"/>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100" d="100"/>
          <a:sy n="100" d="100"/>
        </p:scale>
        <p:origin x="1788" y="-265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7" name="Slide Number Placeholder 6"/>
          <p:cNvSpPr>
            <a:spLocks noGrp="1"/>
          </p:cNvSpPr>
          <p:nvPr>
            <p:ph type="sldNum" sz="quarter" idx="3"/>
          </p:nvPr>
        </p:nvSpPr>
        <p:spPr>
          <a:xfrm>
            <a:off x="2933123" y="8851571"/>
            <a:ext cx="3944372" cy="481549"/>
          </a:xfrm>
          <a:prstGeom prst="rect">
            <a:avLst/>
          </a:prstGeom>
        </p:spPr>
        <p:txBody>
          <a:bodyPr vert="horz" lIns="95866" tIns="47933" rIns="95866" bIns="47933" rtlCol="0" anchor="ctr" anchorCtr="0"/>
          <a:lstStyle>
            <a:lvl1pPr algn="r">
              <a:defRPr sz="1300"/>
            </a:lvl1pPr>
          </a:lstStyle>
          <a:p>
            <a:pPr algn="l" defTabSz="1198321">
              <a:tabLst>
                <a:tab pos="3654880" algn="r"/>
              </a:tabLst>
            </a:pPr>
            <a:r>
              <a:rPr lang="en-US" dirty="0" smtClean="0"/>
              <a:t>www.gospelofgracefellowship.org	Page </a:t>
            </a:r>
            <a:fld id="{EDB2B2A1-32A7-43D3-85C6-9E5B68A11F74}" type="slidenum">
              <a:rPr lang="en-US" smtClean="0"/>
              <a:pPr algn="l" defTabSz="1198321">
                <a:tabLst>
                  <a:tab pos="3654880" algn="r"/>
                </a:tabLst>
              </a:pPr>
              <a:t>‹#›</a:t>
            </a:fld>
            <a:endParaRPr lang="en-US" dirty="0"/>
          </a:p>
        </p:txBody>
      </p:sp>
      <p:sp>
        <p:nvSpPr>
          <p:cNvPr id="4" name="TextBox 3"/>
          <p:cNvSpPr txBox="1"/>
          <p:nvPr/>
        </p:nvSpPr>
        <p:spPr>
          <a:xfrm>
            <a:off x="476187" y="288309"/>
            <a:ext cx="3061249" cy="558467"/>
          </a:xfrm>
          <a:prstGeom prst="rect">
            <a:avLst/>
          </a:prstGeom>
          <a:noFill/>
        </p:spPr>
        <p:txBody>
          <a:bodyPr wrap="none" lIns="95866" tIns="47933" rIns="95866" bIns="47933" rtlCol="0">
            <a:spAutoFit/>
          </a:bodyPr>
          <a:lstStyle/>
          <a:p>
            <a:r>
              <a:rPr lang="en-US" sz="1500" dirty="0"/>
              <a:t>Prayer for the </a:t>
            </a:r>
            <a:r>
              <a:rPr lang="en-US" sz="1500" dirty="0"/>
              <a:t>Full Knowledge </a:t>
            </a:r>
            <a:r>
              <a:rPr lang="en-US" sz="1500" dirty="0"/>
              <a:t>of </a:t>
            </a:r>
            <a:r>
              <a:rPr lang="en-US" sz="1500" dirty="0"/>
              <a:t>God</a:t>
            </a:r>
          </a:p>
          <a:p>
            <a:r>
              <a:rPr lang="en-US" sz="1500" dirty="0"/>
              <a:t>Colossians 1:9-12</a:t>
            </a:r>
            <a:endParaRPr lang="en-US" sz="1500" dirty="0"/>
          </a:p>
        </p:txBody>
      </p:sp>
      <p:sp>
        <p:nvSpPr>
          <p:cNvPr id="5" name="TextBox 4"/>
          <p:cNvSpPr txBox="1"/>
          <p:nvPr/>
        </p:nvSpPr>
        <p:spPr>
          <a:xfrm>
            <a:off x="5534255" y="332617"/>
            <a:ext cx="1262743" cy="496912"/>
          </a:xfrm>
          <a:prstGeom prst="rect">
            <a:avLst/>
          </a:prstGeom>
          <a:noFill/>
        </p:spPr>
        <p:txBody>
          <a:bodyPr wrap="none" lIns="95866" tIns="47933" rIns="95866" bIns="47933" rtlCol="0">
            <a:spAutoFit/>
          </a:bodyPr>
          <a:lstStyle/>
          <a:p>
            <a:pPr algn="r"/>
            <a:r>
              <a:rPr lang="en-US" sz="1300" dirty="0"/>
              <a:t>07/27/14</a:t>
            </a:r>
          </a:p>
          <a:p>
            <a:pPr algn="r"/>
            <a:r>
              <a:rPr lang="en-US" sz="1300" dirty="0"/>
              <a:t>by Bob DeWaay</a:t>
            </a:r>
            <a:endParaRPr lang="en-US" sz="13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f hdr="0" dt="0"/>
  <p:extLst mod="1">
    <p:ext uri="{56416CCD-93CA-4268-BC5B-53C4BB910035}">
      <p15:sldGuideLst xmlns:p15="http://schemas.microsoft.com/office/powerpoint/2012/main">
        <p15:guide id="1" orient="horz" pos="450" userDrawn="1">
          <p15:clr>
            <a:srgbClr val="F26B43"/>
          </p15:clr>
        </p15:guide>
        <p15:guide id="2" pos="230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7/24/2014</a:t>
            </a:fld>
            <a:endParaRPr lang="en-US"/>
          </a:p>
        </p:txBody>
      </p:sp>
      <p:sp>
        <p:nvSpPr>
          <p:cNvPr id="4" name="Slide Image Placeholder 3"/>
          <p:cNvSpPr>
            <a:spLocks noGrp="1" noRot="1" noChangeAspect="1"/>
          </p:cNvSpPr>
          <p:nvPr>
            <p:ph type="sldImg" idx="2"/>
          </p:nvPr>
        </p:nvSpPr>
        <p:spPr>
          <a:xfrm>
            <a:off x="1274763" y="669925"/>
            <a:ext cx="4802187" cy="3600450"/>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r>
              <a:rPr lang="en-US" smtClean="0"/>
              <a:t>Gospel Fruit</a:t>
            </a:r>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normAutofit/>
          </a:bodyPr>
          <a:lstStyle/>
          <a:p>
            <a:endParaRPr lang="en-US" dirty="0" smtClean="0"/>
          </a:p>
          <a:p>
            <a:r>
              <a:rPr lang="en-US" dirty="0" smtClean="0"/>
              <a:t>COL 1:9 ¶ For this reason also, since the day we heard of it, we have not ceased to pray for you and to ask that you may be filled with the knowledge of His will in all spiritual wisdom and understanding,</a:t>
            </a:r>
          </a:p>
          <a:p>
            <a:r>
              <a:rPr lang="en-US" dirty="0" smtClean="0"/>
              <a:t>COL 1:10 so that you will walk in a manner worthy of the Lord, to please Him in all respects, bearing fruit in every good work and increasing in the knowledge of God;</a:t>
            </a:r>
          </a:p>
          <a:p>
            <a:r>
              <a:rPr lang="en-US" dirty="0" smtClean="0"/>
              <a:t>COL 1:11 strengthened with all power, according to His glorious might, for the attaining of all steadfastness and patience; joyously</a:t>
            </a:r>
          </a:p>
          <a:p>
            <a:r>
              <a:rPr lang="en-US" dirty="0" smtClean="0"/>
              <a:t>COL 1:12 giving thanks to the Father, who has qualified us to share in the inheritance of the saints in Light.</a:t>
            </a:r>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403426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a:solidFill>
            <a:srgbClr val="527B80"/>
          </a:solidFill>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527B8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477000"/>
            <a:ext cx="8229600" cy="33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tabLst>
                <a:tab pos="8004175" algn="r"/>
              </a:tabLst>
            </a:pPr>
            <a:r>
              <a:rPr lang="en-US" dirty="0" smtClean="0">
                <a:solidFill>
                  <a:srgbClr val="333333"/>
                </a:solidFill>
              </a:rPr>
              <a:t>Prayer for the Full Knowledge of God:</a:t>
            </a:r>
            <a:r>
              <a:rPr lang="en-US" baseline="0" dirty="0" smtClean="0">
                <a:solidFill>
                  <a:srgbClr val="333333"/>
                </a:solidFill>
              </a:rPr>
              <a:t> Colossians 1:9-12	</a:t>
            </a:r>
            <a:fld id="{1D677D19-90FA-4C67-B8A6-1C2DDB77BEFD}" type="slidenum">
              <a:rPr lang="en-US" baseline="0" smtClean="0">
                <a:solidFill>
                  <a:srgbClr val="333333"/>
                </a:solidFill>
              </a:rPr>
              <a:t>‹#›</a:t>
            </a:fld>
            <a:endParaRPr lang="en-US" sz="1800" dirty="0" smtClean="0">
              <a:solidFill>
                <a:srgbClr val="333333"/>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sldNum="0" hdr="0" dt="0"/>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Prayer for the Full </a:t>
            </a:r>
            <a:br>
              <a:rPr lang="en-US" dirty="0" smtClean="0"/>
            </a:br>
            <a:r>
              <a:rPr lang="en-US" dirty="0" smtClean="0"/>
              <a:t>Knowledge of God</a:t>
            </a:r>
            <a:endParaRPr lang="en-US" dirty="0"/>
          </a:p>
        </p:txBody>
      </p:sp>
      <p:sp>
        <p:nvSpPr>
          <p:cNvPr id="3" name="Subtitle 2"/>
          <p:cNvSpPr>
            <a:spLocks noGrp="1"/>
          </p:cNvSpPr>
          <p:nvPr>
            <p:ph type="subTitle" idx="1"/>
          </p:nvPr>
        </p:nvSpPr>
        <p:spPr>
          <a:xfrm>
            <a:off x="685800" y="3733800"/>
            <a:ext cx="7772400" cy="2819400"/>
          </a:xfrm>
        </p:spPr>
        <p:txBody>
          <a:bodyPr>
            <a:noAutofit/>
          </a:bodyPr>
          <a:lstStyle/>
          <a:p>
            <a:r>
              <a:rPr lang="en-US" dirty="0" smtClean="0"/>
              <a:t>Colossians 1:9-12</a:t>
            </a:r>
          </a:p>
          <a:p>
            <a:endParaRPr lang="en-US" dirty="0"/>
          </a:p>
          <a:p>
            <a:r>
              <a:rPr lang="en-US" sz="2400" dirty="0"/>
              <a:t>by </a:t>
            </a:r>
            <a:r>
              <a:rPr lang="en-US" sz="2400" dirty="0" smtClean="0"/>
              <a:t>Bob DeWaay</a:t>
            </a:r>
            <a:endParaRPr lang="en-US" sz="2400" dirty="0"/>
          </a:p>
          <a:p>
            <a:r>
              <a:rPr lang="en-US" sz="2400" dirty="0"/>
              <a:t>Gospel of Grace </a:t>
            </a:r>
            <a:r>
              <a:rPr lang="en-US" sz="2400" dirty="0" smtClean="0"/>
              <a:t>Fellowship</a:t>
            </a:r>
          </a:p>
          <a:p>
            <a:endParaRPr lang="en-US" sz="2400" dirty="0"/>
          </a:p>
          <a:p>
            <a:r>
              <a:rPr lang="en-US" sz="2400" dirty="0" smtClean="0"/>
              <a:t>July 27, 2014</a:t>
            </a:r>
            <a:endParaRPr lang="en-US" sz="2400" dirty="0"/>
          </a:p>
        </p:txBody>
      </p:sp>
      <p:sp>
        <p:nvSpPr>
          <p:cNvPr id="4" name="Rectangle 3"/>
          <p:cNvSpPr/>
          <p:nvPr/>
        </p:nvSpPr>
        <p:spPr>
          <a:xfrm>
            <a:off x="0" y="2"/>
            <a:ext cx="9144000" cy="6857998"/>
          </a:xfrm>
          <a:prstGeom prst="rect">
            <a:avLst/>
          </a:prstGeom>
          <a:noFill/>
          <a:ln w="63500" cmpd="sng">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322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God Qualifies Sinners to Be His People</a:t>
            </a:r>
            <a:endParaRPr lang="en-US" dirty="0"/>
          </a:p>
        </p:txBody>
      </p:sp>
      <p:sp>
        <p:nvSpPr>
          <p:cNvPr id="5" name="TextBox 4"/>
          <p:cNvSpPr txBox="1"/>
          <p:nvPr/>
        </p:nvSpPr>
        <p:spPr>
          <a:xfrm>
            <a:off x="457200" y="1295401"/>
            <a:ext cx="8441619" cy="3262432"/>
          </a:xfrm>
          <a:prstGeom prst="rect">
            <a:avLst/>
          </a:prstGeom>
          <a:noFill/>
        </p:spPr>
        <p:txBody>
          <a:bodyPr wrap="square" rtlCol="0">
            <a:spAutoFit/>
          </a:bodyPr>
          <a:lstStyle/>
          <a:p>
            <a:r>
              <a:rPr lang="en-US" sz="3200" u="sng" dirty="0" smtClean="0">
                <a:latin typeface="Calibri" panose="020F0502020204030204" pitchFamily="34" charset="0"/>
              </a:rPr>
              <a:t>Acts 26:18</a:t>
            </a:r>
            <a:r>
              <a:rPr lang="en-US" sz="3200" dirty="0" smtClean="0">
                <a:latin typeface="Calibri" panose="020F0502020204030204" pitchFamily="34" charset="0"/>
              </a:rPr>
              <a:t>  (NASB)</a:t>
            </a:r>
          </a:p>
          <a:p>
            <a:endParaRPr lang="en-US" sz="1400" dirty="0" smtClean="0">
              <a:latin typeface="Calibri" panose="020F0502020204030204" pitchFamily="34" charset="0"/>
            </a:endParaRPr>
          </a:p>
          <a:p>
            <a:r>
              <a:rPr lang="en-US" sz="3200" dirty="0" smtClean="0">
                <a:latin typeface="Calibri" panose="020F0502020204030204" pitchFamily="34" charset="0"/>
              </a:rPr>
              <a:t>to open their eyes so that they may </a:t>
            </a:r>
            <a:r>
              <a:rPr lang="en-US" sz="3200" dirty="0" smtClean="0">
                <a:solidFill>
                  <a:srgbClr val="C00000"/>
                </a:solidFill>
                <a:latin typeface="Calibri" panose="020F0502020204030204" pitchFamily="34" charset="0"/>
              </a:rPr>
              <a:t>turn from darkness to light</a:t>
            </a:r>
            <a:r>
              <a:rPr lang="en-US" sz="3200" dirty="0" smtClean="0">
                <a:latin typeface="Calibri" panose="020F0502020204030204" pitchFamily="34" charset="0"/>
              </a:rPr>
              <a:t> and from the dominion of Satan to God, that they may </a:t>
            </a:r>
            <a:r>
              <a:rPr lang="en-US" sz="3200" dirty="0" smtClean="0">
                <a:solidFill>
                  <a:srgbClr val="0070C0"/>
                </a:solidFill>
                <a:latin typeface="Calibri" panose="020F0502020204030204" pitchFamily="34" charset="0"/>
              </a:rPr>
              <a:t>receive forgiveness of sins </a:t>
            </a:r>
            <a:r>
              <a:rPr lang="en-US" sz="3200" dirty="0" smtClean="0">
                <a:latin typeface="Calibri" panose="020F0502020204030204" pitchFamily="34" charset="0"/>
              </a:rPr>
              <a:t>and </a:t>
            </a:r>
            <a:r>
              <a:rPr lang="en-US" sz="3200" dirty="0" smtClean="0">
                <a:solidFill>
                  <a:srgbClr val="009A46"/>
                </a:solidFill>
                <a:latin typeface="Calibri" panose="020F0502020204030204" pitchFamily="34" charset="0"/>
              </a:rPr>
              <a:t>an inheritance </a:t>
            </a:r>
            <a:r>
              <a:rPr lang="en-US" sz="3200" dirty="0" smtClean="0">
                <a:latin typeface="Calibri" panose="020F0502020204030204" pitchFamily="34" charset="0"/>
              </a:rPr>
              <a:t>among those who have been sanctified by faith in Me.’</a:t>
            </a:r>
          </a:p>
        </p:txBody>
      </p:sp>
      <p:sp>
        <p:nvSpPr>
          <p:cNvPr id="4" name="Content Placeholder 1"/>
          <p:cNvSpPr>
            <a:spLocks noGrp="1"/>
          </p:cNvSpPr>
          <p:nvPr>
            <p:ph idx="1"/>
          </p:nvPr>
        </p:nvSpPr>
        <p:spPr>
          <a:xfrm>
            <a:off x="457200" y="4572000"/>
            <a:ext cx="8248650" cy="1524000"/>
          </a:xfrm>
        </p:spPr>
        <p:txBody>
          <a:bodyPr>
            <a:noAutofit/>
          </a:bodyPr>
          <a:lstStyle/>
          <a:p>
            <a:r>
              <a:rPr lang="en-US" dirty="0" smtClean="0"/>
              <a:t>This bookends Luke/Acts with Luke 1:77-79</a:t>
            </a:r>
          </a:p>
          <a:p>
            <a:r>
              <a:rPr lang="en-US" dirty="0" smtClean="0"/>
              <a:t>Now Gentiles participate in God’s salvation and the promised inheritance</a:t>
            </a:r>
          </a:p>
          <a:p>
            <a:endParaRPr lang="en-US" dirty="0" smtClean="0"/>
          </a:p>
          <a:p>
            <a:endParaRPr lang="en-US" dirty="0" smtClean="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6250" y="3810000"/>
            <a:ext cx="8229600" cy="2286000"/>
          </a:xfrm>
        </p:spPr>
        <p:txBody>
          <a:bodyPr>
            <a:noAutofit/>
          </a:bodyPr>
          <a:lstStyle/>
          <a:p>
            <a:r>
              <a:rPr lang="en-US" sz="3000" dirty="0" smtClean="0"/>
              <a:t>Paul had heard of their fruit bearing faith</a:t>
            </a:r>
          </a:p>
          <a:p>
            <a:r>
              <a:rPr lang="en-US" sz="3000" dirty="0" smtClean="0"/>
              <a:t>Paul prayed continually for churches associated with him</a:t>
            </a:r>
          </a:p>
          <a:p>
            <a:r>
              <a:rPr lang="en-US" sz="3000" dirty="0" smtClean="0"/>
              <a:t>“Praying” and “asking” are synonymously parallel </a:t>
            </a:r>
          </a:p>
        </p:txBody>
      </p:sp>
      <p:sp>
        <p:nvSpPr>
          <p:cNvPr id="3" name="Title 2"/>
          <p:cNvSpPr>
            <a:spLocks noGrp="1"/>
          </p:cNvSpPr>
          <p:nvPr>
            <p:ph type="title"/>
          </p:nvPr>
        </p:nvSpPr>
        <p:spPr/>
        <p:txBody>
          <a:bodyPr/>
          <a:lstStyle/>
          <a:p>
            <a:r>
              <a:rPr lang="en-US" dirty="0" smtClean="0"/>
              <a:t>Paul’s Prayer for the Colossians</a:t>
            </a:r>
            <a:endParaRPr lang="en-US" dirty="0"/>
          </a:p>
        </p:txBody>
      </p:sp>
      <p:sp>
        <p:nvSpPr>
          <p:cNvPr id="5" name="TextBox 4"/>
          <p:cNvSpPr txBox="1"/>
          <p:nvPr/>
        </p:nvSpPr>
        <p:spPr>
          <a:xfrm>
            <a:off x="457200" y="1315015"/>
            <a:ext cx="8077200" cy="2554545"/>
          </a:xfrm>
          <a:prstGeom prst="rect">
            <a:avLst/>
          </a:prstGeom>
          <a:noFill/>
        </p:spPr>
        <p:txBody>
          <a:bodyPr wrap="square" rtlCol="0">
            <a:spAutoFit/>
          </a:bodyPr>
          <a:lstStyle/>
          <a:p>
            <a:r>
              <a:rPr lang="en-US" sz="3200" u="sng" dirty="0" smtClean="0">
                <a:latin typeface="Calibri" panose="020F0502020204030204" pitchFamily="34" charset="0"/>
              </a:rPr>
              <a:t>Colossians </a:t>
            </a:r>
            <a:r>
              <a:rPr lang="en-US" sz="3200" dirty="0" smtClean="0">
                <a:latin typeface="Calibri" panose="020F0502020204030204" pitchFamily="34" charset="0"/>
              </a:rPr>
              <a:t>1:9a (NET)</a:t>
            </a:r>
          </a:p>
          <a:p>
            <a:endParaRPr lang="en-US" sz="1100" dirty="0" smtClean="0">
              <a:latin typeface="Calibri" panose="020F0502020204030204" pitchFamily="34" charset="0"/>
            </a:endParaRPr>
          </a:p>
          <a:p>
            <a:r>
              <a:rPr lang="en-US" sz="3200" dirty="0" smtClean="0">
                <a:latin typeface="Calibri" panose="020F0502020204030204" pitchFamily="34" charset="0"/>
              </a:rPr>
              <a:t>For this reason we also, from the day we heard about you, have not ceased </a:t>
            </a:r>
            <a:r>
              <a:rPr lang="en-US" sz="3200" dirty="0" smtClean="0">
                <a:solidFill>
                  <a:srgbClr val="C00000"/>
                </a:solidFill>
                <a:latin typeface="Calibri" panose="020F0502020204030204" pitchFamily="34" charset="0"/>
              </a:rPr>
              <a:t>praying</a:t>
            </a:r>
            <a:r>
              <a:rPr lang="en-US" sz="3200" dirty="0" smtClean="0">
                <a:latin typeface="Calibri" panose="020F0502020204030204" pitchFamily="34" charset="0"/>
              </a:rPr>
              <a:t> for you and </a:t>
            </a:r>
            <a:r>
              <a:rPr lang="en-US" sz="3200" dirty="0" smtClean="0">
                <a:solidFill>
                  <a:srgbClr val="C00000"/>
                </a:solidFill>
                <a:latin typeface="Calibri" panose="020F0502020204030204" pitchFamily="34" charset="0"/>
              </a:rPr>
              <a:t>asking</a:t>
            </a:r>
            <a:r>
              <a:rPr lang="en-US" sz="3200" dirty="0" smtClean="0">
                <a:latin typeface="Calibri" panose="020F0502020204030204" pitchFamily="34" charset="0"/>
              </a:rPr>
              <a:t> God . . . </a:t>
            </a:r>
          </a:p>
          <a:p>
            <a:endParaRPr lang="en-US" sz="2000" dirty="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200400"/>
            <a:ext cx="8229600" cy="2667000"/>
          </a:xfrm>
        </p:spPr>
        <p:txBody>
          <a:bodyPr>
            <a:noAutofit/>
          </a:bodyPr>
          <a:lstStyle/>
          <a:p>
            <a:r>
              <a:rPr lang="en-US" sz="3000" dirty="0" smtClean="0"/>
              <a:t>“may be filled” is a divine passive (by God)</a:t>
            </a:r>
          </a:p>
          <a:p>
            <a:r>
              <a:rPr lang="en-US" sz="3000" dirty="0" smtClean="0"/>
              <a:t>“knowledge” is </a:t>
            </a:r>
            <a:r>
              <a:rPr lang="en-US" sz="3000" i="1" dirty="0" err="1" smtClean="0"/>
              <a:t>epigno_sis</a:t>
            </a:r>
            <a:r>
              <a:rPr lang="en-US" sz="3000" i="1" dirty="0" smtClean="0"/>
              <a:t> </a:t>
            </a:r>
            <a:r>
              <a:rPr lang="en-US" sz="3000" dirty="0" smtClean="0"/>
              <a:t>not occult </a:t>
            </a:r>
            <a:r>
              <a:rPr lang="en-US" sz="3000" i="1" dirty="0" smtClean="0"/>
              <a:t>gnosis</a:t>
            </a:r>
          </a:p>
          <a:p>
            <a:r>
              <a:rPr lang="en-US" sz="3000" dirty="0" smtClean="0"/>
              <a:t>“God’s Will” is not personal directive guidance, but God’s purposes in Christ for His own</a:t>
            </a:r>
          </a:p>
          <a:p>
            <a:r>
              <a:rPr lang="en-US" sz="3000" dirty="0" smtClean="0"/>
              <a:t>In the OT “wisdom and understanding” are from the Spirit</a:t>
            </a:r>
          </a:p>
          <a:p>
            <a:endParaRPr lang="en-US" sz="3000" dirty="0" smtClean="0"/>
          </a:p>
        </p:txBody>
      </p:sp>
      <p:sp>
        <p:nvSpPr>
          <p:cNvPr id="3" name="Title 2"/>
          <p:cNvSpPr>
            <a:spLocks noGrp="1"/>
          </p:cNvSpPr>
          <p:nvPr>
            <p:ph type="title"/>
          </p:nvPr>
        </p:nvSpPr>
        <p:spPr/>
        <p:txBody>
          <a:bodyPr/>
          <a:lstStyle/>
          <a:p>
            <a:r>
              <a:rPr lang="en-US" dirty="0" smtClean="0"/>
              <a:t>Filled With the Knowledge of God’s Will</a:t>
            </a:r>
            <a:endParaRPr lang="en-US" dirty="0"/>
          </a:p>
        </p:txBody>
      </p:sp>
      <p:sp>
        <p:nvSpPr>
          <p:cNvPr id="6" name="TextBox 5"/>
          <p:cNvSpPr txBox="1"/>
          <p:nvPr/>
        </p:nvSpPr>
        <p:spPr>
          <a:xfrm>
            <a:off x="457200" y="1143000"/>
            <a:ext cx="8382000" cy="1785104"/>
          </a:xfrm>
          <a:prstGeom prst="rect">
            <a:avLst/>
          </a:prstGeom>
          <a:noFill/>
        </p:spPr>
        <p:txBody>
          <a:bodyPr wrap="square" rtlCol="0">
            <a:spAutoFit/>
          </a:bodyPr>
          <a:lstStyle/>
          <a:p>
            <a:r>
              <a:rPr lang="en-US" sz="3200" u="sng" dirty="0" smtClean="0">
                <a:latin typeface="Calibri" panose="020F0502020204030204" pitchFamily="34" charset="0"/>
              </a:rPr>
              <a:t>Colossians 1:9b</a:t>
            </a:r>
            <a:r>
              <a:rPr lang="en-US" sz="3200" dirty="0" smtClean="0">
                <a:latin typeface="Calibri" panose="020F0502020204030204" pitchFamily="34" charset="0"/>
              </a:rPr>
              <a:t> (NASB)</a:t>
            </a:r>
          </a:p>
          <a:p>
            <a:endParaRPr lang="en-US" sz="1400" dirty="0" smtClean="0">
              <a:latin typeface="Calibri" panose="020F0502020204030204" pitchFamily="34" charset="0"/>
            </a:endParaRPr>
          </a:p>
          <a:p>
            <a:r>
              <a:rPr lang="en-US" sz="3200" dirty="0" smtClean="0">
                <a:latin typeface="Calibri" panose="020F0502020204030204" pitchFamily="34" charset="0"/>
              </a:rPr>
              <a:t>. . . that you may be filled with the </a:t>
            </a:r>
            <a:r>
              <a:rPr lang="en-US" sz="3200" dirty="0" smtClean="0">
                <a:solidFill>
                  <a:srgbClr val="C00000"/>
                </a:solidFill>
                <a:latin typeface="Calibri" panose="020F0502020204030204" pitchFamily="34" charset="0"/>
              </a:rPr>
              <a:t>knowledge</a:t>
            </a:r>
            <a:r>
              <a:rPr lang="en-US" sz="3200" dirty="0" smtClean="0">
                <a:latin typeface="Calibri" panose="020F0502020204030204" pitchFamily="34" charset="0"/>
              </a:rPr>
              <a:t> of His will in all spiritual wisdom and understanding,</a:t>
            </a:r>
            <a:endParaRPr lang="en-US" sz="3200" u="sng" dirty="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657600"/>
            <a:ext cx="8229600" cy="2438400"/>
          </a:xfrm>
        </p:spPr>
        <p:txBody>
          <a:bodyPr/>
          <a:lstStyle/>
          <a:p>
            <a:r>
              <a:rPr lang="en-US" dirty="0" smtClean="0"/>
              <a:t>Our spiritual growth IS pleasing to the Lord</a:t>
            </a:r>
          </a:p>
          <a:p>
            <a:r>
              <a:rPr lang="en-US" dirty="0" smtClean="0"/>
              <a:t>True wisdom and knowledge in the Christian leads to right action</a:t>
            </a:r>
          </a:p>
          <a:p>
            <a:r>
              <a:rPr lang="en-US" dirty="0" smtClean="0"/>
              <a:t>“knowledge” is again </a:t>
            </a:r>
            <a:r>
              <a:rPr lang="en-US" i="1" dirty="0" err="1" smtClean="0"/>
              <a:t>epigno_sis</a:t>
            </a:r>
            <a:r>
              <a:rPr lang="en-US" i="1" dirty="0" smtClean="0"/>
              <a:t> </a:t>
            </a:r>
            <a:r>
              <a:rPr lang="en-US" dirty="0" smtClean="0"/>
              <a:t>and is used four times in Colossians (1:9; 1:10; 2:2; 3:10)</a:t>
            </a:r>
            <a:endParaRPr lang="en-US" i="1" dirty="0" smtClean="0"/>
          </a:p>
        </p:txBody>
      </p:sp>
      <p:sp>
        <p:nvSpPr>
          <p:cNvPr id="3" name="Title 2"/>
          <p:cNvSpPr>
            <a:spLocks noGrp="1"/>
          </p:cNvSpPr>
          <p:nvPr>
            <p:ph type="title"/>
          </p:nvPr>
        </p:nvSpPr>
        <p:spPr/>
        <p:txBody>
          <a:bodyPr/>
          <a:lstStyle/>
          <a:p>
            <a:r>
              <a:rPr lang="en-US" dirty="0" smtClean="0"/>
              <a:t>Bearing Fruit and Growing</a:t>
            </a:r>
            <a:endParaRPr lang="en-US" dirty="0"/>
          </a:p>
        </p:txBody>
      </p:sp>
      <p:sp>
        <p:nvSpPr>
          <p:cNvPr id="5" name="TextBox 4"/>
          <p:cNvSpPr txBox="1"/>
          <p:nvPr/>
        </p:nvSpPr>
        <p:spPr>
          <a:xfrm>
            <a:off x="476250" y="1143000"/>
            <a:ext cx="8382000" cy="2554545"/>
          </a:xfrm>
          <a:prstGeom prst="rect">
            <a:avLst/>
          </a:prstGeom>
          <a:noFill/>
        </p:spPr>
        <p:txBody>
          <a:bodyPr wrap="square" rtlCol="0">
            <a:spAutoFit/>
          </a:bodyPr>
          <a:lstStyle/>
          <a:p>
            <a:r>
              <a:rPr lang="en-US" sz="3200" u="sng" dirty="0" smtClean="0">
                <a:latin typeface="Calibri" panose="020F0502020204030204" pitchFamily="34" charset="0"/>
              </a:rPr>
              <a:t>Colossians 1:10</a:t>
            </a:r>
            <a:r>
              <a:rPr lang="en-US" sz="3200" dirty="0" smtClean="0">
                <a:latin typeface="Calibri" panose="020F0502020204030204" pitchFamily="34" charset="0"/>
              </a:rPr>
              <a:t> (NASB)</a:t>
            </a:r>
          </a:p>
          <a:p>
            <a:r>
              <a:rPr lang="en-US" dirty="0" smtClean="0">
                <a:latin typeface="Calibri" panose="020F0502020204030204" pitchFamily="34" charset="0"/>
              </a:rPr>
              <a:t> </a:t>
            </a:r>
          </a:p>
          <a:p>
            <a:r>
              <a:rPr lang="en-US" sz="3000" dirty="0" smtClean="0">
                <a:latin typeface="Calibri" panose="020F0502020204030204" pitchFamily="34" charset="0"/>
              </a:rPr>
              <a:t>so that you will walk in a manner worthy of the Lord, to please Him in all respects, </a:t>
            </a:r>
            <a:r>
              <a:rPr lang="en-US" sz="3000" dirty="0" smtClean="0">
                <a:solidFill>
                  <a:srgbClr val="C00000"/>
                </a:solidFill>
                <a:latin typeface="Calibri" panose="020F0502020204030204" pitchFamily="34" charset="0"/>
              </a:rPr>
              <a:t>bearing fruit </a:t>
            </a:r>
            <a:r>
              <a:rPr lang="en-US" sz="3000" dirty="0" smtClean="0">
                <a:latin typeface="Calibri" panose="020F0502020204030204" pitchFamily="34" charset="0"/>
              </a:rPr>
              <a:t>in every good work and </a:t>
            </a:r>
            <a:r>
              <a:rPr lang="en-US" sz="3000" dirty="0" smtClean="0">
                <a:solidFill>
                  <a:srgbClr val="C00000"/>
                </a:solidFill>
                <a:latin typeface="Calibri" panose="020F0502020204030204" pitchFamily="34" charset="0"/>
              </a:rPr>
              <a:t>increasing</a:t>
            </a:r>
            <a:r>
              <a:rPr lang="en-US" sz="3000" dirty="0" smtClean="0">
                <a:latin typeface="Calibri" panose="020F0502020204030204" pitchFamily="34" charset="0"/>
              </a:rPr>
              <a:t> in the </a:t>
            </a:r>
            <a:r>
              <a:rPr lang="en-US" sz="3000" dirty="0" smtClean="0">
                <a:solidFill>
                  <a:srgbClr val="0D1CAB"/>
                </a:solidFill>
                <a:latin typeface="Calibri" panose="020F0502020204030204" pitchFamily="34" charset="0"/>
              </a:rPr>
              <a:t>knowledge of God</a:t>
            </a:r>
            <a:r>
              <a:rPr lang="en-US" sz="3000" dirty="0" smtClean="0">
                <a:latin typeface="Calibri" panose="020F0502020204030204" pitchFamily="34" charset="0"/>
              </a:rPr>
              <a:t>;</a:t>
            </a:r>
          </a:p>
          <a:p>
            <a:endParaRPr lang="en-US" sz="2000" dirty="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0"/>
            <a:ext cx="8248650" cy="2362200"/>
          </a:xfrm>
        </p:spPr>
        <p:txBody>
          <a:bodyPr>
            <a:noAutofit/>
          </a:bodyPr>
          <a:lstStyle/>
          <a:p>
            <a:r>
              <a:rPr lang="en-US" dirty="0" smtClean="0"/>
              <a:t>Longsuffering is part of God’s nature (Exodus 34:6)</a:t>
            </a:r>
          </a:p>
          <a:p>
            <a:r>
              <a:rPr lang="en-US" dirty="0" smtClean="0"/>
              <a:t>Longsuffering is a fruit of the Spirit (Galatians 5:22)</a:t>
            </a:r>
          </a:p>
          <a:p>
            <a:r>
              <a:rPr lang="en-US" dirty="0" smtClean="0"/>
              <a:t>Therefore this is a communicable attribute of God</a:t>
            </a:r>
          </a:p>
          <a:p>
            <a:r>
              <a:rPr lang="en-US" dirty="0" smtClean="0"/>
              <a:t>Our patience should be joyful! </a:t>
            </a:r>
          </a:p>
          <a:p>
            <a:endParaRPr lang="en-US" dirty="0" smtClean="0"/>
          </a:p>
          <a:p>
            <a:endParaRPr lang="en-US" dirty="0" smtClean="0"/>
          </a:p>
        </p:txBody>
      </p:sp>
      <p:sp>
        <p:nvSpPr>
          <p:cNvPr id="3" name="Title 2"/>
          <p:cNvSpPr>
            <a:spLocks noGrp="1"/>
          </p:cNvSpPr>
          <p:nvPr>
            <p:ph type="title"/>
          </p:nvPr>
        </p:nvSpPr>
        <p:spPr/>
        <p:txBody>
          <a:bodyPr>
            <a:normAutofit/>
          </a:bodyPr>
          <a:lstStyle/>
          <a:p>
            <a:r>
              <a:rPr lang="en-US" dirty="0" smtClean="0"/>
              <a:t>God’s Mighty Power</a:t>
            </a:r>
            <a:endParaRPr lang="en-US" dirty="0"/>
          </a:p>
        </p:txBody>
      </p:sp>
      <p:sp>
        <p:nvSpPr>
          <p:cNvPr id="5" name="TextBox 4"/>
          <p:cNvSpPr txBox="1"/>
          <p:nvPr/>
        </p:nvSpPr>
        <p:spPr>
          <a:xfrm>
            <a:off x="457200" y="1295401"/>
            <a:ext cx="8458200" cy="2277547"/>
          </a:xfrm>
          <a:prstGeom prst="rect">
            <a:avLst/>
          </a:prstGeom>
          <a:noFill/>
        </p:spPr>
        <p:txBody>
          <a:bodyPr wrap="square" rtlCol="0">
            <a:spAutoFit/>
          </a:bodyPr>
          <a:lstStyle/>
          <a:p>
            <a:r>
              <a:rPr lang="en-US" sz="3200" u="sng" dirty="0" smtClean="0">
                <a:latin typeface="Calibri" panose="020F0502020204030204" pitchFamily="34" charset="0"/>
              </a:rPr>
              <a:t>Colossians 1:11</a:t>
            </a:r>
            <a:r>
              <a:rPr lang="en-US" sz="3200" dirty="0" smtClean="0">
                <a:latin typeface="Calibri" panose="020F0502020204030204" pitchFamily="34" charset="0"/>
              </a:rPr>
              <a:t>  (NKJV)</a:t>
            </a:r>
          </a:p>
          <a:p>
            <a:endParaRPr lang="en-US" sz="1400" dirty="0" smtClean="0">
              <a:latin typeface="Calibri" panose="020F0502020204030204" pitchFamily="34" charset="0"/>
            </a:endParaRPr>
          </a:p>
          <a:p>
            <a:r>
              <a:rPr lang="en-US" sz="3200" dirty="0" smtClean="0">
                <a:latin typeface="Calibri" panose="020F0502020204030204" pitchFamily="34" charset="0"/>
              </a:rPr>
              <a:t>strengthened with all </a:t>
            </a:r>
            <a:r>
              <a:rPr lang="en-US" sz="3200" dirty="0" smtClean="0">
                <a:solidFill>
                  <a:srgbClr val="C00000"/>
                </a:solidFill>
                <a:latin typeface="Calibri" panose="020F0502020204030204" pitchFamily="34" charset="0"/>
              </a:rPr>
              <a:t>might</a:t>
            </a:r>
            <a:r>
              <a:rPr lang="en-US" sz="3200" dirty="0" smtClean="0">
                <a:latin typeface="Calibri" panose="020F0502020204030204" pitchFamily="34" charset="0"/>
              </a:rPr>
              <a:t>, according to His glorious </a:t>
            </a:r>
            <a:r>
              <a:rPr lang="en-US" sz="3200" dirty="0" smtClean="0">
                <a:solidFill>
                  <a:srgbClr val="C00000"/>
                </a:solidFill>
                <a:latin typeface="Calibri" panose="020F0502020204030204" pitchFamily="34" charset="0"/>
              </a:rPr>
              <a:t>power</a:t>
            </a:r>
            <a:r>
              <a:rPr lang="en-US" sz="3200" dirty="0" smtClean="0">
                <a:latin typeface="Calibri" panose="020F0502020204030204" pitchFamily="34" charset="0"/>
              </a:rPr>
              <a:t>, for all patience and </a:t>
            </a:r>
            <a:r>
              <a:rPr lang="en-US" sz="3200" dirty="0" smtClean="0">
                <a:solidFill>
                  <a:srgbClr val="0D1CAB"/>
                </a:solidFill>
                <a:latin typeface="Calibri" panose="020F0502020204030204" pitchFamily="34" charset="0"/>
              </a:rPr>
              <a:t>longsuffering</a:t>
            </a:r>
            <a:r>
              <a:rPr lang="en-US" sz="3200" dirty="0" smtClean="0">
                <a:latin typeface="Calibri" panose="020F0502020204030204" pitchFamily="34" charset="0"/>
              </a:rPr>
              <a:t> with joy;</a:t>
            </a:r>
            <a:endParaRPr lang="en-US" sz="1400" dirty="0" smtClean="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81400"/>
            <a:ext cx="8382000" cy="2438400"/>
          </a:xfrm>
        </p:spPr>
        <p:txBody>
          <a:bodyPr>
            <a:noAutofit/>
          </a:bodyPr>
          <a:lstStyle/>
          <a:p>
            <a:r>
              <a:rPr lang="en-US" sz="3000" dirty="0" smtClean="0"/>
              <a:t>God qualifies sinners to have a lot in the eternal inheritance</a:t>
            </a:r>
          </a:p>
          <a:p>
            <a:r>
              <a:rPr lang="en-US" sz="3000" dirty="0" smtClean="0"/>
              <a:t>We have already entered the realm of the kingdom of light</a:t>
            </a:r>
          </a:p>
          <a:p>
            <a:r>
              <a:rPr lang="en-US" sz="3000" dirty="0" smtClean="0"/>
              <a:t>We share the inheritance of  the people of promise</a:t>
            </a:r>
          </a:p>
        </p:txBody>
      </p:sp>
      <p:sp>
        <p:nvSpPr>
          <p:cNvPr id="3" name="Title 2"/>
          <p:cNvSpPr>
            <a:spLocks noGrp="1"/>
          </p:cNvSpPr>
          <p:nvPr>
            <p:ph type="title"/>
          </p:nvPr>
        </p:nvSpPr>
        <p:spPr/>
        <p:txBody>
          <a:bodyPr/>
          <a:lstStyle/>
          <a:p>
            <a:r>
              <a:rPr lang="en-US" dirty="0" smtClean="0"/>
              <a:t>The Inheritance of the Saints</a:t>
            </a:r>
            <a:endParaRPr lang="en-US" dirty="0"/>
          </a:p>
        </p:txBody>
      </p:sp>
      <p:sp>
        <p:nvSpPr>
          <p:cNvPr id="5" name="TextBox 4"/>
          <p:cNvSpPr txBox="1"/>
          <p:nvPr/>
        </p:nvSpPr>
        <p:spPr>
          <a:xfrm>
            <a:off x="457200" y="1447800"/>
            <a:ext cx="8305800" cy="2277547"/>
          </a:xfrm>
          <a:prstGeom prst="rect">
            <a:avLst/>
          </a:prstGeom>
          <a:noFill/>
        </p:spPr>
        <p:txBody>
          <a:bodyPr wrap="square" rtlCol="0">
            <a:spAutoFit/>
          </a:bodyPr>
          <a:lstStyle/>
          <a:p>
            <a:r>
              <a:rPr lang="en-US" sz="3200" u="sng" dirty="0" smtClean="0">
                <a:latin typeface="Calibri" panose="020F0502020204030204" pitchFamily="34" charset="0"/>
              </a:rPr>
              <a:t>Colossians 1:12</a:t>
            </a:r>
            <a:r>
              <a:rPr lang="en-US" sz="3200" dirty="0" smtClean="0">
                <a:latin typeface="Calibri" panose="020F0502020204030204" pitchFamily="34" charset="0"/>
              </a:rPr>
              <a:t> (NASB) </a:t>
            </a:r>
          </a:p>
          <a:p>
            <a:endParaRPr lang="en-US" sz="1400" b="1" dirty="0" smtClean="0">
              <a:latin typeface="Calibri" panose="020F0502020204030204" pitchFamily="34" charset="0"/>
            </a:endParaRPr>
          </a:p>
          <a:p>
            <a:r>
              <a:rPr lang="en-US" sz="3200" dirty="0" smtClean="0">
                <a:latin typeface="Calibri" panose="020F0502020204030204" pitchFamily="34" charset="0"/>
              </a:rPr>
              <a:t>giving thanks to the Father, who has </a:t>
            </a:r>
            <a:r>
              <a:rPr lang="en-US" sz="3200" dirty="0" smtClean="0">
                <a:solidFill>
                  <a:srgbClr val="C00000"/>
                </a:solidFill>
                <a:latin typeface="Calibri" panose="020F0502020204030204" pitchFamily="34" charset="0"/>
              </a:rPr>
              <a:t>qualified</a:t>
            </a:r>
            <a:r>
              <a:rPr lang="en-US" sz="3200" dirty="0" smtClean="0">
                <a:latin typeface="Calibri" panose="020F0502020204030204" pitchFamily="34" charset="0"/>
              </a:rPr>
              <a:t> us </a:t>
            </a:r>
            <a:r>
              <a:rPr lang="en-US" sz="3200" dirty="0" smtClean="0">
                <a:solidFill>
                  <a:srgbClr val="00B050"/>
                </a:solidFill>
                <a:latin typeface="Calibri" panose="020F0502020204030204" pitchFamily="34" charset="0"/>
              </a:rPr>
              <a:t>to share in the inheritance </a:t>
            </a:r>
            <a:r>
              <a:rPr lang="en-US" sz="3200" dirty="0" smtClean="0">
                <a:latin typeface="Calibri" panose="020F0502020204030204" pitchFamily="34" charset="0"/>
              </a:rPr>
              <a:t>of the saints </a:t>
            </a:r>
            <a:r>
              <a:rPr lang="en-US" sz="3200" dirty="0" smtClean="0">
                <a:solidFill>
                  <a:srgbClr val="0D1CAB"/>
                </a:solidFill>
                <a:latin typeface="Calibri" panose="020F0502020204030204" pitchFamily="34" charset="0"/>
              </a:rPr>
              <a:t>in light</a:t>
            </a:r>
            <a:r>
              <a:rPr lang="en-US" sz="3200" dirty="0" smtClean="0">
                <a:latin typeface="Calibri" panose="020F0502020204030204" pitchFamily="34" charset="0"/>
              </a:rPr>
              <a:t>.</a:t>
            </a:r>
          </a:p>
          <a:p>
            <a:endParaRPr lang="en-US" sz="3200" dirty="0" smtClean="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We should pray even concerning what is known to be God’s will</a:t>
            </a:r>
          </a:p>
          <a:p>
            <a:endParaRPr lang="en-US" sz="3200" dirty="0" smtClean="0"/>
          </a:p>
          <a:p>
            <a:r>
              <a:rPr lang="en-US" sz="3200" dirty="0" smtClean="0"/>
              <a:t>Full spiritual knowledge is revealed by God through His Word</a:t>
            </a:r>
          </a:p>
          <a:p>
            <a:endParaRPr lang="en-US" sz="3200" dirty="0"/>
          </a:p>
          <a:p>
            <a:r>
              <a:rPr lang="en-US" sz="3200" dirty="0" smtClean="0"/>
              <a:t>God qualifies sinners to join the people of God</a:t>
            </a:r>
          </a:p>
        </p:txBody>
      </p:sp>
      <p:sp>
        <p:nvSpPr>
          <p:cNvPr id="3" name="Title 2"/>
          <p:cNvSpPr>
            <a:spLocks noGrp="1"/>
          </p:cNvSpPr>
          <p:nvPr>
            <p:ph type="title"/>
          </p:nvPr>
        </p:nvSpPr>
        <p:spPr/>
        <p:txBody>
          <a:bodyPr/>
          <a:lstStyle/>
          <a:p>
            <a:r>
              <a:rPr lang="en-US" dirty="0" smtClean="0"/>
              <a:t>Implications and Applications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Prayers According to God’s Will</a:t>
            </a:r>
            <a:endParaRPr lang="en-US" dirty="0"/>
          </a:p>
        </p:txBody>
      </p:sp>
      <p:sp>
        <p:nvSpPr>
          <p:cNvPr id="5" name="TextBox 4"/>
          <p:cNvSpPr txBox="1"/>
          <p:nvPr/>
        </p:nvSpPr>
        <p:spPr>
          <a:xfrm>
            <a:off x="457200" y="1297662"/>
            <a:ext cx="8441619" cy="4493538"/>
          </a:xfrm>
          <a:prstGeom prst="rect">
            <a:avLst/>
          </a:prstGeom>
          <a:noFill/>
        </p:spPr>
        <p:txBody>
          <a:bodyPr wrap="square" rtlCol="0">
            <a:spAutoFit/>
          </a:bodyPr>
          <a:lstStyle/>
          <a:p>
            <a:r>
              <a:rPr lang="en-US" sz="3200" u="sng" dirty="0" smtClean="0">
                <a:latin typeface="Calibri" panose="020F0502020204030204" pitchFamily="34" charset="0"/>
              </a:rPr>
              <a:t>Ephesians 6:18-20</a:t>
            </a:r>
            <a:r>
              <a:rPr lang="en-US" sz="3200" dirty="0" smtClean="0">
                <a:latin typeface="Calibri" panose="020F0502020204030204" pitchFamily="34" charset="0"/>
              </a:rPr>
              <a:t>  (NASB)</a:t>
            </a:r>
          </a:p>
          <a:p>
            <a:pPr lvl="1"/>
            <a:endParaRPr lang="en-US" sz="1400" dirty="0" smtClean="0">
              <a:latin typeface="Calibri" panose="020F0502020204030204" pitchFamily="34" charset="0"/>
            </a:endParaRPr>
          </a:p>
          <a:p>
            <a:pPr lvl="1"/>
            <a:r>
              <a:rPr lang="en-US" sz="3000" dirty="0" smtClean="0">
                <a:latin typeface="Calibri" panose="020F0502020204030204" pitchFamily="34" charset="0"/>
              </a:rPr>
              <a:t>With all prayer and petition pray at all times in the Spirit, and with this in view, be on the alert with all perseverance and petition for all the saints, and </a:t>
            </a:r>
            <a:r>
              <a:rPr lang="en-US" sz="3000" dirty="0" smtClean="0">
                <a:solidFill>
                  <a:srgbClr val="C00000"/>
                </a:solidFill>
                <a:latin typeface="Calibri" panose="020F0502020204030204" pitchFamily="34" charset="0"/>
              </a:rPr>
              <a:t>pray on my behalf, that utterance may be given to me</a:t>
            </a:r>
            <a:r>
              <a:rPr lang="en-US" sz="3000" dirty="0" smtClean="0">
                <a:latin typeface="Calibri" panose="020F0502020204030204" pitchFamily="34" charset="0"/>
              </a:rPr>
              <a:t> in the opening of my mouth, to make known with boldness the mystery of the gospel, for which I am an ambassador in chains; </a:t>
            </a:r>
            <a:r>
              <a:rPr lang="en-US" sz="3000" dirty="0" smtClean="0">
                <a:solidFill>
                  <a:srgbClr val="C00000"/>
                </a:solidFill>
                <a:latin typeface="Calibri" panose="020F0502020204030204" pitchFamily="34" charset="0"/>
              </a:rPr>
              <a:t>that in proclaiming it I may speak boldly, as I ought to speak</a:t>
            </a:r>
            <a:r>
              <a:rPr lang="en-US" sz="3000" dirty="0" smtClean="0">
                <a:latin typeface="Calibri" panose="020F0502020204030204" pitchFamily="34" charset="0"/>
              </a:rPr>
              <a:t>.</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Autofit/>
          </a:bodyPr>
          <a:lstStyle/>
          <a:p>
            <a:pPr>
              <a:buNone/>
            </a:pPr>
            <a:r>
              <a:rPr lang="en-US" sz="3200" u="sng" dirty="0" smtClean="0"/>
              <a:t>2Peter 1:8, 9</a:t>
            </a:r>
            <a:r>
              <a:rPr lang="en-US" sz="3200" dirty="0" smtClean="0"/>
              <a:t> (NASB)</a:t>
            </a:r>
          </a:p>
          <a:p>
            <a:pPr>
              <a:buNone/>
            </a:pPr>
            <a:endParaRPr lang="en-US" sz="1600" dirty="0" smtClean="0"/>
          </a:p>
          <a:p>
            <a:pPr>
              <a:buNone/>
            </a:pPr>
            <a:r>
              <a:rPr lang="en-US" sz="3200" dirty="0"/>
              <a:t>	</a:t>
            </a:r>
            <a:r>
              <a:rPr lang="en-US" sz="3200" dirty="0" smtClean="0"/>
              <a:t>For </a:t>
            </a:r>
            <a:r>
              <a:rPr lang="en-US" sz="3200" dirty="0"/>
              <a:t>if these qualities are yours and are increasing, they render you </a:t>
            </a:r>
            <a:r>
              <a:rPr lang="en-US" sz="3200" dirty="0">
                <a:solidFill>
                  <a:srgbClr val="C00000"/>
                </a:solidFill>
              </a:rPr>
              <a:t>neither useless nor unfruitful </a:t>
            </a:r>
            <a:r>
              <a:rPr lang="en-US" sz="3200" dirty="0"/>
              <a:t>in the </a:t>
            </a:r>
            <a:r>
              <a:rPr lang="en-US" sz="3200" dirty="0">
                <a:solidFill>
                  <a:srgbClr val="0D1CAB"/>
                </a:solidFill>
              </a:rPr>
              <a:t>true knowledge </a:t>
            </a:r>
            <a:r>
              <a:rPr lang="en-US" sz="3200" dirty="0"/>
              <a:t>of our Lord Jesus Christ</a:t>
            </a:r>
            <a:r>
              <a:rPr lang="en-US" sz="3200" dirty="0" smtClean="0"/>
              <a:t>. For </a:t>
            </a:r>
            <a:r>
              <a:rPr lang="en-US" sz="3200" dirty="0"/>
              <a:t>he who lacks these qualities is blind or short-sighted, </a:t>
            </a:r>
            <a:r>
              <a:rPr lang="en-US" sz="3200" dirty="0">
                <a:solidFill>
                  <a:srgbClr val="009A46"/>
                </a:solidFill>
              </a:rPr>
              <a:t>having forgotten his purification from his former sins</a:t>
            </a:r>
            <a:r>
              <a:rPr lang="en-US" sz="3200" dirty="0"/>
              <a:t>.</a:t>
            </a:r>
          </a:p>
          <a:p>
            <a:pPr>
              <a:buNone/>
            </a:pPr>
            <a:endParaRPr lang="en-US" sz="3200" dirty="0"/>
          </a:p>
          <a:p>
            <a:pPr>
              <a:buNone/>
            </a:pPr>
            <a:endParaRPr lang="en-US" sz="3200" dirty="0"/>
          </a:p>
          <a:p>
            <a:pPr>
              <a:buNone/>
            </a:pPr>
            <a:endParaRPr lang="en-US" sz="3200" dirty="0"/>
          </a:p>
          <a:p>
            <a:pPr>
              <a:buNone/>
            </a:pPr>
            <a:endParaRPr lang="en-US" sz="3200" dirty="0" smtClean="0"/>
          </a:p>
        </p:txBody>
      </p:sp>
      <p:sp>
        <p:nvSpPr>
          <p:cNvPr id="3" name="Title 2"/>
          <p:cNvSpPr>
            <a:spLocks noGrp="1"/>
          </p:cNvSpPr>
          <p:nvPr>
            <p:ph type="title"/>
          </p:nvPr>
        </p:nvSpPr>
        <p:spPr/>
        <p:txBody>
          <a:bodyPr>
            <a:normAutofit fontScale="90000"/>
          </a:bodyPr>
          <a:lstStyle/>
          <a:p>
            <a:r>
              <a:rPr lang="en-US" dirty="0" smtClean="0"/>
              <a:t>Full Knowledge Is Revealed Through the Gospel</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5093</TotalTime>
  <Words>746</Words>
  <Application>Microsoft Office PowerPoint</Application>
  <PresentationFormat>On-screen Show (4:3)</PresentationFormat>
  <Paragraphs>91</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Lucida Sans Unicode</vt:lpstr>
      <vt:lpstr>Verdana</vt:lpstr>
      <vt:lpstr>Wingdings</vt:lpstr>
      <vt:lpstr>Wingdings 2</vt:lpstr>
      <vt:lpstr>Concourse</vt:lpstr>
      <vt:lpstr>Prayer for the Full  Knowledge of God</vt:lpstr>
      <vt:lpstr>Paul’s Prayer for the Colossians</vt:lpstr>
      <vt:lpstr>Filled With the Knowledge of God’s Will</vt:lpstr>
      <vt:lpstr>Bearing Fruit and Growing</vt:lpstr>
      <vt:lpstr>God’s Mighty Power</vt:lpstr>
      <vt:lpstr>The Inheritance of the Saints</vt:lpstr>
      <vt:lpstr>Implications and Applications</vt:lpstr>
      <vt:lpstr>Prayers According to God’s Will</vt:lpstr>
      <vt:lpstr>Full Knowledge Is Revealed Through the Gospel</vt:lpstr>
      <vt:lpstr>God Qualifies Sinners to Be His People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271</cp:revision>
  <cp:lastPrinted>2014-07-24T16:46:47Z</cp:lastPrinted>
  <dcterms:created xsi:type="dcterms:W3CDTF">2014-02-05T15:11:40Z</dcterms:created>
  <dcterms:modified xsi:type="dcterms:W3CDTF">2014-07-24T17:09:19Z</dcterms:modified>
</cp:coreProperties>
</file>