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2"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70" r:id="rId9"/>
    <p:sldId id="263" r:id="rId10"/>
    <p:sldId id="265" r:id="rId11"/>
    <p:sldId id="266" r:id="rId12"/>
    <p:sldId id="272" r:id="rId13"/>
    <p:sldId id="273" r:id="rId14"/>
    <p:sldId id="271" r:id="rId15"/>
  </p:sldIdLst>
  <p:sldSz cx="9144000" cy="6858000" type="screen4x3"/>
  <p:notesSz cx="6924675" cy="9210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434" autoAdjust="0"/>
  </p:normalViewPr>
  <p:slideViewPr>
    <p:cSldViewPr>
      <p:cViewPr varScale="1">
        <p:scale>
          <a:sx n="71" d="100"/>
          <a:sy n="71" d="100"/>
        </p:scale>
        <p:origin x="1272" y="60"/>
      </p:cViewPr>
      <p:guideLst>
        <p:guide orient="horz" pos="2160"/>
        <p:guide pos="2880"/>
      </p:guideLst>
    </p:cSldViewPr>
  </p:slideViewPr>
  <p:notesTextViewPr>
    <p:cViewPr>
      <p:scale>
        <a:sx n="1" d="1"/>
        <a:sy n="1" d="1"/>
      </p:scale>
      <p:origin x="0" y="0"/>
    </p:cViewPr>
  </p:notesTextViewPr>
  <p:notesViewPr>
    <p:cSldViewPr showGuides="1">
      <p:cViewPr varScale="1">
        <p:scale>
          <a:sx n="54" d="100"/>
          <a:sy n="54" d="100"/>
        </p:scale>
        <p:origin x="280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a:spLocks noGrp="1"/>
          </p:cNvSpPr>
          <p:nvPr>
            <p:ph type="hdr" sz="quarter"/>
          </p:nvPr>
        </p:nvSpPr>
        <p:spPr>
          <a:xfrm>
            <a:off x="457200" y="192742"/>
            <a:ext cx="3767137" cy="513217"/>
          </a:xfrm>
          <a:prstGeom prst="rect">
            <a:avLst/>
          </a:prstGeom>
        </p:spPr>
        <p:txBody>
          <a:bodyPr vert="horz" lIns="103880" tIns="51941" rIns="103880" bIns="51941" rtlCol="0"/>
          <a:lstStyle>
            <a:lvl1pPr algn="l">
              <a:defRPr sz="1400"/>
            </a:lvl1pPr>
          </a:lstStyle>
          <a:p>
            <a:r>
              <a:rPr lang="en-US" b="1" dirty="0">
                <a:latin typeface="Arial" panose="020B0604020202020204" pitchFamily="34" charset="0"/>
                <a:cs typeface="Arial" panose="020B0604020202020204" pitchFamily="34" charset="0"/>
              </a:rPr>
              <a:t>Interpreting The Olivet </a:t>
            </a:r>
            <a:r>
              <a:rPr lang="en-US" b="1" dirty="0" smtClean="0">
                <a:latin typeface="Arial" panose="020B0604020202020204" pitchFamily="34" charset="0"/>
                <a:cs typeface="Arial" panose="020B0604020202020204" pitchFamily="34" charset="0"/>
              </a:rPr>
              <a:t>Discourse: </a:t>
            </a:r>
            <a:r>
              <a:rPr lang="en-US" b="1" dirty="0">
                <a:latin typeface="Arial" panose="020B0604020202020204" pitchFamily="34" charset="0"/>
                <a:cs typeface="Arial" panose="020B0604020202020204" pitchFamily="34" charset="0"/>
              </a:rPr>
              <a:t>Part 1 </a:t>
            </a:r>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cs typeface="Arial" panose="020B0604020202020204" pitchFamily="34" charset="0"/>
              </a:rPr>
              <a:t>Mark 13</a:t>
            </a:r>
          </a:p>
          <a:p>
            <a:endParaRPr lang="en-US" dirty="0"/>
          </a:p>
        </p:txBody>
      </p:sp>
      <p:sp>
        <p:nvSpPr>
          <p:cNvPr id="7" name="Date Placeholder 2"/>
          <p:cNvSpPr>
            <a:spLocks noGrp="1"/>
          </p:cNvSpPr>
          <p:nvPr>
            <p:ph type="dt" sz="quarter" idx="1"/>
          </p:nvPr>
        </p:nvSpPr>
        <p:spPr>
          <a:xfrm>
            <a:off x="2895600" y="212925"/>
            <a:ext cx="3447315" cy="513217"/>
          </a:xfrm>
          <a:prstGeom prst="rect">
            <a:avLst/>
          </a:prstGeom>
        </p:spPr>
        <p:txBody>
          <a:bodyPr vert="horz" lIns="103880" tIns="51941" rIns="103880" bIns="51941" rtlCol="0"/>
          <a:lstStyle>
            <a:lvl1pPr algn="r">
              <a:defRPr sz="1400"/>
            </a:lvl1pPr>
          </a:lstStyle>
          <a:p>
            <a:r>
              <a:rPr lang="en-US" dirty="0" smtClean="0"/>
              <a:t>08/03/14</a:t>
            </a:r>
            <a:r>
              <a:rPr lang="en-US" dirty="0"/>
              <a:t/>
            </a:r>
            <a:br>
              <a:rPr lang="en-US" dirty="0"/>
            </a:br>
            <a:r>
              <a:rPr lang="en-US" dirty="0"/>
              <a:t>by Eric Douma</a:t>
            </a:r>
          </a:p>
        </p:txBody>
      </p:sp>
      <p:sp>
        <p:nvSpPr>
          <p:cNvPr id="8" name="Slide Number Placeholder 4"/>
          <p:cNvSpPr>
            <a:spLocks noGrp="1"/>
          </p:cNvSpPr>
          <p:nvPr>
            <p:ph type="sldNum" sz="quarter" idx="3"/>
          </p:nvPr>
        </p:nvSpPr>
        <p:spPr>
          <a:xfrm>
            <a:off x="3048000" y="8363913"/>
            <a:ext cx="3506436" cy="569946"/>
          </a:xfrm>
          <a:prstGeom prst="rect">
            <a:avLst/>
          </a:prstGeom>
        </p:spPr>
        <p:txBody>
          <a:bodyPr vert="horz" lIns="117034" tIns="58517" rIns="117034" bIns="58517" rtlCol="0" anchor="b"/>
          <a:lstStyle>
            <a:lvl1pPr algn="r">
              <a:defRPr sz="1600"/>
            </a:lvl1pPr>
          </a:lstStyle>
          <a:p>
            <a:pPr algn="l">
              <a:tabLst>
                <a:tab pos="3256864" algn="r"/>
                <a:tab pos="3853983" algn="r"/>
              </a:tabLst>
            </a:pPr>
            <a:r>
              <a:rPr lang="en-US" sz="1300" dirty="0"/>
              <a:t>www.gospelofgracefellowship.org	</a:t>
            </a:r>
            <a:fld id="{0BBBAE45-9901-4674-9676-D21FB25714E7}" type="slidenum">
              <a:rPr lang="en-US" sz="1300"/>
              <a:pPr algn="l">
                <a:tabLst>
                  <a:tab pos="3256864" algn="r"/>
                  <a:tab pos="3853983" algn="r"/>
                </a:tabLst>
              </a:pPr>
              <a:t>‹#›</a:t>
            </a:fld>
            <a:endParaRPr lang="en-US" sz="1300"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8413115"/>
            <a:ext cx="2263194" cy="690543"/>
          </a:xfrm>
          <a:prstGeom prst="rect">
            <a:avLst/>
          </a:prstGeom>
        </p:spPr>
      </p:pic>
    </p:spTree>
    <p:extLst>
      <p:ext uri="{BB962C8B-B14F-4D97-AF65-F5344CB8AC3E}">
        <p14:creationId xmlns:p14="http://schemas.microsoft.com/office/powerpoint/2010/main" val="3031855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0693" cy="460534"/>
          </a:xfrm>
          <a:prstGeom prst="rect">
            <a:avLst/>
          </a:prstGeom>
        </p:spPr>
        <p:txBody>
          <a:bodyPr vert="horz" lIns="92199" tIns="46099" rIns="92199" bIns="46099" rtlCol="0"/>
          <a:lstStyle>
            <a:lvl1pPr algn="l">
              <a:defRPr sz="1200"/>
            </a:lvl1pPr>
          </a:lstStyle>
          <a:p>
            <a:endParaRPr lang="en-US"/>
          </a:p>
        </p:txBody>
      </p:sp>
      <p:sp>
        <p:nvSpPr>
          <p:cNvPr id="3" name="Date Placeholder 2"/>
          <p:cNvSpPr>
            <a:spLocks noGrp="1"/>
          </p:cNvSpPr>
          <p:nvPr>
            <p:ph type="dt" idx="1"/>
          </p:nvPr>
        </p:nvSpPr>
        <p:spPr>
          <a:xfrm>
            <a:off x="3922380" y="0"/>
            <a:ext cx="3000693" cy="460534"/>
          </a:xfrm>
          <a:prstGeom prst="rect">
            <a:avLst/>
          </a:prstGeom>
        </p:spPr>
        <p:txBody>
          <a:bodyPr vert="horz" lIns="92199" tIns="46099" rIns="92199" bIns="46099" rtlCol="0"/>
          <a:lstStyle>
            <a:lvl1pPr algn="r">
              <a:defRPr sz="1200"/>
            </a:lvl1pPr>
          </a:lstStyle>
          <a:p>
            <a:fld id="{C45A5A12-F919-4570-A972-080394A40323}" type="datetimeFigureOut">
              <a:rPr lang="en-US" smtClean="0"/>
              <a:pPr/>
              <a:t>8/1/2014</a:t>
            </a:fld>
            <a:endParaRPr lang="en-US"/>
          </a:p>
        </p:txBody>
      </p:sp>
      <p:sp>
        <p:nvSpPr>
          <p:cNvPr id="4" name="Slide Image Placeholder 3"/>
          <p:cNvSpPr>
            <a:spLocks noGrp="1" noRot="1" noChangeAspect="1"/>
          </p:cNvSpPr>
          <p:nvPr>
            <p:ph type="sldImg" idx="2"/>
          </p:nvPr>
        </p:nvSpPr>
        <p:spPr>
          <a:xfrm>
            <a:off x="1158875" y="690563"/>
            <a:ext cx="4606925" cy="3454400"/>
          </a:xfrm>
          <a:prstGeom prst="rect">
            <a:avLst/>
          </a:prstGeom>
          <a:noFill/>
          <a:ln w="12700">
            <a:solidFill>
              <a:prstClr val="black"/>
            </a:solidFill>
          </a:ln>
        </p:spPr>
        <p:txBody>
          <a:bodyPr vert="horz" lIns="92199" tIns="46099" rIns="92199" bIns="46099" rtlCol="0" anchor="ctr"/>
          <a:lstStyle/>
          <a:p>
            <a:endParaRPr lang="en-US"/>
          </a:p>
        </p:txBody>
      </p:sp>
      <p:sp>
        <p:nvSpPr>
          <p:cNvPr id="5" name="Notes Placeholder 4"/>
          <p:cNvSpPr>
            <a:spLocks noGrp="1"/>
          </p:cNvSpPr>
          <p:nvPr>
            <p:ph type="body" sz="quarter" idx="3"/>
          </p:nvPr>
        </p:nvSpPr>
        <p:spPr>
          <a:xfrm>
            <a:off x="692468" y="4375071"/>
            <a:ext cx="5539740" cy="4144804"/>
          </a:xfrm>
          <a:prstGeom prst="rect">
            <a:avLst/>
          </a:prstGeom>
        </p:spPr>
        <p:txBody>
          <a:bodyPr vert="horz" lIns="92199" tIns="46099" rIns="92199" bIns="4609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48543"/>
            <a:ext cx="3000693" cy="460534"/>
          </a:xfrm>
          <a:prstGeom prst="rect">
            <a:avLst/>
          </a:prstGeom>
        </p:spPr>
        <p:txBody>
          <a:bodyPr vert="horz" lIns="92199" tIns="46099" rIns="92199" bIns="46099" rtlCol="0" anchor="b"/>
          <a:lstStyle>
            <a:lvl1pPr algn="l">
              <a:defRPr sz="1200"/>
            </a:lvl1pPr>
          </a:lstStyle>
          <a:p>
            <a:endParaRPr lang="en-US"/>
          </a:p>
        </p:txBody>
      </p:sp>
      <p:sp>
        <p:nvSpPr>
          <p:cNvPr id="7" name="Slide Number Placeholder 6"/>
          <p:cNvSpPr>
            <a:spLocks noGrp="1"/>
          </p:cNvSpPr>
          <p:nvPr>
            <p:ph type="sldNum" sz="quarter" idx="5"/>
          </p:nvPr>
        </p:nvSpPr>
        <p:spPr>
          <a:xfrm>
            <a:off x="3922380" y="8748543"/>
            <a:ext cx="3000693" cy="460534"/>
          </a:xfrm>
          <a:prstGeom prst="rect">
            <a:avLst/>
          </a:prstGeom>
        </p:spPr>
        <p:txBody>
          <a:bodyPr vert="horz" lIns="92199" tIns="46099" rIns="92199" bIns="46099" rtlCol="0" anchor="b"/>
          <a:lstStyle>
            <a:lvl1pPr algn="r">
              <a:defRPr sz="1200"/>
            </a:lvl1pPr>
          </a:lstStyle>
          <a:p>
            <a:fld id="{28374C8B-258F-4458-8D81-A22B21E0EB70}" type="slidenum">
              <a:rPr lang="en-US" smtClean="0"/>
              <a:pPr/>
              <a:t>‹#›</a:t>
            </a:fld>
            <a:endParaRPr lang="en-US"/>
          </a:p>
        </p:txBody>
      </p:sp>
    </p:spTree>
    <p:extLst>
      <p:ext uri="{BB962C8B-B14F-4D97-AF65-F5344CB8AC3E}">
        <p14:creationId xmlns:p14="http://schemas.microsoft.com/office/powerpoint/2010/main" val="719682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374C8B-258F-4458-8D81-A22B21E0EB70}" type="slidenum">
              <a:rPr lang="en-US" smtClean="0"/>
              <a:pPr/>
              <a:t>0</a:t>
            </a:fld>
            <a:endParaRPr lang="en-US"/>
          </a:p>
        </p:txBody>
      </p:sp>
    </p:spTree>
    <p:extLst>
      <p:ext uri="{BB962C8B-B14F-4D97-AF65-F5344CB8AC3E}">
        <p14:creationId xmlns:p14="http://schemas.microsoft.com/office/powerpoint/2010/main" val="1528643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374C8B-258F-4458-8D81-A22B21E0EB70}" type="slidenum">
              <a:rPr lang="en-US" smtClean="0"/>
              <a:pPr/>
              <a:t>9</a:t>
            </a:fld>
            <a:endParaRPr lang="en-US"/>
          </a:p>
        </p:txBody>
      </p:sp>
    </p:spTree>
    <p:extLst>
      <p:ext uri="{BB962C8B-B14F-4D97-AF65-F5344CB8AC3E}">
        <p14:creationId xmlns:p14="http://schemas.microsoft.com/office/powerpoint/2010/main" val="15726083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374C8B-258F-4458-8D81-A22B21E0EB70}" type="slidenum">
              <a:rPr lang="en-US" smtClean="0"/>
              <a:pPr/>
              <a:t>10</a:t>
            </a:fld>
            <a:endParaRPr lang="en-US"/>
          </a:p>
        </p:txBody>
      </p:sp>
    </p:spTree>
    <p:extLst>
      <p:ext uri="{BB962C8B-B14F-4D97-AF65-F5344CB8AC3E}">
        <p14:creationId xmlns:p14="http://schemas.microsoft.com/office/powerpoint/2010/main" val="30360277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8374C8B-258F-4458-8D81-A22B21E0EB70}" type="slidenum">
              <a:rPr lang="en-US" smtClean="0"/>
              <a:pPr/>
              <a:t>11</a:t>
            </a:fld>
            <a:endParaRPr lang="en-US"/>
          </a:p>
        </p:txBody>
      </p:sp>
    </p:spTree>
    <p:extLst>
      <p:ext uri="{BB962C8B-B14F-4D97-AF65-F5344CB8AC3E}">
        <p14:creationId xmlns:p14="http://schemas.microsoft.com/office/powerpoint/2010/main" val="24376543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374C8B-258F-4458-8D81-A22B21E0EB70}" type="slidenum">
              <a:rPr lang="en-US" smtClean="0"/>
              <a:pPr/>
              <a:t>12</a:t>
            </a:fld>
            <a:endParaRPr lang="en-US"/>
          </a:p>
        </p:txBody>
      </p:sp>
    </p:spTree>
    <p:extLst>
      <p:ext uri="{BB962C8B-B14F-4D97-AF65-F5344CB8AC3E}">
        <p14:creationId xmlns:p14="http://schemas.microsoft.com/office/powerpoint/2010/main" val="1933133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8374C8B-258F-4458-8D81-A22B21E0EB70}" type="slidenum">
              <a:rPr lang="en-US" smtClean="0"/>
              <a:pPr/>
              <a:t>1</a:t>
            </a:fld>
            <a:endParaRPr lang="en-US"/>
          </a:p>
        </p:txBody>
      </p:sp>
    </p:spTree>
    <p:extLst>
      <p:ext uri="{BB962C8B-B14F-4D97-AF65-F5344CB8AC3E}">
        <p14:creationId xmlns:p14="http://schemas.microsoft.com/office/powerpoint/2010/main" val="1117882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374C8B-258F-4458-8D81-A22B21E0EB70}" type="slidenum">
              <a:rPr lang="en-US" smtClean="0"/>
              <a:pPr/>
              <a:t>2</a:t>
            </a:fld>
            <a:endParaRPr lang="en-US"/>
          </a:p>
        </p:txBody>
      </p:sp>
    </p:spTree>
    <p:extLst>
      <p:ext uri="{BB962C8B-B14F-4D97-AF65-F5344CB8AC3E}">
        <p14:creationId xmlns:p14="http://schemas.microsoft.com/office/powerpoint/2010/main" val="540085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374C8B-258F-4458-8D81-A22B21E0EB70}" type="slidenum">
              <a:rPr lang="en-US" smtClean="0"/>
              <a:pPr/>
              <a:t>3</a:t>
            </a:fld>
            <a:endParaRPr lang="en-US"/>
          </a:p>
        </p:txBody>
      </p:sp>
    </p:spTree>
    <p:extLst>
      <p:ext uri="{BB962C8B-B14F-4D97-AF65-F5344CB8AC3E}">
        <p14:creationId xmlns:p14="http://schemas.microsoft.com/office/powerpoint/2010/main" val="444466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374C8B-258F-4458-8D81-A22B21E0EB70}" type="slidenum">
              <a:rPr lang="en-US" smtClean="0"/>
              <a:pPr/>
              <a:t>4</a:t>
            </a:fld>
            <a:endParaRPr lang="en-US"/>
          </a:p>
        </p:txBody>
      </p:sp>
    </p:spTree>
    <p:extLst>
      <p:ext uri="{BB962C8B-B14F-4D97-AF65-F5344CB8AC3E}">
        <p14:creationId xmlns:p14="http://schemas.microsoft.com/office/powerpoint/2010/main" val="135327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374C8B-258F-4458-8D81-A22B21E0EB70}" type="slidenum">
              <a:rPr lang="en-US" smtClean="0"/>
              <a:pPr/>
              <a:t>5</a:t>
            </a:fld>
            <a:endParaRPr lang="en-US"/>
          </a:p>
        </p:txBody>
      </p:sp>
    </p:spTree>
    <p:extLst>
      <p:ext uri="{BB962C8B-B14F-4D97-AF65-F5344CB8AC3E}">
        <p14:creationId xmlns:p14="http://schemas.microsoft.com/office/powerpoint/2010/main" val="2337851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374C8B-258F-4458-8D81-A22B21E0EB70}" type="slidenum">
              <a:rPr lang="en-US" smtClean="0"/>
              <a:pPr/>
              <a:t>6</a:t>
            </a:fld>
            <a:endParaRPr lang="en-US"/>
          </a:p>
        </p:txBody>
      </p:sp>
    </p:spTree>
    <p:extLst>
      <p:ext uri="{BB962C8B-B14F-4D97-AF65-F5344CB8AC3E}">
        <p14:creationId xmlns:p14="http://schemas.microsoft.com/office/powerpoint/2010/main" val="3366067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28374C8B-258F-4458-8D81-A22B21E0EB70}" type="slidenum">
              <a:rPr lang="en-US" smtClean="0"/>
              <a:pPr/>
              <a:t>7</a:t>
            </a:fld>
            <a:endParaRPr lang="en-US"/>
          </a:p>
        </p:txBody>
      </p:sp>
    </p:spTree>
    <p:extLst>
      <p:ext uri="{BB962C8B-B14F-4D97-AF65-F5344CB8AC3E}">
        <p14:creationId xmlns:p14="http://schemas.microsoft.com/office/powerpoint/2010/main" val="3786508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374C8B-258F-4458-8D81-A22B21E0EB70}" type="slidenum">
              <a:rPr lang="en-US" smtClean="0"/>
              <a:pPr/>
              <a:t>8</a:t>
            </a:fld>
            <a:endParaRPr lang="en-US"/>
          </a:p>
        </p:txBody>
      </p:sp>
    </p:spTree>
    <p:extLst>
      <p:ext uri="{BB962C8B-B14F-4D97-AF65-F5344CB8AC3E}">
        <p14:creationId xmlns:p14="http://schemas.microsoft.com/office/powerpoint/2010/main" val="10837823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B8AC0C0-08F8-4F68-81B4-045BFE8494F2}" type="datetime1">
              <a:rPr lang="en-US" smtClean="0"/>
              <a:t>8/1/2014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36292E-4E6C-427E-BF60-E9BB51D9A1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3EAF7B-2A2B-4C9F-9925-571D884D2150}" type="datetime1">
              <a:rPr lang="en-US" smtClean="0"/>
              <a:t>8/1/2014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36292E-4E6C-427E-BF60-E9BB51D9A1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15F845F-678B-4BAF-AF34-85A027C76C27}" type="datetime1">
              <a:rPr lang="en-US" smtClean="0"/>
              <a:t>8/1/2014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36292E-4E6C-427E-BF60-E9BB51D9A1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F83C03F-9CAD-4CE2-8DED-2027D9EF0D2E}" type="datetime1">
              <a:rPr lang="en-US" smtClean="0"/>
              <a:t>8/1/2014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36292E-4E6C-427E-BF60-E9BB51D9A188}"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88B3D56-7EFC-46BB-8095-618881ADE020}" type="datetime1">
              <a:rPr lang="en-US" smtClean="0"/>
              <a:t>8/1/2014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36292E-4E6C-427E-BF60-E9BB51D9A18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31B787B-F116-4B57-8DEE-9EEB58A3310B}" type="datetime1">
              <a:rPr lang="en-US" smtClean="0"/>
              <a:t>8/1/2014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536292E-4E6C-427E-BF60-E9BB51D9A188}"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AD05E29-C0C8-4C50-B7CB-9DD7F1D79EC1}" type="datetime1">
              <a:rPr lang="en-US" smtClean="0"/>
              <a:t>8/1/2014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536292E-4E6C-427E-BF60-E9BB51D9A18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C296379-F739-4BFC-A73C-A5481E7A48A5}" type="datetime1">
              <a:rPr lang="en-US" smtClean="0"/>
              <a:t>8/1/2014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536292E-4E6C-427E-BF60-E9BB51D9A188}"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660507E-A742-4D6E-A578-8C7A9B9C1F81}" type="datetime1">
              <a:rPr lang="en-US" smtClean="0"/>
              <a:t>8/1/2014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536292E-4E6C-427E-BF60-E9BB51D9A1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D5C091F-BAAC-4A28-8AB7-D139A1074727}" type="datetime1">
              <a:rPr lang="en-US" smtClean="0"/>
              <a:t>8/1/2014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536292E-4E6C-427E-BF60-E9BB51D9A18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ABCBBBB-37DC-4372-A4C2-3BB4D8A49967}" type="datetime1">
              <a:rPr lang="en-US" smtClean="0"/>
              <a:t>8/1/2014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36292E-4E6C-427E-BF60-E9BB51D9A188}"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214D2FC-AD07-4F24-A9C4-34A1CC519F73}" type="datetime1">
              <a:rPr lang="en-US" smtClean="0"/>
              <a:t>8/1/2014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382000" y="6407944"/>
            <a:ext cx="631032" cy="365125"/>
          </a:xfrm>
          <a:prstGeom prst="rect">
            <a:avLst/>
          </a:prstGeom>
        </p:spPr>
        <p:txBody>
          <a:bodyPr vert="horz" anchor="b"/>
          <a:lstStyle>
            <a:lvl1pPr algn="r" eaLnBrk="1" latinLnBrk="0" hangingPunct="1">
              <a:defRPr kumimoji="0" sz="2000" b="0">
                <a:solidFill>
                  <a:schemeClr val="tx1"/>
                </a:solidFill>
              </a:defRPr>
            </a:lvl1pPr>
            <a:extLst/>
          </a:lstStyle>
          <a:p>
            <a:fld id="{D536292E-4E6C-427E-BF60-E9BB51D9A1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066800"/>
            <a:ext cx="7772400" cy="1067762"/>
          </a:xfrm>
        </p:spPr>
        <p:txBody>
          <a:bodyPr>
            <a:normAutofit/>
          </a:bodyPr>
          <a:lstStyle/>
          <a:p>
            <a:pPr algn="ctr"/>
            <a:r>
              <a:rPr lang="en-US" sz="5400" dirty="0" smtClean="0">
                <a:solidFill>
                  <a:srgbClr val="0070C0"/>
                </a:solidFill>
                <a:effectLst/>
                <a:latin typeface="Arial" panose="020B0604020202020204" pitchFamily="34" charset="0"/>
                <a:cs typeface="Arial" panose="020B0604020202020204" pitchFamily="34" charset="0"/>
              </a:rPr>
              <a:t>Mark 13</a:t>
            </a:r>
            <a:endParaRPr lang="en-US" sz="5400" dirty="0">
              <a:solidFill>
                <a:srgbClr val="0070C0"/>
              </a:solidFill>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5800" y="2362200"/>
            <a:ext cx="7772400" cy="1199704"/>
          </a:xfrm>
        </p:spPr>
        <p:txBody>
          <a:bodyPr>
            <a:noAutofit/>
          </a:bodyPr>
          <a:lstStyle/>
          <a:p>
            <a:pPr algn="ctr"/>
            <a:r>
              <a:rPr lang="en-US" b="1" dirty="0" smtClean="0">
                <a:solidFill>
                  <a:schemeClr val="tx1"/>
                </a:solidFill>
                <a:latin typeface="Arial" panose="020B0604020202020204" pitchFamily="34" charset="0"/>
                <a:cs typeface="Arial" panose="020B0604020202020204" pitchFamily="34" charset="0"/>
              </a:rPr>
              <a:t> </a:t>
            </a:r>
            <a:r>
              <a:rPr lang="en-US" sz="3600" b="1" dirty="0" smtClean="0">
                <a:solidFill>
                  <a:schemeClr val="tx1"/>
                </a:solidFill>
                <a:latin typeface="Arial" panose="020B0604020202020204" pitchFamily="34" charset="0"/>
                <a:cs typeface="Arial" panose="020B0604020202020204" pitchFamily="34" charset="0"/>
              </a:rPr>
              <a:t>Interpreting The Olivet Discourse Part 1</a:t>
            </a:r>
          </a:p>
          <a:p>
            <a:pPr algn="ctr"/>
            <a:endParaRPr lang="en-US" sz="2800" dirty="0" smtClean="0">
              <a:solidFill>
                <a:schemeClr val="tx1"/>
              </a:solidFill>
              <a:latin typeface="Arial" panose="020B0604020202020204" pitchFamily="34" charset="0"/>
              <a:cs typeface="Arial" panose="020B0604020202020204" pitchFamily="34" charset="0"/>
            </a:endParaRPr>
          </a:p>
          <a:p>
            <a:pPr algn="ctr"/>
            <a:r>
              <a:rPr lang="en-US" sz="2800" i="1" dirty="0" smtClean="0">
                <a:solidFill>
                  <a:schemeClr val="tx1"/>
                </a:solidFill>
                <a:latin typeface="Arial" panose="020B0604020202020204" pitchFamily="34" charset="0"/>
                <a:cs typeface="Arial" panose="020B0604020202020204" pitchFamily="34" charset="0"/>
              </a:rPr>
              <a:t>by Eric Douma</a:t>
            </a:r>
          </a:p>
          <a:p>
            <a:pPr algn="ctr"/>
            <a:r>
              <a:rPr lang="en-US" sz="2800" dirty="0" smtClean="0">
                <a:solidFill>
                  <a:schemeClr val="tx1"/>
                </a:solidFill>
                <a:latin typeface="Arial" panose="020B0604020202020204" pitchFamily="34" charset="0"/>
                <a:cs typeface="Arial" panose="020B0604020202020204" pitchFamily="34" charset="0"/>
              </a:rPr>
              <a:t>Gospel of Grace Fellowship</a:t>
            </a:r>
            <a:endParaRPr lang="en-US"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24814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4864291"/>
          </a:xfrm>
        </p:spPr>
        <p:txBody>
          <a:bodyPr>
            <a:noAutofit/>
          </a:bodyPr>
          <a:lstStyle/>
          <a:p>
            <a:pPr marL="109728" indent="0">
              <a:buNone/>
            </a:pPr>
            <a:r>
              <a:rPr lang="en-US" sz="2800" u="sng" dirty="0" smtClean="0">
                <a:latin typeface="Arial" panose="020B0604020202020204" pitchFamily="34" charset="0"/>
                <a:cs typeface="Arial" panose="020B0604020202020204" pitchFamily="34" charset="0"/>
              </a:rPr>
              <a:t>Isaiah 13:6-10 </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Wail, for the </a:t>
            </a:r>
            <a:r>
              <a:rPr lang="en-US" sz="2800" dirty="0">
                <a:solidFill>
                  <a:srgbClr val="FF0000"/>
                </a:solidFill>
                <a:latin typeface="Arial" panose="020B0604020202020204" pitchFamily="34" charset="0"/>
                <a:cs typeface="Arial" panose="020B0604020202020204" pitchFamily="34" charset="0"/>
              </a:rPr>
              <a:t>day of the LORD </a:t>
            </a:r>
            <a:r>
              <a:rPr lang="en-US" sz="2800" dirty="0">
                <a:latin typeface="Arial" panose="020B0604020202020204" pitchFamily="34" charset="0"/>
                <a:cs typeface="Arial" panose="020B0604020202020204" pitchFamily="34" charset="0"/>
              </a:rPr>
              <a:t>is near! It will come as destruction from the Almighty.  </a:t>
            </a:r>
            <a:r>
              <a:rPr lang="en-US" sz="2800" u="sng" dirty="0">
                <a:latin typeface="Arial" panose="020B0604020202020204" pitchFamily="34" charset="0"/>
                <a:cs typeface="Arial" panose="020B0604020202020204" pitchFamily="34" charset="0"/>
              </a:rPr>
              <a:t>7</a:t>
            </a:r>
            <a:r>
              <a:rPr lang="en-US" sz="2800" dirty="0">
                <a:latin typeface="Arial" panose="020B0604020202020204" pitchFamily="34" charset="0"/>
                <a:cs typeface="Arial" panose="020B0604020202020204" pitchFamily="34" charset="0"/>
              </a:rPr>
              <a:t> Therefore all hands will fall limp,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every man’s heart will melt.  </a:t>
            </a:r>
            <a:r>
              <a:rPr lang="en-US" sz="2800" u="sng" dirty="0">
                <a:latin typeface="Arial" panose="020B0604020202020204" pitchFamily="34" charset="0"/>
                <a:cs typeface="Arial" panose="020B0604020202020204" pitchFamily="34" charset="0"/>
              </a:rPr>
              <a:t>8</a:t>
            </a:r>
            <a:r>
              <a:rPr lang="en-US" sz="2800" dirty="0">
                <a:latin typeface="Arial" panose="020B0604020202020204" pitchFamily="34" charset="0"/>
                <a:cs typeface="Arial" panose="020B0604020202020204" pitchFamily="34" charset="0"/>
              </a:rPr>
              <a:t> They will be terrified, </a:t>
            </a:r>
            <a:r>
              <a:rPr lang="en-US" sz="2800" dirty="0">
                <a:solidFill>
                  <a:srgbClr val="FF0000"/>
                </a:solidFill>
                <a:latin typeface="Arial" panose="020B0604020202020204" pitchFamily="34" charset="0"/>
                <a:cs typeface="Arial" panose="020B0604020202020204" pitchFamily="34" charset="0"/>
              </a:rPr>
              <a:t>Pains</a:t>
            </a:r>
            <a:r>
              <a:rPr lang="en-US" sz="2800" dirty="0">
                <a:latin typeface="Arial" panose="020B0604020202020204" pitchFamily="34" charset="0"/>
                <a:cs typeface="Arial" panose="020B0604020202020204" pitchFamily="34" charset="0"/>
              </a:rPr>
              <a:t> and anguish will take hold of them; They will writhe like a woman in labor, They will look at one another in astonishment, Their faces aflame</a:t>
            </a:r>
            <a:r>
              <a:rPr lang="en-US" sz="2800" dirty="0" smtClean="0">
                <a:latin typeface="Arial" panose="020B0604020202020204" pitchFamily="34" charset="0"/>
                <a:cs typeface="Arial" panose="020B0604020202020204" pitchFamily="34" charset="0"/>
              </a:rPr>
              <a:t>. </a:t>
            </a:r>
            <a:r>
              <a:rPr lang="en-US" sz="2800" u="sng" dirty="0">
                <a:latin typeface="Arial" panose="020B0604020202020204" pitchFamily="34" charset="0"/>
                <a:cs typeface="Arial" panose="020B0604020202020204" pitchFamily="34" charset="0"/>
              </a:rPr>
              <a:t>9</a:t>
            </a:r>
            <a:r>
              <a:rPr lang="en-US" sz="2800" dirty="0">
                <a:latin typeface="Arial" panose="020B0604020202020204" pitchFamily="34" charset="0"/>
                <a:cs typeface="Arial" panose="020B0604020202020204" pitchFamily="34" charset="0"/>
              </a:rPr>
              <a:t> Behold, </a:t>
            </a:r>
            <a:r>
              <a:rPr lang="en-US" sz="2800" dirty="0">
                <a:solidFill>
                  <a:srgbClr val="FF0000"/>
                </a:solidFill>
                <a:latin typeface="Arial" panose="020B0604020202020204" pitchFamily="34" charset="0"/>
                <a:cs typeface="Arial" panose="020B0604020202020204" pitchFamily="34" charset="0"/>
              </a:rPr>
              <a:t>the day of the LORD</a:t>
            </a:r>
            <a:r>
              <a:rPr lang="en-US" sz="2800" dirty="0">
                <a:latin typeface="Arial" panose="020B0604020202020204" pitchFamily="34" charset="0"/>
                <a:cs typeface="Arial" panose="020B0604020202020204" pitchFamily="34" charset="0"/>
              </a:rPr>
              <a:t> is coming, Cruel, with fury and burning anger, </a:t>
            </a:r>
            <a:r>
              <a:rPr lang="en-US" sz="2800" dirty="0" smtClean="0">
                <a:latin typeface="Arial" panose="020B0604020202020204" pitchFamily="34" charset="0"/>
                <a:cs typeface="Arial" panose="020B0604020202020204" pitchFamily="34" charset="0"/>
              </a:rPr>
              <a:t>to </a:t>
            </a:r>
            <a:r>
              <a:rPr lang="en-US" sz="2800" dirty="0">
                <a:latin typeface="Arial" panose="020B0604020202020204" pitchFamily="34" charset="0"/>
                <a:cs typeface="Arial" panose="020B0604020202020204" pitchFamily="34" charset="0"/>
              </a:rPr>
              <a:t>make the land a desolation;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He will exterminate its sinners from it.  </a:t>
            </a:r>
            <a:r>
              <a:rPr lang="en-US" sz="2800" u="sng" dirty="0">
                <a:latin typeface="Arial" panose="020B0604020202020204" pitchFamily="34" charset="0"/>
                <a:cs typeface="Arial" panose="020B0604020202020204" pitchFamily="34" charset="0"/>
              </a:rPr>
              <a:t>10</a:t>
            </a:r>
            <a:r>
              <a:rPr lang="en-US" sz="2800" dirty="0">
                <a:latin typeface="Arial" panose="020B0604020202020204" pitchFamily="34" charset="0"/>
                <a:cs typeface="Arial" panose="020B0604020202020204" pitchFamily="34" charset="0"/>
              </a:rPr>
              <a:t> For the stars of heaven and their constellations Will not flash forth their light; The sun will be dark when it rises And the moon will not shed its light.</a:t>
            </a:r>
            <a:r>
              <a:rPr lang="en-US" sz="2800" dirty="0" smtClean="0">
                <a:latin typeface="Arial" panose="020B0604020202020204" pitchFamily="34" charset="0"/>
                <a:cs typeface="Arial" panose="020B0604020202020204" pitchFamily="34" charset="0"/>
              </a:rPr>
              <a:t> </a:t>
            </a:r>
            <a:endParaRPr lang="en-US" sz="2800" u="sng"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152400" y="152400"/>
            <a:ext cx="8763000" cy="685800"/>
          </a:xfrm>
        </p:spPr>
        <p:txBody>
          <a:bodyPr>
            <a:noAutofit/>
          </a:bodyPr>
          <a:lstStyle/>
          <a:p>
            <a:pPr algn="ctr"/>
            <a:r>
              <a:rPr lang="en-US" sz="3200" dirty="0">
                <a:solidFill>
                  <a:srgbClr val="0070C0"/>
                </a:solidFill>
                <a:effectLst/>
                <a:latin typeface="Arial" panose="020B0604020202020204" pitchFamily="34" charset="0"/>
                <a:cs typeface="Arial" panose="020B0604020202020204" pitchFamily="34" charset="0"/>
              </a:rPr>
              <a:t>Evidence </a:t>
            </a:r>
            <a:r>
              <a:rPr lang="en-US" sz="3200" dirty="0" smtClean="0">
                <a:solidFill>
                  <a:srgbClr val="0070C0"/>
                </a:solidFill>
                <a:effectLst/>
                <a:latin typeface="Arial" panose="020B0604020202020204" pitchFamily="34" charset="0"/>
                <a:cs typeface="Arial" panose="020B0604020202020204" pitchFamily="34" charset="0"/>
              </a:rPr>
              <a:t>for </a:t>
            </a:r>
            <a:r>
              <a:rPr lang="en-US" sz="3200" dirty="0">
                <a:solidFill>
                  <a:srgbClr val="0070C0"/>
                </a:solidFill>
                <a:effectLst/>
                <a:latin typeface="Arial" panose="020B0604020202020204" pitchFamily="34" charset="0"/>
                <a:cs typeface="Arial" panose="020B0604020202020204" pitchFamily="34" charset="0"/>
              </a:rPr>
              <a:t>Mark’s </a:t>
            </a:r>
            <a:r>
              <a:rPr lang="en-US" sz="3200" dirty="0" smtClean="0">
                <a:solidFill>
                  <a:srgbClr val="0070C0"/>
                </a:solidFill>
                <a:effectLst/>
                <a:latin typeface="Arial" panose="020B0604020202020204" pitchFamily="34" charset="0"/>
                <a:cs typeface="Arial" panose="020B0604020202020204" pitchFamily="34" charset="0"/>
              </a:rPr>
              <a:t>Focus on </a:t>
            </a:r>
            <a:r>
              <a:rPr lang="en-US" sz="3200" dirty="0">
                <a:solidFill>
                  <a:srgbClr val="0070C0"/>
                </a:solidFill>
                <a:effectLst/>
                <a:latin typeface="Arial" panose="020B0604020202020204" pitchFamily="34" charset="0"/>
                <a:cs typeface="Arial" panose="020B0604020202020204" pitchFamily="34" charset="0"/>
              </a:rPr>
              <a:t>t</a:t>
            </a:r>
            <a:r>
              <a:rPr lang="en-US" sz="3200" dirty="0" smtClean="0">
                <a:solidFill>
                  <a:srgbClr val="0070C0"/>
                </a:solidFill>
                <a:effectLst/>
                <a:latin typeface="Arial" panose="020B0604020202020204" pitchFamily="34" charset="0"/>
                <a:cs typeface="Arial" panose="020B0604020202020204" pitchFamily="34" charset="0"/>
              </a:rPr>
              <a:t>he </a:t>
            </a:r>
            <a:r>
              <a:rPr lang="en-US" sz="3200" dirty="0">
                <a:solidFill>
                  <a:srgbClr val="0070C0"/>
                </a:solidFill>
                <a:effectLst/>
                <a:latin typeface="Arial" panose="020B0604020202020204" pitchFamily="34" charset="0"/>
                <a:cs typeface="Arial" panose="020B0604020202020204" pitchFamily="34" charset="0"/>
              </a:rPr>
              <a:t>Future</a:t>
            </a:r>
            <a:endParaRPr lang="en-US" sz="3200" dirty="0"/>
          </a:p>
        </p:txBody>
      </p:sp>
      <p:sp>
        <p:nvSpPr>
          <p:cNvPr id="4" name="Rounded Rectangle 3"/>
          <p:cNvSpPr/>
          <p:nvPr/>
        </p:nvSpPr>
        <p:spPr>
          <a:xfrm>
            <a:off x="6418384" y="2244969"/>
            <a:ext cx="1014045" cy="404445"/>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D536292E-4E6C-427E-BF60-E9BB51D9A188}" type="slidenum">
              <a:rPr lang="en-US" smtClean="0"/>
              <a:pPr/>
              <a:t>9</a:t>
            </a:fld>
            <a:endParaRPr lang="en-US"/>
          </a:p>
        </p:txBody>
      </p:sp>
    </p:spTree>
    <p:extLst>
      <p:ext uri="{BB962C8B-B14F-4D97-AF65-F5344CB8AC3E}">
        <p14:creationId xmlns:p14="http://schemas.microsoft.com/office/powerpoint/2010/main" val="861488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Autofit/>
          </a:bodyPr>
          <a:lstStyle/>
          <a:p>
            <a:pPr marL="109728" indent="0">
              <a:buNone/>
            </a:pPr>
            <a:r>
              <a:rPr lang="en-US" sz="2800" u="sng" dirty="0" smtClean="0">
                <a:latin typeface="Arial" panose="020B0604020202020204" pitchFamily="34" charset="0"/>
                <a:cs typeface="Arial" panose="020B0604020202020204" pitchFamily="34" charset="0"/>
              </a:rPr>
              <a:t>1 Thessalonians 5:2-3</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For you yourselves know full well that the day of the Lord will come just like a thief in the night.  </a:t>
            </a:r>
            <a:r>
              <a:rPr lang="en-US" sz="2800" u="sng" dirty="0">
                <a:latin typeface="Arial" panose="020B0604020202020204" pitchFamily="34" charset="0"/>
                <a:cs typeface="Arial" panose="020B0604020202020204" pitchFamily="34" charset="0"/>
              </a:rPr>
              <a:t>3</a:t>
            </a:r>
            <a:r>
              <a:rPr lang="en-US" sz="2800" dirty="0">
                <a:latin typeface="Arial" panose="020B0604020202020204" pitchFamily="34" charset="0"/>
                <a:cs typeface="Arial" panose="020B0604020202020204" pitchFamily="34" charset="0"/>
              </a:rPr>
              <a:t> While they are saying, “Peace and safety!” then destruction will come upon them suddenly like </a:t>
            </a:r>
            <a:r>
              <a:rPr lang="en-US" sz="2800" dirty="0">
                <a:solidFill>
                  <a:srgbClr val="FF0000"/>
                </a:solidFill>
                <a:latin typeface="Arial" panose="020B0604020202020204" pitchFamily="34" charset="0"/>
                <a:cs typeface="Arial" panose="020B0604020202020204" pitchFamily="34" charset="0"/>
              </a:rPr>
              <a:t>labor pains </a:t>
            </a:r>
            <a:r>
              <a:rPr lang="en-US" sz="2800" dirty="0">
                <a:latin typeface="Arial" panose="020B0604020202020204" pitchFamily="34" charset="0"/>
                <a:cs typeface="Arial" panose="020B0604020202020204" pitchFamily="34" charset="0"/>
              </a:rPr>
              <a:t>upon a woman with child, and they will not escape</a:t>
            </a:r>
            <a:r>
              <a:rPr lang="en-US" sz="2800" dirty="0" smtClean="0">
                <a:latin typeface="Arial" panose="020B0604020202020204" pitchFamily="34" charset="0"/>
                <a:cs typeface="Arial" panose="020B0604020202020204" pitchFamily="34" charset="0"/>
              </a:rPr>
              <a:t>.</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Mark 13:8</a:t>
            </a:r>
            <a:r>
              <a:rPr lang="en-US" sz="2800" dirty="0" smtClean="0">
                <a:latin typeface="Arial" panose="020B0604020202020204" pitchFamily="34" charset="0"/>
                <a:cs typeface="Arial" panose="020B0604020202020204" pitchFamily="34" charset="0"/>
              </a:rPr>
              <a:t> For </a:t>
            </a:r>
            <a:r>
              <a:rPr lang="en-US" sz="2800" dirty="0">
                <a:latin typeface="Arial" panose="020B0604020202020204" pitchFamily="34" charset="0"/>
                <a:cs typeface="Arial" panose="020B0604020202020204" pitchFamily="34" charset="0"/>
              </a:rPr>
              <a:t>nation will rise up against nation, and kingdom against kingdom; there will be earthquakes in various places; there will also be famines. These things are merely the beginning of </a:t>
            </a:r>
            <a:r>
              <a:rPr lang="en-US" sz="2800" dirty="0">
                <a:solidFill>
                  <a:srgbClr val="FF0000"/>
                </a:solidFill>
                <a:latin typeface="Arial" panose="020B0604020202020204" pitchFamily="34" charset="0"/>
                <a:cs typeface="Arial" panose="020B0604020202020204" pitchFamily="34" charset="0"/>
              </a:rPr>
              <a:t>birth pangs</a:t>
            </a:r>
            <a:r>
              <a:rPr lang="en-US" sz="2800" dirty="0">
                <a:latin typeface="Arial" panose="020B0604020202020204" pitchFamily="34" charset="0"/>
                <a:cs typeface="Arial" panose="020B0604020202020204" pitchFamily="34" charset="0"/>
              </a:rPr>
              <a:t>.</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152400" y="152400"/>
            <a:ext cx="8763000" cy="792162"/>
          </a:xfrm>
        </p:spPr>
        <p:txBody>
          <a:bodyPr>
            <a:noAutofit/>
          </a:bodyPr>
          <a:lstStyle/>
          <a:p>
            <a:pPr algn="ctr"/>
            <a:r>
              <a:rPr lang="en-US" sz="3200" dirty="0">
                <a:solidFill>
                  <a:srgbClr val="0070C0"/>
                </a:solidFill>
                <a:effectLst/>
                <a:latin typeface="Arial" panose="020B0604020202020204" pitchFamily="34" charset="0"/>
                <a:cs typeface="Arial" panose="020B0604020202020204" pitchFamily="34" charset="0"/>
              </a:rPr>
              <a:t>Evidence </a:t>
            </a:r>
            <a:r>
              <a:rPr lang="en-US" sz="3200" dirty="0" smtClean="0">
                <a:solidFill>
                  <a:srgbClr val="0070C0"/>
                </a:solidFill>
                <a:effectLst/>
                <a:latin typeface="Arial" panose="020B0604020202020204" pitchFamily="34" charset="0"/>
                <a:cs typeface="Arial" panose="020B0604020202020204" pitchFamily="34" charset="0"/>
              </a:rPr>
              <a:t>for </a:t>
            </a:r>
            <a:r>
              <a:rPr lang="en-US" sz="3200" dirty="0">
                <a:solidFill>
                  <a:srgbClr val="0070C0"/>
                </a:solidFill>
                <a:effectLst/>
                <a:latin typeface="Arial" panose="020B0604020202020204" pitchFamily="34" charset="0"/>
                <a:cs typeface="Arial" panose="020B0604020202020204" pitchFamily="34" charset="0"/>
              </a:rPr>
              <a:t>Mark’s Focus </a:t>
            </a:r>
            <a:r>
              <a:rPr lang="en-US" sz="3200" dirty="0" smtClean="0">
                <a:solidFill>
                  <a:srgbClr val="0070C0"/>
                </a:solidFill>
                <a:effectLst/>
                <a:latin typeface="Arial" panose="020B0604020202020204" pitchFamily="34" charset="0"/>
                <a:cs typeface="Arial" panose="020B0604020202020204" pitchFamily="34" charset="0"/>
              </a:rPr>
              <a:t>on </a:t>
            </a:r>
            <a:r>
              <a:rPr lang="en-US" sz="3200" dirty="0">
                <a:solidFill>
                  <a:srgbClr val="0070C0"/>
                </a:solidFill>
                <a:effectLst/>
                <a:latin typeface="Arial" panose="020B0604020202020204" pitchFamily="34" charset="0"/>
                <a:cs typeface="Arial" panose="020B0604020202020204" pitchFamily="34" charset="0"/>
              </a:rPr>
              <a:t>t</a:t>
            </a:r>
            <a:r>
              <a:rPr lang="en-US" sz="3200" dirty="0" smtClean="0">
                <a:solidFill>
                  <a:srgbClr val="0070C0"/>
                </a:solidFill>
                <a:effectLst/>
                <a:latin typeface="Arial" panose="020B0604020202020204" pitchFamily="34" charset="0"/>
                <a:cs typeface="Arial" panose="020B0604020202020204" pitchFamily="34" charset="0"/>
              </a:rPr>
              <a:t>he </a:t>
            </a:r>
            <a:r>
              <a:rPr lang="en-US" sz="3200" dirty="0">
                <a:solidFill>
                  <a:srgbClr val="0070C0"/>
                </a:solidFill>
                <a:effectLst/>
                <a:latin typeface="Arial" panose="020B0604020202020204" pitchFamily="34" charset="0"/>
                <a:cs typeface="Arial" panose="020B0604020202020204" pitchFamily="34" charset="0"/>
              </a:rPr>
              <a:t>Future</a:t>
            </a:r>
            <a:endParaRPr lang="en-US" sz="3200" dirty="0"/>
          </a:p>
        </p:txBody>
      </p:sp>
      <p:cxnSp>
        <p:nvCxnSpPr>
          <p:cNvPr id="5" name="Straight Connector 4"/>
          <p:cNvCxnSpPr/>
          <p:nvPr/>
        </p:nvCxnSpPr>
        <p:spPr>
          <a:xfrm>
            <a:off x="1828800" y="1940169"/>
            <a:ext cx="2819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D536292E-4E6C-427E-BF60-E9BB51D9A188}" type="slidenum">
              <a:rPr lang="en-US" smtClean="0"/>
              <a:pPr/>
              <a:t>10</a:t>
            </a:fld>
            <a:endParaRPr lang="en-US"/>
          </a:p>
        </p:txBody>
      </p:sp>
    </p:spTree>
    <p:extLst>
      <p:ext uri="{BB962C8B-B14F-4D97-AF65-F5344CB8AC3E}">
        <p14:creationId xmlns:p14="http://schemas.microsoft.com/office/powerpoint/2010/main" val="204539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19200"/>
            <a:ext cx="9144000" cy="4788091"/>
          </a:xfrm>
        </p:spPr>
        <p:txBody>
          <a:bodyPr/>
          <a:lstStyle/>
          <a:p>
            <a:pPr marL="109728" indent="0">
              <a:buNone/>
            </a:pPr>
            <a:r>
              <a:rPr lang="en-US" dirty="0" smtClean="0">
                <a:latin typeface="Arial" panose="020B0604020202020204" pitchFamily="34" charset="0"/>
                <a:cs typeface="Arial" panose="020B0604020202020204" pitchFamily="34" charset="0"/>
              </a:rPr>
              <a:t>1. Typical View: Birth pangs happen in the church age.</a:t>
            </a:r>
          </a:p>
          <a:p>
            <a:pPr marL="109728" indent="0">
              <a:buNone/>
            </a:pPr>
            <a:endParaRPr lang="en-US" dirty="0" smtClean="0">
              <a:latin typeface="Arial" panose="020B0604020202020204" pitchFamily="34" charset="0"/>
              <a:cs typeface="Arial" panose="020B0604020202020204" pitchFamily="34" charset="0"/>
            </a:endParaRPr>
          </a:p>
          <a:p>
            <a:pPr marL="109728" indent="0">
              <a:buNone/>
            </a:pPr>
            <a:endParaRPr lang="en-US" dirty="0">
              <a:latin typeface="Arial" panose="020B0604020202020204" pitchFamily="34" charset="0"/>
              <a:cs typeface="Arial" panose="020B0604020202020204" pitchFamily="34" charset="0"/>
            </a:endParaRPr>
          </a:p>
          <a:p>
            <a:pPr marL="109728" indent="0">
              <a:buNone/>
            </a:pPr>
            <a:endParaRPr lang="en-US" dirty="0" smtClean="0">
              <a:latin typeface="Arial" panose="020B0604020202020204" pitchFamily="34" charset="0"/>
              <a:cs typeface="Arial" panose="020B0604020202020204" pitchFamily="34" charset="0"/>
            </a:endParaRPr>
          </a:p>
          <a:p>
            <a:pPr marL="109728" indent="0">
              <a:buNone/>
            </a:pPr>
            <a:endParaRPr lang="en-US" dirty="0">
              <a:latin typeface="Arial" panose="020B0604020202020204" pitchFamily="34" charset="0"/>
              <a:cs typeface="Arial" panose="020B0604020202020204" pitchFamily="34" charset="0"/>
            </a:endParaRPr>
          </a:p>
          <a:p>
            <a:pPr marL="109728" indent="0">
              <a:buNone/>
            </a:pPr>
            <a:endParaRPr lang="en-US" dirty="0" smtClean="0">
              <a:latin typeface="Arial" panose="020B0604020202020204" pitchFamily="34" charset="0"/>
              <a:cs typeface="Arial" panose="020B0604020202020204" pitchFamily="34" charset="0"/>
            </a:endParaRPr>
          </a:p>
          <a:p>
            <a:pPr marL="109728" indent="0">
              <a:buNone/>
            </a:pPr>
            <a:r>
              <a:rPr lang="en-US" dirty="0" smtClean="0">
                <a:latin typeface="Arial" panose="020B0604020202020204" pitchFamily="34" charset="0"/>
                <a:cs typeface="Arial" panose="020B0604020202020204" pitchFamily="34" charset="0"/>
              </a:rPr>
              <a:t>2. Biblical View: Birth pangs happen in the last 7 years.</a:t>
            </a:r>
          </a:p>
        </p:txBody>
      </p:sp>
      <p:sp>
        <p:nvSpPr>
          <p:cNvPr id="3" name="Title 2"/>
          <p:cNvSpPr>
            <a:spLocks noGrp="1"/>
          </p:cNvSpPr>
          <p:nvPr>
            <p:ph type="title"/>
          </p:nvPr>
        </p:nvSpPr>
        <p:spPr>
          <a:xfrm>
            <a:off x="56322" y="152400"/>
            <a:ext cx="8938591" cy="792162"/>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Two Views on Birth Pangs Compared</a:t>
            </a:r>
            <a:endParaRPr lang="en-US" sz="3200" dirty="0">
              <a:solidFill>
                <a:srgbClr val="0070C0"/>
              </a:solidFill>
              <a:effectLst/>
              <a:latin typeface="Arial" panose="020B0604020202020204" pitchFamily="34" charset="0"/>
              <a:cs typeface="Arial" panose="020B0604020202020204" pitchFamily="34" charset="0"/>
            </a:endParaRPr>
          </a:p>
        </p:txBody>
      </p:sp>
      <p:cxnSp>
        <p:nvCxnSpPr>
          <p:cNvPr id="19" name="Straight Connector 18"/>
          <p:cNvCxnSpPr/>
          <p:nvPr/>
        </p:nvCxnSpPr>
        <p:spPr>
          <a:xfrm>
            <a:off x="0" y="3048000"/>
            <a:ext cx="4800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70283" y="3060100"/>
            <a:ext cx="2971800" cy="461665"/>
          </a:xfrm>
          <a:prstGeom prst="rect">
            <a:avLst/>
          </a:prstGeom>
          <a:noFill/>
        </p:spPr>
        <p:txBody>
          <a:bodyPr wrap="square" rtlCol="0">
            <a:spAutoFit/>
          </a:bodyPr>
          <a:lstStyle/>
          <a:p>
            <a:r>
              <a:rPr lang="en-US" sz="2400" b="1" dirty="0" smtClean="0">
                <a:latin typeface="Arial" panose="020B0604020202020204" pitchFamily="34" charset="0"/>
                <a:cs typeface="Arial" panose="020B0604020202020204" pitchFamily="34" charset="0"/>
              </a:rPr>
              <a:t>Church Age</a:t>
            </a:r>
            <a:endParaRPr lang="en-US" sz="2400" b="1" dirty="0">
              <a:latin typeface="Arial" panose="020B0604020202020204" pitchFamily="34" charset="0"/>
              <a:cs typeface="Arial" panose="020B0604020202020204" pitchFamily="34" charset="0"/>
            </a:endParaRPr>
          </a:p>
        </p:txBody>
      </p:sp>
      <p:grpSp>
        <p:nvGrpSpPr>
          <p:cNvPr id="8" name="Group 7"/>
          <p:cNvGrpSpPr/>
          <p:nvPr/>
        </p:nvGrpSpPr>
        <p:grpSpPr>
          <a:xfrm>
            <a:off x="0" y="2514600"/>
            <a:ext cx="4744278" cy="461665"/>
            <a:chOff x="0" y="2514600"/>
            <a:chExt cx="4744278" cy="461665"/>
          </a:xfrm>
        </p:grpSpPr>
        <p:cxnSp>
          <p:nvCxnSpPr>
            <p:cNvPr id="6" name="Straight Arrow Connector 5"/>
            <p:cNvCxnSpPr/>
            <p:nvPr/>
          </p:nvCxnSpPr>
          <p:spPr>
            <a:xfrm>
              <a:off x="0" y="2778370"/>
              <a:ext cx="4744278"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62000" y="2514600"/>
              <a:ext cx="1905001" cy="461665"/>
            </a:xfrm>
            <a:prstGeom prst="rect">
              <a:avLst/>
            </a:prstGeom>
            <a:solidFill>
              <a:schemeClr val="bg1"/>
            </a:solidFill>
          </p:spPr>
          <p:txBody>
            <a:bodyPr wrap="square" rtlCol="0">
              <a:spAutoFit/>
            </a:bodyPr>
            <a:lstStyle/>
            <a:p>
              <a:pPr algn="ctr"/>
              <a:r>
                <a:rPr lang="en-US" sz="2400" dirty="0" smtClean="0">
                  <a:solidFill>
                    <a:srgbClr val="FF0000"/>
                  </a:solidFill>
                  <a:latin typeface="Arial" panose="020B0604020202020204" pitchFamily="34" charset="0"/>
                  <a:cs typeface="Arial" panose="020B0604020202020204" pitchFamily="34" charset="0"/>
                </a:rPr>
                <a:t>Birth Pangs</a:t>
              </a:r>
              <a:endParaRPr lang="en-US" sz="2400" dirty="0">
                <a:solidFill>
                  <a:srgbClr val="FF0000"/>
                </a:solidFill>
                <a:latin typeface="Arial" panose="020B0604020202020204" pitchFamily="34" charset="0"/>
                <a:cs typeface="Arial" panose="020B0604020202020204" pitchFamily="34" charset="0"/>
              </a:endParaRPr>
            </a:p>
          </p:txBody>
        </p:sp>
      </p:grpSp>
      <p:cxnSp>
        <p:nvCxnSpPr>
          <p:cNvPr id="29" name="Straight Connector 28"/>
          <p:cNvCxnSpPr/>
          <p:nvPr/>
        </p:nvCxnSpPr>
        <p:spPr>
          <a:xfrm>
            <a:off x="3505200" y="2590800"/>
            <a:ext cx="0" cy="6096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818185" y="2590800"/>
            <a:ext cx="0" cy="6096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482009" y="3124200"/>
            <a:ext cx="2286000" cy="461665"/>
          </a:xfrm>
          <a:prstGeom prst="rect">
            <a:avLst/>
          </a:prstGeom>
          <a:noFill/>
        </p:spPr>
        <p:txBody>
          <a:bodyPr wrap="square" rtlCol="0">
            <a:spAutoFit/>
          </a:bodyPr>
          <a:lstStyle/>
          <a:p>
            <a:r>
              <a:rPr lang="en-US" sz="2400" b="1" dirty="0" smtClean="0">
                <a:latin typeface="Arial" panose="020B0604020202020204" pitchFamily="34" charset="0"/>
                <a:cs typeface="Arial" panose="020B0604020202020204" pitchFamily="34" charset="0"/>
              </a:rPr>
              <a:t>7 yr. trib.</a:t>
            </a:r>
            <a:endParaRPr lang="en-US" sz="2400" b="1" dirty="0">
              <a:latin typeface="Arial" panose="020B0604020202020204" pitchFamily="34" charset="0"/>
              <a:cs typeface="Arial" panose="020B0604020202020204" pitchFamily="34" charset="0"/>
            </a:endParaRPr>
          </a:p>
        </p:txBody>
      </p:sp>
      <p:cxnSp>
        <p:nvCxnSpPr>
          <p:cNvPr id="40" name="Straight Connector 39"/>
          <p:cNvCxnSpPr/>
          <p:nvPr/>
        </p:nvCxnSpPr>
        <p:spPr>
          <a:xfrm>
            <a:off x="4800600" y="3048000"/>
            <a:ext cx="4343400" cy="0"/>
          </a:xfrm>
          <a:prstGeom prst="line">
            <a:avLst/>
          </a:prstGeom>
          <a:ln w="5715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5638800" y="3116492"/>
            <a:ext cx="3352800" cy="461665"/>
          </a:xfrm>
          <a:prstGeom prst="rect">
            <a:avLst/>
          </a:prstGeom>
          <a:noFill/>
        </p:spPr>
        <p:txBody>
          <a:bodyPr wrap="square" rtlCol="0">
            <a:spAutoFit/>
          </a:bodyPr>
          <a:lstStyle/>
          <a:p>
            <a:r>
              <a:rPr lang="en-US" sz="2400" b="1" dirty="0" smtClean="0">
                <a:latin typeface="Arial" panose="020B0604020202020204" pitchFamily="34" charset="0"/>
                <a:cs typeface="Arial" panose="020B0604020202020204" pitchFamily="34" charset="0"/>
              </a:rPr>
              <a:t>Christ’s Kingdom</a:t>
            </a:r>
            <a:endParaRPr lang="en-US" sz="2400" b="1" dirty="0">
              <a:latin typeface="Arial" panose="020B0604020202020204" pitchFamily="34" charset="0"/>
              <a:cs typeface="Arial" panose="020B0604020202020204" pitchFamily="34" charset="0"/>
            </a:endParaRPr>
          </a:p>
        </p:txBody>
      </p:sp>
      <p:sp>
        <p:nvSpPr>
          <p:cNvPr id="44" name="TextBox 43"/>
          <p:cNvSpPr txBox="1"/>
          <p:nvPr/>
        </p:nvSpPr>
        <p:spPr>
          <a:xfrm>
            <a:off x="4982817" y="2511286"/>
            <a:ext cx="3978965" cy="461665"/>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Messianic Age Birthed</a:t>
            </a:r>
            <a:endParaRPr lang="en-US" sz="2400" dirty="0">
              <a:latin typeface="Arial" panose="020B0604020202020204" pitchFamily="34" charset="0"/>
              <a:cs typeface="Arial" panose="020B0604020202020204" pitchFamily="34" charset="0"/>
            </a:endParaRPr>
          </a:p>
        </p:txBody>
      </p:sp>
      <p:cxnSp>
        <p:nvCxnSpPr>
          <p:cNvPr id="45" name="Straight Connector 44"/>
          <p:cNvCxnSpPr/>
          <p:nvPr/>
        </p:nvCxnSpPr>
        <p:spPr>
          <a:xfrm>
            <a:off x="4842137" y="5662061"/>
            <a:ext cx="4343400" cy="0"/>
          </a:xfrm>
          <a:prstGeom prst="line">
            <a:avLst/>
          </a:prstGeom>
          <a:ln w="5715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4818185" y="5187460"/>
            <a:ext cx="0" cy="6096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505200" y="5171766"/>
            <a:ext cx="0" cy="6096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0" y="5662061"/>
            <a:ext cx="4800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722244" y="5657737"/>
            <a:ext cx="2971800" cy="461665"/>
          </a:xfrm>
          <a:prstGeom prst="rect">
            <a:avLst/>
          </a:prstGeom>
          <a:noFill/>
        </p:spPr>
        <p:txBody>
          <a:bodyPr wrap="square" rtlCol="0">
            <a:spAutoFit/>
          </a:bodyPr>
          <a:lstStyle/>
          <a:p>
            <a:r>
              <a:rPr lang="en-US" sz="2400" b="1" dirty="0" smtClean="0">
                <a:latin typeface="Arial" panose="020B0604020202020204" pitchFamily="34" charset="0"/>
                <a:cs typeface="Arial" panose="020B0604020202020204" pitchFamily="34" charset="0"/>
              </a:rPr>
              <a:t>Church Age</a:t>
            </a:r>
            <a:endParaRPr lang="en-US" sz="2400" b="1" dirty="0">
              <a:latin typeface="Arial" panose="020B0604020202020204" pitchFamily="34" charset="0"/>
              <a:cs typeface="Arial" panose="020B0604020202020204" pitchFamily="34" charset="0"/>
            </a:endParaRPr>
          </a:p>
        </p:txBody>
      </p:sp>
      <p:sp>
        <p:nvSpPr>
          <p:cNvPr id="50" name="TextBox 49"/>
          <p:cNvSpPr txBox="1"/>
          <p:nvPr/>
        </p:nvSpPr>
        <p:spPr>
          <a:xfrm>
            <a:off x="3573500" y="5657746"/>
            <a:ext cx="2286000" cy="461665"/>
          </a:xfrm>
          <a:prstGeom prst="rect">
            <a:avLst/>
          </a:prstGeom>
          <a:noFill/>
        </p:spPr>
        <p:txBody>
          <a:bodyPr wrap="square" rtlCol="0">
            <a:spAutoFit/>
          </a:bodyPr>
          <a:lstStyle/>
          <a:p>
            <a:r>
              <a:rPr lang="en-US" sz="2400" b="1" dirty="0" smtClean="0">
                <a:latin typeface="Arial" panose="020B0604020202020204" pitchFamily="34" charset="0"/>
                <a:cs typeface="Arial" panose="020B0604020202020204" pitchFamily="34" charset="0"/>
              </a:rPr>
              <a:t>7 yr. trib.</a:t>
            </a:r>
            <a:endParaRPr lang="en-US" sz="2400" b="1" dirty="0">
              <a:latin typeface="Arial" panose="020B0604020202020204" pitchFamily="34" charset="0"/>
              <a:cs typeface="Arial" panose="020B0604020202020204" pitchFamily="34" charset="0"/>
            </a:endParaRPr>
          </a:p>
        </p:txBody>
      </p:sp>
      <p:sp>
        <p:nvSpPr>
          <p:cNvPr id="51" name="TextBox 50"/>
          <p:cNvSpPr txBox="1"/>
          <p:nvPr/>
        </p:nvSpPr>
        <p:spPr>
          <a:xfrm>
            <a:off x="5666960" y="5678626"/>
            <a:ext cx="3352800" cy="461665"/>
          </a:xfrm>
          <a:prstGeom prst="rect">
            <a:avLst/>
          </a:prstGeom>
          <a:noFill/>
        </p:spPr>
        <p:txBody>
          <a:bodyPr wrap="square" rtlCol="0">
            <a:spAutoFit/>
          </a:bodyPr>
          <a:lstStyle/>
          <a:p>
            <a:r>
              <a:rPr lang="en-US" sz="2400" b="1" dirty="0" smtClean="0">
                <a:latin typeface="Arial" panose="020B0604020202020204" pitchFamily="34" charset="0"/>
                <a:cs typeface="Arial" panose="020B0604020202020204" pitchFamily="34" charset="0"/>
              </a:rPr>
              <a:t>Christ’s Kingdom</a:t>
            </a:r>
            <a:endParaRPr lang="en-US" sz="2400" b="1" dirty="0">
              <a:latin typeface="Arial" panose="020B0604020202020204" pitchFamily="34" charset="0"/>
              <a:cs typeface="Arial" panose="020B0604020202020204" pitchFamily="34" charset="0"/>
            </a:endParaRPr>
          </a:p>
        </p:txBody>
      </p:sp>
      <p:grpSp>
        <p:nvGrpSpPr>
          <p:cNvPr id="10" name="Group 9"/>
          <p:cNvGrpSpPr/>
          <p:nvPr/>
        </p:nvGrpSpPr>
        <p:grpSpPr>
          <a:xfrm>
            <a:off x="2995245" y="4713536"/>
            <a:ext cx="2362200" cy="620464"/>
            <a:chOff x="3083170" y="4637336"/>
            <a:chExt cx="2362200" cy="620464"/>
          </a:xfrm>
        </p:grpSpPr>
        <p:cxnSp>
          <p:nvCxnSpPr>
            <p:cNvPr id="56" name="Straight Arrow Connector 55"/>
            <p:cNvCxnSpPr/>
            <p:nvPr/>
          </p:nvCxnSpPr>
          <p:spPr>
            <a:xfrm>
              <a:off x="3627146" y="5254486"/>
              <a:ext cx="1247361" cy="3314"/>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3083170" y="4637336"/>
              <a:ext cx="2362200" cy="461665"/>
            </a:xfrm>
            <a:prstGeom prst="rect">
              <a:avLst/>
            </a:prstGeom>
            <a:noFill/>
          </p:spPr>
          <p:txBody>
            <a:bodyPr wrap="square" rtlCol="0">
              <a:spAutoFit/>
            </a:bodyPr>
            <a:lstStyle/>
            <a:p>
              <a:pPr algn="ctr"/>
              <a:r>
                <a:rPr lang="en-US" sz="2400" dirty="0" smtClean="0">
                  <a:solidFill>
                    <a:srgbClr val="FF0000"/>
                  </a:solidFill>
                  <a:latin typeface="Arial" panose="020B0604020202020204" pitchFamily="34" charset="0"/>
                  <a:cs typeface="Arial" panose="020B0604020202020204" pitchFamily="34" charset="0"/>
                </a:rPr>
                <a:t>Birth Pangs</a:t>
              </a:r>
              <a:endParaRPr lang="en-US" sz="2400" dirty="0">
                <a:solidFill>
                  <a:srgbClr val="FF0000"/>
                </a:solidFill>
                <a:latin typeface="Arial" panose="020B0604020202020204" pitchFamily="34" charset="0"/>
                <a:cs typeface="Arial" panose="020B0604020202020204" pitchFamily="34" charset="0"/>
              </a:endParaRPr>
            </a:p>
          </p:txBody>
        </p:sp>
      </p:grpSp>
      <p:sp>
        <p:nvSpPr>
          <p:cNvPr id="60" name="TextBox 59"/>
          <p:cNvSpPr txBox="1"/>
          <p:nvPr/>
        </p:nvSpPr>
        <p:spPr>
          <a:xfrm>
            <a:off x="4989444" y="5048137"/>
            <a:ext cx="3978965" cy="461665"/>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Messianic Age Birthed</a:t>
            </a:r>
            <a:endParaRPr lang="en-US"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36292E-4E6C-427E-BF60-E9BB51D9A188}" type="slidenum">
              <a:rPr lang="en-US" smtClean="0"/>
              <a:pPr/>
              <a:t>11</a:t>
            </a:fld>
            <a:endParaRPr lang="en-US"/>
          </a:p>
        </p:txBody>
      </p:sp>
      <p:grpSp>
        <p:nvGrpSpPr>
          <p:cNvPr id="12" name="Group 11"/>
          <p:cNvGrpSpPr/>
          <p:nvPr/>
        </p:nvGrpSpPr>
        <p:grpSpPr>
          <a:xfrm>
            <a:off x="0" y="5100935"/>
            <a:ext cx="3482008" cy="461665"/>
            <a:chOff x="56322" y="5024735"/>
            <a:chExt cx="3482008" cy="461665"/>
          </a:xfrm>
        </p:grpSpPr>
        <p:cxnSp>
          <p:nvCxnSpPr>
            <p:cNvPr id="54" name="Straight Connector 53"/>
            <p:cNvCxnSpPr/>
            <p:nvPr/>
          </p:nvCxnSpPr>
          <p:spPr>
            <a:xfrm>
              <a:off x="56322" y="5254486"/>
              <a:ext cx="3482008"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924340" y="5024735"/>
              <a:ext cx="1537128" cy="461665"/>
            </a:xfrm>
            <a:prstGeom prst="rect">
              <a:avLst/>
            </a:prstGeom>
            <a:solidFill>
              <a:schemeClr val="bg1"/>
            </a:solidFill>
          </p:spPr>
          <p:txBody>
            <a:bodyPr wrap="square" rtlCol="0">
              <a:spAutoFit/>
            </a:bodyPr>
            <a:lstStyle/>
            <a:p>
              <a:pPr algn="ctr"/>
              <a:r>
                <a:rPr lang="en-US" sz="2400" dirty="0" smtClean="0">
                  <a:solidFill>
                    <a:srgbClr val="0070C0"/>
                  </a:solidFill>
                  <a:latin typeface="Arial" panose="020B0604020202020204" pitchFamily="34" charset="0"/>
                  <a:cs typeface="Arial" panose="020B0604020202020204" pitchFamily="34" charset="0"/>
                </a:rPr>
                <a:t>Pregnant</a:t>
              </a:r>
              <a:endParaRPr lang="en-US" sz="2400" dirty="0">
                <a:solidFill>
                  <a:srgbClr val="0070C0"/>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1357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left)">
                                      <p:cBhvr>
                                        <p:cTn id="14" dur="10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4"/>
                                        </p:tgtEl>
                                        <p:attrNameLst>
                                          <p:attrName>style.visibility</p:attrName>
                                        </p:attrNameLst>
                                      </p:cBhvr>
                                      <p:to>
                                        <p:strVal val="visible"/>
                                      </p:to>
                                    </p:set>
                                    <p:animEffect transition="in" filter="fade">
                                      <p:cBhvr>
                                        <p:cTn id="19" dur="500"/>
                                        <p:tgtEl>
                                          <p:spTgt spid="44"/>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fade">
                                      <p:cBhvr>
                                        <p:cTn id="24" dur="1000"/>
                                        <p:tgtEl>
                                          <p:spTgt spid="2">
                                            <p:txEl>
                                              <p:pRg st="6" end="6"/>
                                            </p:txEl>
                                          </p:spTgt>
                                        </p:tgtEl>
                                      </p:cBhvr>
                                    </p:animEffect>
                                    <p:anim calcmode="lin" valueType="num">
                                      <p:cBhvr>
                                        <p:cTn id="25"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left)">
                                      <p:cBhvr>
                                        <p:cTn id="31" dur="10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left)">
                                      <p:cBhvr>
                                        <p:cTn id="36" dur="5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60"/>
                                        </p:tgtEl>
                                        <p:attrNameLst>
                                          <p:attrName>style.visibility</p:attrName>
                                        </p:attrNameLst>
                                      </p:cBhvr>
                                      <p:to>
                                        <p:strVal val="visible"/>
                                      </p:to>
                                    </p:set>
                                    <p:animEffect transition="in" filter="fade">
                                      <p:cBhvr>
                                        <p:cTn id="41"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4" grpId="0"/>
      <p:bldP spid="6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763000" cy="48642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Romans 2:5</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But because of your stubbornness and unrepentant heart </a:t>
            </a:r>
            <a:r>
              <a:rPr lang="en-US" sz="2800" dirty="0">
                <a:solidFill>
                  <a:srgbClr val="FF0000"/>
                </a:solidFill>
                <a:latin typeface="Arial" panose="020B0604020202020204" pitchFamily="34" charset="0"/>
                <a:cs typeface="Arial" panose="020B0604020202020204" pitchFamily="34" charset="0"/>
              </a:rPr>
              <a:t>you are storing up wrath </a:t>
            </a:r>
            <a:r>
              <a:rPr lang="en-US" sz="2800" dirty="0">
                <a:latin typeface="Arial" panose="020B0604020202020204" pitchFamily="34" charset="0"/>
                <a:cs typeface="Arial" panose="020B0604020202020204" pitchFamily="34" charset="0"/>
              </a:rPr>
              <a:t>for yourself in the day of wrath and revelation of the righteous </a:t>
            </a:r>
            <a:r>
              <a:rPr lang="en-US" sz="2800" dirty="0" smtClean="0">
                <a:latin typeface="Arial" panose="020B0604020202020204" pitchFamily="34" charset="0"/>
                <a:cs typeface="Arial" panose="020B0604020202020204" pitchFamily="34" charset="0"/>
              </a:rPr>
              <a:t>judgment </a:t>
            </a:r>
            <a:r>
              <a:rPr lang="en-US" sz="2800" dirty="0">
                <a:latin typeface="Arial" panose="020B0604020202020204" pitchFamily="34" charset="0"/>
                <a:cs typeface="Arial" panose="020B0604020202020204" pitchFamily="34" charset="0"/>
              </a:rPr>
              <a:t>of </a:t>
            </a:r>
            <a:r>
              <a:rPr lang="en-US" sz="2800" dirty="0" smtClean="0">
                <a:latin typeface="Arial" panose="020B0604020202020204" pitchFamily="34" charset="0"/>
                <a:cs typeface="Arial" panose="020B0604020202020204" pitchFamily="34" charset="0"/>
              </a:rPr>
              <a:t>God…</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Romans 5:8</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But God demonstrates His own love toward us, in that while we were yet sinners, </a:t>
            </a:r>
            <a:r>
              <a:rPr lang="en-US" sz="2800" dirty="0">
                <a:solidFill>
                  <a:srgbClr val="FF0000"/>
                </a:solidFill>
                <a:latin typeface="Arial" panose="020B0604020202020204" pitchFamily="34" charset="0"/>
                <a:cs typeface="Arial" panose="020B0604020202020204" pitchFamily="34" charset="0"/>
              </a:rPr>
              <a:t>Christ died for us. </a:t>
            </a:r>
          </a:p>
        </p:txBody>
      </p:sp>
      <p:sp>
        <p:nvSpPr>
          <p:cNvPr id="3" name="Title 2"/>
          <p:cNvSpPr>
            <a:spLocks noGrp="1"/>
          </p:cNvSpPr>
          <p:nvPr>
            <p:ph type="title"/>
          </p:nvPr>
        </p:nvSpPr>
        <p:spPr>
          <a:xfrm>
            <a:off x="304800" y="152400"/>
            <a:ext cx="8382000" cy="838200"/>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Our Need for </a:t>
            </a:r>
            <a:r>
              <a:rPr lang="en-US" sz="3600" dirty="0">
                <a:solidFill>
                  <a:srgbClr val="0070C0"/>
                </a:solidFill>
                <a:effectLst/>
                <a:latin typeface="Arial" panose="020B0604020202020204" pitchFamily="34" charset="0"/>
                <a:cs typeface="Arial" panose="020B0604020202020204" pitchFamily="34" charset="0"/>
              </a:rPr>
              <a:t>t</a:t>
            </a:r>
            <a:r>
              <a:rPr lang="en-US" sz="3600" dirty="0" smtClean="0">
                <a:solidFill>
                  <a:srgbClr val="0070C0"/>
                </a:solidFill>
                <a:effectLst/>
                <a:latin typeface="Arial" panose="020B0604020202020204" pitchFamily="34" charset="0"/>
                <a:cs typeface="Arial" panose="020B0604020202020204" pitchFamily="34" charset="0"/>
              </a:rPr>
              <a:t>he Gospel</a:t>
            </a:r>
            <a:endParaRPr lang="en-US" sz="3600" dirty="0">
              <a:solidFill>
                <a:srgbClr val="0070C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263770" y="2022230"/>
            <a:ext cx="2895600" cy="0"/>
          </a:xfrm>
          <a:prstGeom prst="line">
            <a:avLst/>
          </a:prstGeom>
          <a:ln w="5080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D536292E-4E6C-427E-BF60-E9BB51D9A188}" type="slidenum">
              <a:rPr lang="en-US" smtClean="0"/>
              <a:pPr/>
              <a:t>12</a:t>
            </a:fld>
            <a:endParaRPr lang="en-US"/>
          </a:p>
        </p:txBody>
      </p:sp>
    </p:spTree>
    <p:extLst>
      <p:ext uri="{BB962C8B-B14F-4D97-AF65-F5344CB8AC3E}">
        <p14:creationId xmlns:p14="http://schemas.microsoft.com/office/powerpoint/2010/main" val="864380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9984" y="3024554"/>
            <a:ext cx="8780585" cy="457200"/>
          </a:xfrm>
          <a:prstGeom prst="rect">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64123" y="3933093"/>
            <a:ext cx="8780585" cy="457200"/>
          </a:xfrm>
          <a:prstGeom prst="rect">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8262" y="4841632"/>
            <a:ext cx="8780585" cy="457200"/>
          </a:xfrm>
          <a:prstGeom prst="rect">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69986" y="5750171"/>
            <a:ext cx="8780585" cy="457200"/>
          </a:xfrm>
          <a:prstGeom prst="rect">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58260" y="2116015"/>
            <a:ext cx="8780585" cy="457200"/>
          </a:xfrm>
          <a:prstGeom prst="rect">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p:cNvSpPr>
            <a:spLocks noGrp="1"/>
          </p:cNvSpPr>
          <p:nvPr>
            <p:ph idx="1"/>
          </p:nvPr>
        </p:nvSpPr>
        <p:spPr>
          <a:xfrm>
            <a:off x="175845" y="1676400"/>
            <a:ext cx="8839200" cy="4800600"/>
          </a:xfrm>
        </p:spPr>
        <p:txBody>
          <a:bodyPr>
            <a:normAutofit lnSpcReduction="10000"/>
          </a:bodyPr>
          <a:lstStyle/>
          <a:p>
            <a:pPr marL="109728" indent="0">
              <a:spcAft>
                <a:spcPts val="600"/>
              </a:spcAft>
              <a:buNone/>
              <a:tabLst>
                <a:tab pos="4291013" algn="l"/>
              </a:tabLst>
            </a:pPr>
            <a:r>
              <a:rPr lang="en-US" sz="2400" dirty="0" err="1" smtClean="0">
                <a:latin typeface="Arial" panose="020B0604020202020204" pitchFamily="34" charset="0"/>
                <a:cs typeface="Arial" panose="020B0604020202020204" pitchFamily="34" charset="0"/>
              </a:rPr>
              <a:t>Kairos</a:t>
            </a:r>
            <a:r>
              <a:rPr lang="en-US" sz="2400" dirty="0" smtClean="0">
                <a:latin typeface="Arial" panose="020B0604020202020204" pitchFamily="34" charset="0"/>
                <a:cs typeface="Arial" panose="020B0604020202020204" pitchFamily="34" charset="0"/>
              </a:rPr>
              <a:t> = “time, epoch”	1Thess. 5:1/Mark 13:33</a:t>
            </a:r>
          </a:p>
          <a:p>
            <a:pPr marL="109728" indent="0">
              <a:spcAft>
                <a:spcPts val="600"/>
              </a:spcAft>
              <a:buNone/>
              <a:tabLst>
                <a:tab pos="4291013" algn="l"/>
              </a:tabLst>
            </a:pPr>
            <a:r>
              <a:rPr lang="en-US" sz="2400" dirty="0" err="1" smtClean="0">
                <a:latin typeface="Arial" panose="020B0604020202020204" pitchFamily="34" charset="0"/>
                <a:cs typeface="Arial" panose="020B0604020202020204" pitchFamily="34" charset="0"/>
              </a:rPr>
              <a:t>Gregoreo</a:t>
            </a:r>
            <a:r>
              <a:rPr lang="en-US" sz="2400" dirty="0" smtClean="0">
                <a:latin typeface="Arial" panose="020B0604020202020204" pitchFamily="34" charset="0"/>
                <a:cs typeface="Arial" panose="020B0604020202020204" pitchFamily="34" charset="0"/>
              </a:rPr>
              <a:t> = “watch, alert” 	1Thess. 5:6/Mark 13:34-35</a:t>
            </a:r>
          </a:p>
          <a:p>
            <a:pPr marL="109728" indent="0">
              <a:spcAft>
                <a:spcPts val="600"/>
              </a:spcAft>
              <a:buNone/>
              <a:tabLst>
                <a:tab pos="4291013" algn="l"/>
              </a:tabLst>
            </a:pPr>
            <a:r>
              <a:rPr lang="en-US" sz="2400" dirty="0" smtClean="0">
                <a:latin typeface="Arial" panose="020B0604020202020204" pitchFamily="34" charset="0"/>
                <a:cs typeface="Arial" panose="020B0604020202020204" pitchFamily="34" charset="0"/>
              </a:rPr>
              <a:t>Hemera Ekeine = “that day”	1Thess. 5:2/ Mark 13:32</a:t>
            </a:r>
          </a:p>
          <a:p>
            <a:pPr marL="109728" indent="0">
              <a:spcAft>
                <a:spcPts val="600"/>
              </a:spcAft>
              <a:buNone/>
              <a:tabLst>
                <a:tab pos="4291013" algn="l"/>
              </a:tabLst>
            </a:pPr>
            <a:r>
              <a:rPr lang="en-US" sz="2400" dirty="0" smtClean="0">
                <a:latin typeface="Arial" panose="020B0604020202020204" pitchFamily="34" charset="0"/>
                <a:cs typeface="Arial" panose="020B0604020202020204" pitchFamily="34" charset="0"/>
              </a:rPr>
              <a:t>Katheudo = “sleep” 	1Thess. 5:7/Mark 13:36</a:t>
            </a:r>
          </a:p>
          <a:p>
            <a:pPr marL="109728" indent="0">
              <a:spcAft>
                <a:spcPts val="600"/>
              </a:spcAft>
              <a:buNone/>
              <a:tabLst>
                <a:tab pos="4291013" algn="l"/>
              </a:tabLst>
            </a:pPr>
            <a:r>
              <a:rPr lang="en-US" sz="2400" dirty="0" smtClean="0">
                <a:latin typeface="Arial" panose="020B0604020202020204" pitchFamily="34" charset="0"/>
                <a:cs typeface="Arial" panose="020B0604020202020204" pitchFamily="34" charset="0"/>
              </a:rPr>
              <a:t>Aiphnidios = “suddenly”	1Thess. 5:3/Luke 21:34</a:t>
            </a:r>
          </a:p>
          <a:p>
            <a:pPr marL="109728" indent="0">
              <a:spcAft>
                <a:spcPts val="600"/>
              </a:spcAft>
              <a:buNone/>
              <a:tabLst>
                <a:tab pos="4291013" algn="l"/>
              </a:tabLst>
            </a:pPr>
            <a:r>
              <a:rPr lang="en-US" sz="2400" dirty="0" smtClean="0">
                <a:latin typeface="Arial" panose="020B0604020202020204" pitchFamily="34" charset="0"/>
                <a:cs typeface="Arial" panose="020B0604020202020204" pitchFamily="34" charset="0"/>
              </a:rPr>
              <a:t>Kleptes = “thief”	1Thess. 5:2/Matt.24:43</a:t>
            </a:r>
          </a:p>
          <a:p>
            <a:pPr marL="109728" indent="0">
              <a:spcAft>
                <a:spcPts val="600"/>
              </a:spcAft>
              <a:buNone/>
              <a:tabLst>
                <a:tab pos="4291013" algn="l"/>
              </a:tabLst>
            </a:pPr>
            <a:r>
              <a:rPr lang="en-US" sz="2400" dirty="0" smtClean="0">
                <a:latin typeface="Arial" panose="020B0604020202020204" pitchFamily="34" charset="0"/>
                <a:cs typeface="Arial" panose="020B0604020202020204" pitchFamily="34" charset="0"/>
              </a:rPr>
              <a:t>Methuo = “be drunk”	1Thess. 5:7/ Matt.24:49</a:t>
            </a:r>
          </a:p>
          <a:p>
            <a:pPr marL="109728" indent="0">
              <a:spcAft>
                <a:spcPts val="600"/>
              </a:spcAft>
              <a:buNone/>
              <a:tabLst>
                <a:tab pos="4291013" algn="l"/>
              </a:tabLst>
            </a:pPr>
            <a:r>
              <a:rPr lang="en-US" sz="2400" dirty="0" smtClean="0">
                <a:latin typeface="Arial" panose="020B0604020202020204" pitchFamily="34" charset="0"/>
                <a:cs typeface="Arial" panose="020B0604020202020204" pitchFamily="34" charset="0"/>
              </a:rPr>
              <a:t>Ekpheugo = “escape” 	1Thess. 5:3/Luke 21:36</a:t>
            </a:r>
          </a:p>
          <a:p>
            <a:pPr marL="109728" indent="0">
              <a:spcAft>
                <a:spcPts val="600"/>
              </a:spcAft>
              <a:buNone/>
              <a:tabLst>
                <a:tab pos="4291013" algn="l"/>
              </a:tabLst>
            </a:pPr>
            <a:r>
              <a:rPr lang="en-US" sz="2400" dirty="0" smtClean="0">
                <a:latin typeface="Arial" panose="020B0604020202020204" pitchFamily="34" charset="0"/>
                <a:cs typeface="Arial" panose="020B0604020202020204" pitchFamily="34" charset="0"/>
              </a:rPr>
              <a:t>Ephistemi = “come”	1Thess. 5:3/Luke 21:34</a:t>
            </a:r>
          </a:p>
          <a:p>
            <a:pPr marL="109728" indent="0">
              <a:spcAft>
                <a:spcPts val="600"/>
              </a:spcAft>
              <a:buNone/>
              <a:tabLst>
                <a:tab pos="4291013" algn="l"/>
              </a:tabLst>
            </a:pPr>
            <a:r>
              <a:rPr lang="en-US" sz="2400" dirty="0" smtClean="0">
                <a:latin typeface="Arial" panose="020B0604020202020204" pitchFamily="34" charset="0"/>
                <a:cs typeface="Arial" panose="020B0604020202020204" pitchFamily="34" charset="0"/>
              </a:rPr>
              <a:t>Odin = “labor pains”	1Thess. 5:3/Matt 24:8; Mk. 13:8</a:t>
            </a:r>
            <a:endParaRPr lang="en-US" sz="24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152400" y="274638"/>
            <a:ext cx="8763000" cy="792162"/>
          </a:xfrm>
        </p:spPr>
        <p:txBody>
          <a:bodyPr>
            <a:noAutofit/>
          </a:bodyPr>
          <a:lstStyle/>
          <a:p>
            <a:pPr algn="ctr"/>
            <a:r>
              <a:rPr lang="en-US" sz="4000" dirty="0" smtClean="0">
                <a:solidFill>
                  <a:srgbClr val="0070C0"/>
                </a:solidFill>
                <a:effectLst/>
                <a:latin typeface="Arial" panose="020B0604020202020204" pitchFamily="34" charset="0"/>
                <a:cs typeface="Arial" panose="020B0604020202020204" pitchFamily="34" charset="0"/>
              </a:rPr>
              <a:t>1 Thessalonians 5:1-7 and </a:t>
            </a:r>
            <a:br>
              <a:rPr lang="en-US" sz="4000" dirty="0" smtClean="0">
                <a:solidFill>
                  <a:srgbClr val="0070C0"/>
                </a:solidFill>
                <a:effectLst/>
                <a:latin typeface="Arial" panose="020B0604020202020204" pitchFamily="34" charset="0"/>
                <a:cs typeface="Arial" panose="020B0604020202020204" pitchFamily="34" charset="0"/>
              </a:rPr>
            </a:br>
            <a:r>
              <a:rPr lang="en-US" sz="4000" dirty="0" smtClean="0">
                <a:solidFill>
                  <a:srgbClr val="0070C0"/>
                </a:solidFill>
                <a:effectLst/>
                <a:latin typeface="Arial" panose="020B0604020202020204" pitchFamily="34" charset="0"/>
                <a:cs typeface="Arial" panose="020B0604020202020204" pitchFamily="34" charset="0"/>
              </a:rPr>
              <a:t>The Olivet Discourse</a:t>
            </a:r>
            <a:endParaRPr lang="en-US" sz="4000" dirty="0">
              <a:solidFill>
                <a:srgbClr val="0070C0"/>
              </a:solidFill>
              <a:effectLst/>
              <a:latin typeface="Arial" panose="020B0604020202020204" pitchFamily="34" charset="0"/>
              <a:cs typeface="Arial" panose="020B0604020202020204" pitchFamily="34" charset="0"/>
            </a:endParaRPr>
          </a:p>
        </p:txBody>
      </p:sp>
      <p:sp>
        <p:nvSpPr>
          <p:cNvPr id="4" name="Rectangle 3"/>
          <p:cNvSpPr/>
          <p:nvPr/>
        </p:nvSpPr>
        <p:spPr>
          <a:xfrm>
            <a:off x="175845" y="1676400"/>
            <a:ext cx="8763000" cy="45309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p:cNvSpPr>
            <a:spLocks noGrp="1"/>
          </p:cNvSpPr>
          <p:nvPr>
            <p:ph type="sldNum" sz="quarter" idx="12"/>
          </p:nvPr>
        </p:nvSpPr>
        <p:spPr>
          <a:xfrm>
            <a:off x="8382000" y="6416675"/>
            <a:ext cx="631032" cy="365125"/>
          </a:xfrm>
        </p:spPr>
        <p:txBody>
          <a:bodyPr/>
          <a:lstStyle/>
          <a:p>
            <a:fld id="{D536292E-4E6C-427E-BF60-E9BB51D9A188}" type="slidenum">
              <a:rPr lang="en-US" smtClean="0"/>
              <a:pPr/>
              <a:t>13</a:t>
            </a:fld>
            <a:endParaRPr lang="en-US" dirty="0"/>
          </a:p>
        </p:txBody>
      </p:sp>
    </p:spTree>
    <p:extLst>
      <p:ext uri="{BB962C8B-B14F-4D97-AF65-F5344CB8AC3E}">
        <p14:creationId xmlns:p14="http://schemas.microsoft.com/office/powerpoint/2010/main" val="15867868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14400"/>
            <a:ext cx="8991600" cy="5092891"/>
          </a:xfrm>
        </p:spPr>
        <p:txBody>
          <a:bodyPr>
            <a:normAutofit/>
          </a:bodyPr>
          <a:lstStyle/>
          <a:p>
            <a:pPr marL="109728" indent="0">
              <a:spcAft>
                <a:spcPts val="600"/>
              </a:spcAft>
              <a:buNone/>
            </a:pPr>
            <a:r>
              <a:rPr lang="en-US" sz="2800" b="1" dirty="0" smtClean="0">
                <a:latin typeface="Arial" panose="020B0604020202020204" pitchFamily="34" charset="0"/>
                <a:cs typeface="Arial" panose="020B0604020202020204" pitchFamily="34" charset="0"/>
              </a:rPr>
              <a:t>Is the timing of Christ’s return known or unknown?</a:t>
            </a:r>
            <a:endParaRPr lang="en-US" sz="2800" dirty="0" smtClean="0">
              <a:latin typeface="Arial" panose="020B0604020202020204" pitchFamily="34" charset="0"/>
              <a:cs typeface="Arial" panose="020B0604020202020204" pitchFamily="34" charset="0"/>
            </a:endParaRPr>
          </a:p>
          <a:p>
            <a:pPr marL="457200" indent="-347663">
              <a:buNone/>
            </a:pPr>
            <a:r>
              <a:rPr lang="en-US" sz="2800" dirty="0" smtClean="0">
                <a:latin typeface="Arial" panose="020B0604020202020204" pitchFamily="34" charset="0"/>
                <a:cs typeface="Arial" panose="020B0604020202020204" pitchFamily="34" charset="0"/>
              </a:rPr>
              <a:t>1. </a:t>
            </a:r>
            <a:r>
              <a:rPr lang="en-US" sz="2800" u="sng" dirty="0" smtClean="0">
                <a:latin typeface="Arial" panose="020B0604020202020204" pitchFamily="34" charset="0"/>
                <a:cs typeface="Arial" panose="020B0604020202020204" pitchFamily="34" charset="0"/>
              </a:rPr>
              <a:t>Mark 13:29 ESV</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So also, when you see these things taking place, </a:t>
            </a:r>
            <a:r>
              <a:rPr lang="en-US" sz="2800" dirty="0">
                <a:solidFill>
                  <a:srgbClr val="FF0000"/>
                </a:solidFill>
                <a:latin typeface="Arial" panose="020B0604020202020204" pitchFamily="34" charset="0"/>
                <a:cs typeface="Arial" panose="020B0604020202020204" pitchFamily="34" charset="0"/>
              </a:rPr>
              <a:t>you know </a:t>
            </a:r>
            <a:r>
              <a:rPr lang="en-US" sz="2800" dirty="0">
                <a:latin typeface="Arial" panose="020B0604020202020204" pitchFamily="34" charset="0"/>
                <a:cs typeface="Arial" panose="020B0604020202020204" pitchFamily="34" charset="0"/>
              </a:rPr>
              <a:t>that he is near, at the very gates. </a:t>
            </a:r>
            <a:endParaRPr lang="en-US" sz="2800" dirty="0" smtClean="0">
              <a:latin typeface="Arial" panose="020B0604020202020204" pitchFamily="34" charset="0"/>
              <a:cs typeface="Arial" panose="020B0604020202020204" pitchFamily="34" charset="0"/>
            </a:endParaRPr>
          </a:p>
          <a:p>
            <a:pPr marL="457200" indent="-347663">
              <a:buNone/>
            </a:pPr>
            <a:r>
              <a:rPr lang="en-US" sz="2800" dirty="0" smtClean="0">
                <a:latin typeface="Arial" panose="020B0604020202020204" pitchFamily="34" charset="0"/>
                <a:cs typeface="Arial" panose="020B0604020202020204" pitchFamily="34" charset="0"/>
              </a:rPr>
              <a:t>2. </a:t>
            </a:r>
            <a:r>
              <a:rPr lang="en-US" sz="2800" u="sng" dirty="0" smtClean="0">
                <a:latin typeface="Arial" panose="020B0604020202020204" pitchFamily="34" charset="0"/>
                <a:cs typeface="Arial" panose="020B0604020202020204" pitchFamily="34" charset="0"/>
              </a:rPr>
              <a:t>Mark 13:32 ESV</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But concerning that day or that hour, </a:t>
            </a:r>
            <a:r>
              <a:rPr lang="en-US" sz="2800" dirty="0">
                <a:solidFill>
                  <a:srgbClr val="FF0000"/>
                </a:solidFill>
                <a:latin typeface="Arial" panose="020B0604020202020204" pitchFamily="34" charset="0"/>
                <a:cs typeface="Arial" panose="020B0604020202020204" pitchFamily="34" charset="0"/>
              </a:rPr>
              <a:t>no one knows</a:t>
            </a:r>
            <a:r>
              <a:rPr lang="en-US" sz="2800" dirty="0">
                <a:latin typeface="Arial" panose="020B0604020202020204" pitchFamily="34" charset="0"/>
                <a:cs typeface="Arial" panose="020B0604020202020204" pitchFamily="34" charset="0"/>
              </a:rPr>
              <a:t>, not even the angels in heaven, nor the Son, but only the Father. </a:t>
            </a:r>
          </a:p>
        </p:txBody>
      </p:sp>
      <p:sp>
        <p:nvSpPr>
          <p:cNvPr id="3" name="Title 2"/>
          <p:cNvSpPr>
            <a:spLocks noGrp="1"/>
          </p:cNvSpPr>
          <p:nvPr>
            <p:ph type="title"/>
          </p:nvPr>
        </p:nvSpPr>
        <p:spPr>
          <a:xfrm>
            <a:off x="457200" y="76200"/>
            <a:ext cx="8229600" cy="838200"/>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Interpretive Issues</a:t>
            </a:r>
            <a:endParaRPr lang="en-US" sz="3600" dirty="0">
              <a:solidFill>
                <a:srgbClr val="0070C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76200" y="5457095"/>
            <a:ext cx="9067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228600" y="5507059"/>
            <a:ext cx="3505200" cy="461665"/>
            <a:chOff x="228600" y="5507059"/>
            <a:chExt cx="3505200" cy="461665"/>
          </a:xfrm>
        </p:grpSpPr>
        <p:sp>
          <p:nvSpPr>
            <p:cNvPr id="16" name="TextBox 15"/>
            <p:cNvSpPr txBox="1"/>
            <p:nvPr/>
          </p:nvSpPr>
          <p:spPr>
            <a:xfrm>
              <a:off x="228600" y="5507059"/>
              <a:ext cx="2819400" cy="461665"/>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Church Age</a:t>
              </a:r>
              <a:endParaRPr lang="en-US" sz="2400" dirty="0">
                <a:latin typeface="Arial" panose="020B0604020202020204" pitchFamily="34" charset="0"/>
                <a:cs typeface="Arial" panose="020B0604020202020204" pitchFamily="34" charset="0"/>
              </a:endParaRPr>
            </a:p>
          </p:txBody>
        </p:sp>
        <p:cxnSp>
          <p:nvCxnSpPr>
            <p:cNvPr id="17" name="Straight Arrow Connector 16"/>
            <p:cNvCxnSpPr/>
            <p:nvPr/>
          </p:nvCxnSpPr>
          <p:spPr>
            <a:xfrm>
              <a:off x="1981200" y="5707466"/>
              <a:ext cx="1752600" cy="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grpSp>
        <p:nvGrpSpPr>
          <p:cNvPr id="7" name="Group 6"/>
          <p:cNvGrpSpPr/>
          <p:nvPr/>
        </p:nvGrpSpPr>
        <p:grpSpPr>
          <a:xfrm>
            <a:off x="1638300" y="4923695"/>
            <a:ext cx="2095500" cy="461665"/>
            <a:chOff x="1638300" y="4923695"/>
            <a:chExt cx="2095500" cy="461665"/>
          </a:xfrm>
        </p:grpSpPr>
        <p:sp>
          <p:nvSpPr>
            <p:cNvPr id="23" name="TextBox 22"/>
            <p:cNvSpPr txBox="1"/>
            <p:nvPr/>
          </p:nvSpPr>
          <p:spPr>
            <a:xfrm>
              <a:off x="1638300" y="4923695"/>
              <a:ext cx="1524000" cy="461665"/>
            </a:xfrm>
            <a:prstGeom prst="rect">
              <a:avLst/>
            </a:prstGeom>
            <a:noFill/>
          </p:spPr>
          <p:txBody>
            <a:bodyPr wrap="square" rtlCol="0">
              <a:spAutoFit/>
            </a:bodyPr>
            <a:lstStyle/>
            <a:p>
              <a:r>
                <a:rPr lang="en-US" sz="2400" dirty="0">
                  <a:solidFill>
                    <a:srgbClr val="FF0000"/>
                  </a:solidFill>
                  <a:latin typeface="Arial" panose="020B0604020202020204" pitchFamily="34" charset="0"/>
                  <a:cs typeface="Arial" panose="020B0604020202020204" pitchFamily="34" charset="0"/>
                </a:rPr>
                <a:t>u</a:t>
              </a:r>
              <a:r>
                <a:rPr lang="en-US" sz="2400" dirty="0" smtClean="0">
                  <a:solidFill>
                    <a:srgbClr val="FF0000"/>
                  </a:solidFill>
                  <a:latin typeface="Arial" panose="020B0604020202020204" pitchFamily="34" charset="0"/>
                  <a:cs typeface="Arial" panose="020B0604020202020204" pitchFamily="34" charset="0"/>
                </a:rPr>
                <a:t>nknown</a:t>
              </a:r>
              <a:endParaRPr lang="en-US" sz="2400" dirty="0">
                <a:solidFill>
                  <a:srgbClr val="FF0000"/>
                </a:solidFill>
                <a:latin typeface="Arial" panose="020B0604020202020204" pitchFamily="34" charset="0"/>
                <a:cs typeface="Arial" panose="020B0604020202020204" pitchFamily="34" charset="0"/>
              </a:endParaRPr>
            </a:p>
          </p:txBody>
        </p:sp>
        <p:cxnSp>
          <p:nvCxnSpPr>
            <p:cNvPr id="24" name="Straight Arrow Connector 23"/>
            <p:cNvCxnSpPr/>
            <p:nvPr/>
          </p:nvCxnSpPr>
          <p:spPr>
            <a:xfrm>
              <a:off x="3048000" y="5170856"/>
              <a:ext cx="685800"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5050971" y="5452628"/>
            <a:ext cx="4082143" cy="461665"/>
            <a:chOff x="5050971" y="5452628"/>
            <a:chExt cx="4082143" cy="461665"/>
          </a:xfrm>
        </p:grpSpPr>
        <p:sp>
          <p:nvSpPr>
            <p:cNvPr id="22" name="TextBox 21"/>
            <p:cNvSpPr txBox="1"/>
            <p:nvPr/>
          </p:nvSpPr>
          <p:spPr>
            <a:xfrm>
              <a:off x="6313714" y="5452628"/>
              <a:ext cx="2819400" cy="461665"/>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Christ’s Kingdom</a:t>
              </a:r>
              <a:endParaRPr lang="en-US" sz="2400" dirty="0">
                <a:latin typeface="Arial" panose="020B0604020202020204" pitchFamily="34" charset="0"/>
                <a:cs typeface="Arial" panose="020B0604020202020204" pitchFamily="34" charset="0"/>
              </a:endParaRPr>
            </a:p>
          </p:txBody>
        </p:sp>
        <p:cxnSp>
          <p:nvCxnSpPr>
            <p:cNvPr id="29" name="Straight Arrow Connector 28"/>
            <p:cNvCxnSpPr/>
            <p:nvPr/>
          </p:nvCxnSpPr>
          <p:spPr>
            <a:xfrm>
              <a:off x="5050971" y="5685694"/>
              <a:ext cx="1273629" cy="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grpSp>
        <p:nvGrpSpPr>
          <p:cNvPr id="18" name="Group 17"/>
          <p:cNvGrpSpPr/>
          <p:nvPr/>
        </p:nvGrpSpPr>
        <p:grpSpPr>
          <a:xfrm>
            <a:off x="3200400" y="5076095"/>
            <a:ext cx="2819400" cy="1528464"/>
            <a:chOff x="3200400" y="5076095"/>
            <a:chExt cx="2819400" cy="1528464"/>
          </a:xfrm>
        </p:grpSpPr>
        <p:cxnSp>
          <p:nvCxnSpPr>
            <p:cNvPr id="6" name="Straight Connector 5"/>
            <p:cNvCxnSpPr/>
            <p:nvPr/>
          </p:nvCxnSpPr>
          <p:spPr>
            <a:xfrm flipV="1">
              <a:off x="3810000" y="5076095"/>
              <a:ext cx="0" cy="5334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5029200" y="5076095"/>
              <a:ext cx="0" cy="5334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13" name="Group 12"/>
            <p:cNvGrpSpPr/>
            <p:nvPr/>
          </p:nvGrpSpPr>
          <p:grpSpPr>
            <a:xfrm>
              <a:off x="3200400" y="5683460"/>
              <a:ext cx="2819400" cy="921099"/>
              <a:chOff x="3200400" y="5683460"/>
              <a:chExt cx="2819400" cy="921099"/>
            </a:xfrm>
          </p:grpSpPr>
          <p:sp>
            <p:nvSpPr>
              <p:cNvPr id="10" name="TextBox 9"/>
              <p:cNvSpPr txBox="1"/>
              <p:nvPr/>
            </p:nvSpPr>
            <p:spPr>
              <a:xfrm>
                <a:off x="3200400" y="6142894"/>
                <a:ext cx="2819400" cy="461665"/>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7 year tribulation</a:t>
                </a:r>
                <a:endParaRPr lang="en-US" sz="2400" dirty="0">
                  <a:latin typeface="Arial" panose="020B0604020202020204" pitchFamily="34" charset="0"/>
                  <a:cs typeface="Arial" panose="020B0604020202020204" pitchFamily="34" charset="0"/>
                </a:endParaRPr>
              </a:p>
            </p:txBody>
          </p:sp>
          <p:cxnSp>
            <p:nvCxnSpPr>
              <p:cNvPr id="14" name="Straight Arrow Connector 13"/>
              <p:cNvCxnSpPr/>
              <p:nvPr/>
            </p:nvCxnSpPr>
            <p:spPr>
              <a:xfrm flipV="1">
                <a:off x="4669973" y="5702024"/>
                <a:ext cx="304800" cy="53340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flipV="1">
                <a:off x="3810000" y="5683460"/>
                <a:ext cx="304800" cy="551964"/>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grpSp>
      <p:grpSp>
        <p:nvGrpSpPr>
          <p:cNvPr id="8" name="Group 7"/>
          <p:cNvGrpSpPr/>
          <p:nvPr/>
        </p:nvGrpSpPr>
        <p:grpSpPr>
          <a:xfrm>
            <a:off x="3869873" y="4161695"/>
            <a:ext cx="1110342" cy="914400"/>
            <a:chOff x="3869873" y="4161695"/>
            <a:chExt cx="1110342" cy="914400"/>
          </a:xfrm>
        </p:grpSpPr>
        <p:cxnSp>
          <p:nvCxnSpPr>
            <p:cNvPr id="12" name="Straight Arrow Connector 11"/>
            <p:cNvCxnSpPr/>
            <p:nvPr/>
          </p:nvCxnSpPr>
          <p:spPr>
            <a:xfrm flipH="1">
              <a:off x="3924300" y="4542695"/>
              <a:ext cx="190500" cy="5334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869873" y="4161695"/>
              <a:ext cx="1088571" cy="461665"/>
            </a:xfrm>
            <a:prstGeom prst="rect">
              <a:avLst/>
            </a:prstGeom>
            <a:noFill/>
          </p:spPr>
          <p:txBody>
            <a:bodyPr wrap="square" rtlCol="0">
              <a:spAutoFit/>
            </a:bodyPr>
            <a:lstStyle/>
            <a:p>
              <a:r>
                <a:rPr lang="en-US" sz="2400" dirty="0" smtClean="0">
                  <a:solidFill>
                    <a:srgbClr val="FF0000"/>
                  </a:solidFill>
                  <a:latin typeface="Arial" panose="020B0604020202020204" pitchFamily="34" charset="0"/>
                  <a:cs typeface="Arial" panose="020B0604020202020204" pitchFamily="34" charset="0"/>
                </a:rPr>
                <a:t>known</a:t>
              </a:r>
              <a:endParaRPr lang="en-US" sz="2400" dirty="0">
                <a:solidFill>
                  <a:srgbClr val="FF0000"/>
                </a:solidFill>
                <a:latin typeface="Arial" panose="020B0604020202020204" pitchFamily="34" charset="0"/>
                <a:cs typeface="Arial" panose="020B0604020202020204" pitchFamily="34" charset="0"/>
              </a:endParaRPr>
            </a:p>
          </p:txBody>
        </p:sp>
        <p:cxnSp>
          <p:nvCxnSpPr>
            <p:cNvPr id="32" name="Straight Arrow Connector 31"/>
            <p:cNvCxnSpPr/>
            <p:nvPr/>
          </p:nvCxnSpPr>
          <p:spPr>
            <a:xfrm>
              <a:off x="4669973" y="4542695"/>
              <a:ext cx="310242" cy="5334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4" name="Slide Number Placeholder 3"/>
          <p:cNvSpPr>
            <a:spLocks noGrp="1"/>
          </p:cNvSpPr>
          <p:nvPr>
            <p:ph type="sldNum" sz="quarter" idx="12"/>
          </p:nvPr>
        </p:nvSpPr>
        <p:spPr/>
        <p:txBody>
          <a:bodyPr/>
          <a:lstStyle/>
          <a:p>
            <a:fld id="{D536292E-4E6C-427E-BF60-E9BB51D9A188}" type="slidenum">
              <a:rPr lang="en-US" smtClean="0"/>
              <a:pPr/>
              <a:t>1</a:t>
            </a:fld>
            <a:endParaRPr lang="en-US"/>
          </a:p>
        </p:txBody>
      </p:sp>
    </p:spTree>
    <p:extLst>
      <p:ext uri="{BB962C8B-B14F-4D97-AF65-F5344CB8AC3E}">
        <p14:creationId xmlns:p14="http://schemas.microsoft.com/office/powerpoint/2010/main" val="2485255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left)">
                                      <p:cBhvr>
                                        <p:cTn id="33" dur="10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wipe(down)">
                                      <p:cBhvr>
                                        <p:cTn id="38" dur="10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wipe(left)">
                                      <p:cBhvr>
                                        <p:cTn id="43" dur="1000"/>
                                        <p:tgtEl>
                                          <p:spTgt spid="19"/>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wipe(left)">
                                      <p:cBhvr>
                                        <p:cTn id="48" dur="1000"/>
                                        <p:tgtEl>
                                          <p:spTgt spid="7"/>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nodeType="click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wipe(up)">
                                      <p:cBhvr>
                                        <p:cTn id="5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26909"/>
            <a:ext cx="8839200" cy="5245291"/>
          </a:xfrm>
        </p:spPr>
        <p:txBody>
          <a:bodyPr>
            <a:noAutofit/>
          </a:bodyPr>
          <a:lstStyle/>
          <a:p>
            <a:pPr marL="109728" indent="0">
              <a:spcAft>
                <a:spcPts val="600"/>
              </a:spcAft>
              <a:buNone/>
            </a:pPr>
            <a:r>
              <a:rPr lang="en-US" sz="2800" b="1" dirty="0" smtClean="0">
                <a:latin typeface="Arial" panose="020B0604020202020204" pitchFamily="34" charset="0"/>
                <a:cs typeface="Arial" panose="020B0604020202020204" pitchFamily="34" charset="0"/>
              </a:rPr>
              <a:t>What time period is Jesus referring to in Mark 13:5-23?</a:t>
            </a:r>
            <a:endParaRPr lang="en-US" sz="2800" dirty="0" smtClean="0">
              <a:latin typeface="Arial" panose="020B0604020202020204" pitchFamily="34" charset="0"/>
              <a:cs typeface="Arial" panose="020B0604020202020204" pitchFamily="34" charset="0"/>
            </a:endParaRPr>
          </a:p>
          <a:p>
            <a:pPr marL="228600" indent="0">
              <a:buNone/>
            </a:pPr>
            <a:r>
              <a:rPr lang="en-US" dirty="0" smtClean="0">
                <a:latin typeface="Arial" panose="020B0604020202020204" pitchFamily="34" charset="0"/>
                <a:cs typeface="Arial" panose="020B0604020202020204" pitchFamily="34" charset="0"/>
              </a:rPr>
              <a:t>1. 70 A.D. destruction of Jerusalem</a:t>
            </a:r>
          </a:p>
          <a:p>
            <a:pPr marL="228600" indent="0">
              <a:buNone/>
            </a:pPr>
            <a:r>
              <a:rPr lang="en-US" dirty="0" smtClean="0">
                <a:latin typeface="Arial" panose="020B0604020202020204" pitchFamily="34" charset="0"/>
                <a:cs typeface="Arial" panose="020B0604020202020204" pitchFamily="34" charset="0"/>
              </a:rPr>
              <a:t>2. The church age in general</a:t>
            </a:r>
          </a:p>
          <a:p>
            <a:pPr marL="228600" indent="0">
              <a:buNone/>
            </a:pPr>
            <a:r>
              <a:rPr lang="en-US" dirty="0" smtClean="0">
                <a:latin typeface="Arial" panose="020B0604020202020204" pitchFamily="34" charset="0"/>
                <a:cs typeface="Arial" panose="020B0604020202020204" pitchFamily="34" charset="0"/>
              </a:rPr>
              <a:t>3. The final 7 years of this age (Daniel’s 70</a:t>
            </a:r>
            <a:r>
              <a:rPr lang="en-US" baseline="30000" dirty="0" smtClean="0">
                <a:latin typeface="Arial" panose="020B0604020202020204" pitchFamily="34" charset="0"/>
                <a:cs typeface="Arial" panose="020B0604020202020204" pitchFamily="34" charset="0"/>
              </a:rPr>
              <a:t>th</a:t>
            </a:r>
            <a:r>
              <a:rPr lang="en-US" dirty="0" smtClean="0">
                <a:latin typeface="Arial" panose="020B0604020202020204" pitchFamily="34" charset="0"/>
                <a:cs typeface="Arial" panose="020B0604020202020204" pitchFamily="34" charset="0"/>
              </a:rPr>
              <a:t> week)</a:t>
            </a:r>
          </a:p>
          <a:p>
            <a:pPr marL="228600" indent="0">
              <a:buNone/>
            </a:pPr>
            <a:r>
              <a:rPr lang="en-US" dirty="0" smtClean="0">
                <a:latin typeface="Arial" panose="020B0604020202020204" pitchFamily="34" charset="0"/>
                <a:cs typeface="Arial" panose="020B0604020202020204" pitchFamily="34" charset="0"/>
              </a:rPr>
              <a:t>4. A combination of the above</a:t>
            </a:r>
          </a:p>
          <a:p>
            <a:pPr marL="109728" indent="0">
              <a:buNone/>
            </a:pPr>
            <a:endParaRPr lang="en-US" dirty="0" smtClean="0">
              <a:latin typeface="Arial" panose="020B0604020202020204" pitchFamily="34" charset="0"/>
              <a:cs typeface="Arial" panose="020B0604020202020204" pitchFamily="34" charset="0"/>
            </a:endParaRPr>
          </a:p>
          <a:p>
            <a:pPr marL="109728" indent="0">
              <a:spcAft>
                <a:spcPts val="600"/>
              </a:spcAft>
              <a:buNone/>
            </a:pPr>
            <a:r>
              <a:rPr lang="en-US" b="1" dirty="0" smtClean="0">
                <a:latin typeface="Arial" panose="020B0604020202020204" pitchFamily="34" charset="0"/>
                <a:cs typeface="Arial" panose="020B0604020202020204" pitchFamily="34" charset="0"/>
              </a:rPr>
              <a:t>Focus of Jesus’ Olivet Discourse</a:t>
            </a:r>
          </a:p>
          <a:p>
            <a:pPr marL="228600" indent="0">
              <a:buNone/>
            </a:pPr>
            <a:r>
              <a:rPr lang="en-US" dirty="0">
                <a:latin typeface="Arial" panose="020B0604020202020204" pitchFamily="34" charset="0"/>
                <a:cs typeface="Arial" panose="020B0604020202020204" pitchFamily="34" charset="0"/>
              </a:rPr>
              <a:t>Matthew </a:t>
            </a:r>
            <a:r>
              <a:rPr lang="en-US" dirty="0" smtClean="0">
                <a:latin typeface="Arial" panose="020B0604020202020204" pitchFamily="34" charset="0"/>
                <a:cs typeface="Arial" panose="020B0604020202020204" pitchFamily="34" charset="0"/>
              </a:rPr>
              <a:t>24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Final </a:t>
            </a:r>
            <a:r>
              <a:rPr lang="en-US" dirty="0">
                <a:latin typeface="Arial" panose="020B0604020202020204" pitchFamily="34" charset="0"/>
                <a:cs typeface="Arial" panose="020B0604020202020204" pitchFamily="34" charset="0"/>
              </a:rPr>
              <a:t>7 years</a:t>
            </a:r>
          </a:p>
          <a:p>
            <a:pPr marL="228600" indent="0">
              <a:buNone/>
            </a:pPr>
            <a:r>
              <a:rPr lang="en-US" dirty="0">
                <a:latin typeface="Arial" panose="020B0604020202020204" pitchFamily="34" charset="0"/>
                <a:cs typeface="Arial" panose="020B0604020202020204" pitchFamily="34" charset="0"/>
              </a:rPr>
              <a:t>Mark 13 = </a:t>
            </a:r>
            <a:r>
              <a:rPr lang="en-US" dirty="0" smtClean="0">
                <a:latin typeface="Arial" panose="020B0604020202020204" pitchFamily="34" charset="0"/>
                <a:cs typeface="Arial" panose="020B0604020202020204" pitchFamily="34" charset="0"/>
              </a:rPr>
              <a:t>Final </a:t>
            </a:r>
            <a:r>
              <a:rPr lang="en-US" dirty="0">
                <a:latin typeface="Arial" panose="020B0604020202020204" pitchFamily="34" charset="0"/>
                <a:cs typeface="Arial" panose="020B0604020202020204" pitchFamily="34" charset="0"/>
              </a:rPr>
              <a:t>7 years</a:t>
            </a:r>
          </a:p>
          <a:p>
            <a:pPr marL="228600" indent="0">
              <a:buNone/>
            </a:pPr>
            <a:r>
              <a:rPr lang="en-US" dirty="0" smtClean="0">
                <a:latin typeface="Arial" panose="020B0604020202020204" pitchFamily="34" charset="0"/>
                <a:cs typeface="Arial" panose="020B0604020202020204" pitchFamily="34" charset="0"/>
              </a:rPr>
              <a:t>Luke 21 = 70 A.D./Church age/Final 7 years</a:t>
            </a:r>
            <a:endParaRPr lang="en-US" b="1"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76200"/>
            <a:ext cx="8229600" cy="868362"/>
          </a:xfrm>
        </p:spPr>
        <p:txBody>
          <a:bodyPr>
            <a:normAutofit/>
          </a:bodyPr>
          <a:lstStyle/>
          <a:p>
            <a:pPr algn="ctr"/>
            <a:r>
              <a:rPr lang="en-US" sz="3600" dirty="0">
                <a:solidFill>
                  <a:srgbClr val="0070C0"/>
                </a:solidFill>
                <a:effectLst/>
                <a:latin typeface="Arial" panose="020B0604020202020204" pitchFamily="34" charset="0"/>
                <a:cs typeface="Arial" panose="020B0604020202020204" pitchFamily="34" charset="0"/>
              </a:rPr>
              <a:t>Interpretive Issues</a:t>
            </a:r>
            <a:endParaRPr lang="en-US" sz="3600" dirty="0"/>
          </a:p>
        </p:txBody>
      </p:sp>
      <p:sp>
        <p:nvSpPr>
          <p:cNvPr id="5" name="Rounded Rectangle 4"/>
          <p:cNvSpPr/>
          <p:nvPr/>
        </p:nvSpPr>
        <p:spPr>
          <a:xfrm>
            <a:off x="304800" y="2819400"/>
            <a:ext cx="8001000" cy="45720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D536292E-4E6C-427E-BF60-E9BB51D9A188}" type="slidenum">
              <a:rPr lang="en-US" smtClean="0"/>
              <a:pPr/>
              <a:t>2</a:t>
            </a:fld>
            <a:endParaRPr lang="en-US"/>
          </a:p>
        </p:txBody>
      </p:sp>
    </p:spTree>
    <p:extLst>
      <p:ext uri="{BB962C8B-B14F-4D97-AF65-F5344CB8AC3E}">
        <p14:creationId xmlns:p14="http://schemas.microsoft.com/office/powerpoint/2010/main" val="3275803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fade">
                                      <p:cBhvr>
                                        <p:cTn id="42" dur="1000"/>
                                        <p:tgtEl>
                                          <p:spTgt spid="5"/>
                                        </p:tgtEl>
                                      </p:cBhvr>
                                    </p:animEffect>
                                    <p:anim calcmode="lin" valueType="num">
                                      <p:cBhvr>
                                        <p:cTn id="43" dur="1000" fill="hold"/>
                                        <p:tgtEl>
                                          <p:spTgt spid="5"/>
                                        </p:tgtEl>
                                        <p:attrNameLst>
                                          <p:attrName>ppt_x</p:attrName>
                                        </p:attrNameLst>
                                      </p:cBhvr>
                                      <p:tavLst>
                                        <p:tav tm="0">
                                          <p:val>
                                            <p:strVal val="#ppt_x"/>
                                          </p:val>
                                        </p:tav>
                                        <p:tav tm="100000">
                                          <p:val>
                                            <p:strVal val="#ppt_x"/>
                                          </p:val>
                                        </p:tav>
                                      </p:tavLst>
                                    </p:anim>
                                    <p:anim calcmode="lin" valueType="num">
                                      <p:cBhvr>
                                        <p:cTn id="4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092891"/>
          </a:xfrm>
        </p:spPr>
        <p:txBody>
          <a:bodyPr>
            <a:normAutofit lnSpcReduction="10000"/>
          </a:bodyPr>
          <a:lstStyle/>
          <a:p>
            <a:pPr marL="109728" indent="0">
              <a:spcAft>
                <a:spcPts val="1200"/>
              </a:spcAft>
              <a:buNone/>
            </a:pPr>
            <a:r>
              <a:rPr lang="en-US" sz="2800" b="1" dirty="0" smtClean="0">
                <a:latin typeface="Arial" panose="020B0604020202020204" pitchFamily="34" charset="0"/>
                <a:cs typeface="Arial" panose="020B0604020202020204" pitchFamily="34" charset="0"/>
              </a:rPr>
              <a:t>Mark’s setting: Mount of Olives</a:t>
            </a:r>
          </a:p>
          <a:p>
            <a:pPr marL="109728" indent="0">
              <a:buNone/>
            </a:pPr>
            <a:r>
              <a:rPr lang="en-US" sz="2800" u="sng" dirty="0" smtClean="0">
                <a:latin typeface="Arial" panose="020B0604020202020204" pitchFamily="34" charset="0"/>
                <a:cs typeface="Arial" panose="020B0604020202020204" pitchFamily="34" charset="0"/>
              </a:rPr>
              <a:t>Mark 13:1-4</a:t>
            </a:r>
            <a:r>
              <a:rPr lang="en-US" sz="2800" dirty="0" smtClean="0">
                <a:latin typeface="Arial" panose="020B0604020202020204" pitchFamily="34" charset="0"/>
                <a:cs typeface="Arial" panose="020B0604020202020204" pitchFamily="34" charset="0"/>
              </a:rPr>
              <a:t>  As </a:t>
            </a:r>
            <a:r>
              <a:rPr lang="en-US" sz="2800" dirty="0">
                <a:latin typeface="Arial" panose="020B0604020202020204" pitchFamily="34" charset="0"/>
                <a:cs typeface="Arial" panose="020B0604020202020204" pitchFamily="34" charset="0"/>
              </a:rPr>
              <a:t>He was going out of the temple, one of His disciples said to Him, “Teacher, behold what wonderful stones and what wonderful buildings!”  </a:t>
            </a:r>
            <a:r>
              <a:rPr lang="en-US" sz="2800" u="sng" dirty="0">
                <a:latin typeface="Arial" panose="020B0604020202020204" pitchFamily="34" charset="0"/>
                <a:cs typeface="Arial" panose="020B0604020202020204" pitchFamily="34" charset="0"/>
              </a:rPr>
              <a:t>2</a:t>
            </a:r>
            <a:r>
              <a:rPr lang="en-US" sz="2800" dirty="0">
                <a:latin typeface="Arial" panose="020B0604020202020204" pitchFamily="34" charset="0"/>
                <a:cs typeface="Arial" panose="020B0604020202020204" pitchFamily="34" charset="0"/>
              </a:rPr>
              <a:t> And Jesus said to him, “Do you see these great buildings? Not one stone will be left upon another which will not be torn down.”  </a:t>
            </a:r>
            <a:r>
              <a:rPr lang="en-US" sz="2800" u="sng" dirty="0">
                <a:latin typeface="Arial" panose="020B0604020202020204" pitchFamily="34" charset="0"/>
                <a:cs typeface="Arial" panose="020B0604020202020204" pitchFamily="34" charset="0"/>
              </a:rPr>
              <a:t>3</a:t>
            </a:r>
            <a:r>
              <a:rPr lang="en-US" sz="2800" dirty="0">
                <a:latin typeface="Arial" panose="020B0604020202020204" pitchFamily="34" charset="0"/>
                <a:cs typeface="Arial" panose="020B0604020202020204" pitchFamily="34" charset="0"/>
              </a:rPr>
              <a:t> As He was sitting on the </a:t>
            </a:r>
            <a:r>
              <a:rPr lang="en-US" sz="2800" dirty="0">
                <a:solidFill>
                  <a:srgbClr val="FF0000"/>
                </a:solidFill>
                <a:latin typeface="Arial" panose="020B0604020202020204" pitchFamily="34" charset="0"/>
                <a:cs typeface="Arial" panose="020B0604020202020204" pitchFamily="34" charset="0"/>
              </a:rPr>
              <a:t>Mount of Olives</a:t>
            </a:r>
            <a:r>
              <a:rPr lang="en-US" sz="2800" dirty="0">
                <a:latin typeface="Arial" panose="020B0604020202020204" pitchFamily="34" charset="0"/>
                <a:cs typeface="Arial" panose="020B0604020202020204" pitchFamily="34" charset="0"/>
              </a:rPr>
              <a:t> opposite the temple, Peter and James and John and Andrew were questioning Him privately,  </a:t>
            </a:r>
            <a:r>
              <a:rPr lang="en-US" sz="2800" u="sng" dirty="0">
                <a:latin typeface="Arial" panose="020B0604020202020204" pitchFamily="34" charset="0"/>
                <a:cs typeface="Arial" panose="020B0604020202020204" pitchFamily="34" charset="0"/>
              </a:rPr>
              <a:t>4</a:t>
            </a:r>
            <a:r>
              <a:rPr lang="en-US" sz="2800" dirty="0">
                <a:latin typeface="Arial" panose="020B0604020202020204" pitchFamily="34" charset="0"/>
                <a:cs typeface="Arial" panose="020B0604020202020204" pitchFamily="34" charset="0"/>
              </a:rPr>
              <a:t> “Tell us, when will these things be, and what will be the sign when all these things are going to be fulfilled?” </a:t>
            </a:r>
            <a:endParaRPr lang="en-US" sz="2800" b="1"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228600" y="21771"/>
            <a:ext cx="8686800" cy="740229"/>
          </a:xfrm>
        </p:spPr>
        <p:txBody>
          <a:bodyPr>
            <a:no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Evidence for Mark’s Focus on </a:t>
            </a:r>
            <a:r>
              <a:rPr lang="en-US" sz="3200" dirty="0">
                <a:solidFill>
                  <a:srgbClr val="0070C0"/>
                </a:solidFill>
                <a:effectLst/>
                <a:latin typeface="Arial" panose="020B0604020202020204" pitchFamily="34" charset="0"/>
                <a:cs typeface="Arial" panose="020B0604020202020204" pitchFamily="34" charset="0"/>
              </a:rPr>
              <a:t>t</a:t>
            </a:r>
            <a:r>
              <a:rPr lang="en-US" sz="3200" dirty="0" smtClean="0">
                <a:solidFill>
                  <a:srgbClr val="0070C0"/>
                </a:solidFill>
                <a:effectLst/>
                <a:latin typeface="Arial" panose="020B0604020202020204" pitchFamily="34" charset="0"/>
                <a:cs typeface="Arial" panose="020B0604020202020204" pitchFamily="34" charset="0"/>
              </a:rPr>
              <a:t>he Future</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Rounded Rectangle 3"/>
          <p:cNvSpPr/>
          <p:nvPr/>
        </p:nvSpPr>
        <p:spPr>
          <a:xfrm>
            <a:off x="5029200" y="4589585"/>
            <a:ext cx="2057400" cy="393559"/>
          </a:xfrm>
          <a:prstGeom prst="roundRect">
            <a:avLst/>
          </a:pr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4970585" y="4970585"/>
            <a:ext cx="2057400" cy="422031"/>
          </a:xfrm>
          <a:prstGeom prst="roundRect">
            <a:avLst/>
          </a:pr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D536292E-4E6C-427E-BF60-E9BB51D9A188}" type="slidenum">
              <a:rPr lang="en-US" smtClean="0"/>
              <a:pPr/>
              <a:t>3</a:t>
            </a:fld>
            <a:endParaRPr lang="en-US"/>
          </a:p>
        </p:txBody>
      </p:sp>
    </p:spTree>
    <p:extLst>
      <p:ext uri="{BB962C8B-B14F-4D97-AF65-F5344CB8AC3E}">
        <p14:creationId xmlns:p14="http://schemas.microsoft.com/office/powerpoint/2010/main" val="155753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8991600" cy="5016691"/>
          </a:xfrm>
        </p:spPr>
        <p:txBody>
          <a:bodyPr>
            <a:noAutofit/>
          </a:bodyPr>
          <a:lstStyle/>
          <a:p>
            <a:pPr marL="109728" indent="0">
              <a:buNone/>
            </a:pPr>
            <a:r>
              <a:rPr lang="en-US" u="sng" dirty="0" smtClean="0">
                <a:latin typeface="Arial" panose="020B0604020202020204" pitchFamily="34" charset="0"/>
                <a:cs typeface="Arial" panose="020B0604020202020204" pitchFamily="34" charset="0"/>
              </a:rPr>
              <a:t>Ezekiel 11:23</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 glory of the LORD went up from the midst of the city and stood over </a:t>
            </a:r>
            <a:r>
              <a:rPr lang="en-US" dirty="0">
                <a:solidFill>
                  <a:srgbClr val="FF0000"/>
                </a:solidFill>
                <a:latin typeface="Arial" panose="020B0604020202020204" pitchFamily="34" charset="0"/>
                <a:cs typeface="Arial" panose="020B0604020202020204" pitchFamily="34" charset="0"/>
              </a:rPr>
              <a:t>the mountain which is east of the city</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p>
          <a:p>
            <a:pPr marL="109728" indent="0">
              <a:buNone/>
            </a:pPr>
            <a:endParaRPr lang="en-US" sz="1100" dirty="0">
              <a:latin typeface="Arial" panose="020B0604020202020204" pitchFamily="34" charset="0"/>
              <a:cs typeface="Arial" panose="020B0604020202020204" pitchFamily="34" charset="0"/>
            </a:endParaRPr>
          </a:p>
          <a:p>
            <a:pPr marL="109728" indent="0">
              <a:buNone/>
            </a:pPr>
            <a:r>
              <a:rPr lang="en-US" sz="2600" u="sng" dirty="0" smtClean="0">
                <a:latin typeface="Arial" panose="020B0604020202020204" pitchFamily="34" charset="0"/>
                <a:cs typeface="Arial" panose="020B0604020202020204" pitchFamily="34" charset="0"/>
              </a:rPr>
              <a:t>Ezekiel 43:1-4</a:t>
            </a:r>
            <a:r>
              <a:rPr lang="en-US" sz="2600" dirty="0" smtClean="0">
                <a:latin typeface="Arial" panose="020B0604020202020204" pitchFamily="34" charset="0"/>
                <a:cs typeface="Arial" panose="020B0604020202020204" pitchFamily="34" charset="0"/>
              </a:rPr>
              <a:t> Then </a:t>
            </a:r>
            <a:r>
              <a:rPr lang="en-US" sz="2600" dirty="0">
                <a:latin typeface="Arial" panose="020B0604020202020204" pitchFamily="34" charset="0"/>
                <a:cs typeface="Arial" panose="020B0604020202020204" pitchFamily="34" charset="0"/>
              </a:rPr>
              <a:t>he led me to the gate, </a:t>
            </a:r>
            <a:r>
              <a:rPr lang="en-US" sz="2600" dirty="0">
                <a:solidFill>
                  <a:srgbClr val="FF0000"/>
                </a:solidFill>
                <a:latin typeface="Arial" panose="020B0604020202020204" pitchFamily="34" charset="0"/>
                <a:cs typeface="Arial" panose="020B0604020202020204" pitchFamily="34" charset="0"/>
              </a:rPr>
              <a:t>the gate facing toward the east</a:t>
            </a:r>
            <a:r>
              <a:rPr lang="en-US" sz="2600" dirty="0">
                <a:latin typeface="Arial" panose="020B0604020202020204" pitchFamily="34" charset="0"/>
                <a:cs typeface="Arial" panose="020B0604020202020204" pitchFamily="34" charset="0"/>
              </a:rPr>
              <a:t>;  </a:t>
            </a:r>
            <a:r>
              <a:rPr lang="en-US" sz="2600" u="sng" dirty="0">
                <a:latin typeface="Arial" panose="020B0604020202020204" pitchFamily="34" charset="0"/>
                <a:cs typeface="Arial" panose="020B0604020202020204" pitchFamily="34" charset="0"/>
              </a:rPr>
              <a:t>2</a:t>
            </a:r>
            <a:r>
              <a:rPr lang="en-US" sz="2600" dirty="0">
                <a:latin typeface="Arial" panose="020B0604020202020204" pitchFamily="34" charset="0"/>
                <a:cs typeface="Arial" panose="020B0604020202020204" pitchFamily="34" charset="0"/>
              </a:rPr>
              <a:t> and behold, the glory of the God of Israel was coming from the way of the east. And His voice was like the sound of many waters; and the earth shone with His glory.  </a:t>
            </a:r>
            <a:r>
              <a:rPr lang="en-US" sz="2600" u="sng" dirty="0">
                <a:latin typeface="Arial" panose="020B0604020202020204" pitchFamily="34" charset="0"/>
                <a:cs typeface="Arial" panose="020B0604020202020204" pitchFamily="34" charset="0"/>
              </a:rPr>
              <a:t>3</a:t>
            </a:r>
            <a:r>
              <a:rPr lang="en-US" sz="2600" dirty="0">
                <a:latin typeface="Arial" panose="020B0604020202020204" pitchFamily="34" charset="0"/>
                <a:cs typeface="Arial" panose="020B0604020202020204" pitchFamily="34" charset="0"/>
              </a:rPr>
              <a:t> And it was like the appearance of the vision which I saw, like the vision which I saw when He came to destroy the city. And the visions were like the vision which I saw by the river </a:t>
            </a:r>
            <a:r>
              <a:rPr lang="en-US" sz="2600" dirty="0" err="1">
                <a:latin typeface="Arial" panose="020B0604020202020204" pitchFamily="34" charset="0"/>
                <a:cs typeface="Arial" panose="020B0604020202020204" pitchFamily="34" charset="0"/>
              </a:rPr>
              <a:t>Chebar</a:t>
            </a:r>
            <a:r>
              <a:rPr lang="en-US" sz="2600" dirty="0">
                <a:latin typeface="Arial" panose="020B0604020202020204" pitchFamily="34" charset="0"/>
                <a:cs typeface="Arial" panose="020B0604020202020204" pitchFamily="34" charset="0"/>
              </a:rPr>
              <a:t>; and I fell on my face.  </a:t>
            </a:r>
            <a:r>
              <a:rPr lang="en-US" sz="2600" u="sng" dirty="0">
                <a:latin typeface="Arial" panose="020B0604020202020204" pitchFamily="34" charset="0"/>
                <a:cs typeface="Arial" panose="020B0604020202020204" pitchFamily="34" charset="0"/>
              </a:rPr>
              <a:t>4</a:t>
            </a:r>
            <a:r>
              <a:rPr lang="en-US" sz="2600" dirty="0">
                <a:latin typeface="Arial" panose="020B0604020202020204" pitchFamily="34" charset="0"/>
                <a:cs typeface="Arial" panose="020B0604020202020204" pitchFamily="34" charset="0"/>
              </a:rPr>
              <a:t> </a:t>
            </a:r>
            <a:r>
              <a:rPr lang="en-US" sz="2600" dirty="0">
                <a:solidFill>
                  <a:srgbClr val="FF0000"/>
                </a:solidFill>
                <a:latin typeface="Arial" panose="020B0604020202020204" pitchFamily="34" charset="0"/>
                <a:cs typeface="Arial" panose="020B0604020202020204" pitchFamily="34" charset="0"/>
              </a:rPr>
              <a:t>And the glory of the LORD came into the house by the way of the gate facing toward the east</a:t>
            </a:r>
            <a:r>
              <a:rPr lang="en-US" sz="2600" dirty="0">
                <a:latin typeface="Arial" panose="020B0604020202020204" pitchFamily="34" charset="0"/>
                <a:cs typeface="Arial" panose="020B0604020202020204" pitchFamily="34" charset="0"/>
              </a:rPr>
              <a:t>. </a:t>
            </a:r>
          </a:p>
        </p:txBody>
      </p:sp>
      <p:sp>
        <p:nvSpPr>
          <p:cNvPr id="3" name="Title 2"/>
          <p:cNvSpPr>
            <a:spLocks noGrp="1"/>
          </p:cNvSpPr>
          <p:nvPr>
            <p:ph type="title"/>
          </p:nvPr>
        </p:nvSpPr>
        <p:spPr>
          <a:xfrm>
            <a:off x="228600" y="76200"/>
            <a:ext cx="8686800" cy="792162"/>
          </a:xfrm>
        </p:spPr>
        <p:txBody>
          <a:bodyPr>
            <a:noAutofit/>
          </a:bodyPr>
          <a:lstStyle/>
          <a:p>
            <a:pPr algn="ctr"/>
            <a:r>
              <a:rPr lang="en-US" sz="3200" dirty="0">
                <a:solidFill>
                  <a:srgbClr val="0070C0"/>
                </a:solidFill>
                <a:effectLst/>
                <a:latin typeface="Arial" panose="020B0604020202020204" pitchFamily="34" charset="0"/>
                <a:cs typeface="Arial" panose="020B0604020202020204" pitchFamily="34" charset="0"/>
              </a:rPr>
              <a:t>Evidence </a:t>
            </a:r>
            <a:r>
              <a:rPr lang="en-US" sz="3200" dirty="0" smtClean="0">
                <a:solidFill>
                  <a:srgbClr val="0070C0"/>
                </a:solidFill>
                <a:effectLst/>
                <a:latin typeface="Arial" panose="020B0604020202020204" pitchFamily="34" charset="0"/>
                <a:cs typeface="Arial" panose="020B0604020202020204" pitchFamily="34" charset="0"/>
              </a:rPr>
              <a:t>for </a:t>
            </a:r>
            <a:r>
              <a:rPr lang="en-US" sz="3200" dirty="0">
                <a:solidFill>
                  <a:srgbClr val="0070C0"/>
                </a:solidFill>
                <a:effectLst/>
                <a:latin typeface="Arial" panose="020B0604020202020204" pitchFamily="34" charset="0"/>
                <a:cs typeface="Arial" panose="020B0604020202020204" pitchFamily="34" charset="0"/>
              </a:rPr>
              <a:t>Mark’s Focus </a:t>
            </a:r>
            <a:r>
              <a:rPr lang="en-US" sz="3200" dirty="0" smtClean="0">
                <a:solidFill>
                  <a:srgbClr val="0070C0"/>
                </a:solidFill>
                <a:effectLst/>
                <a:latin typeface="Arial" panose="020B0604020202020204" pitchFamily="34" charset="0"/>
                <a:cs typeface="Arial" panose="020B0604020202020204" pitchFamily="34" charset="0"/>
              </a:rPr>
              <a:t>on </a:t>
            </a:r>
            <a:r>
              <a:rPr lang="en-US" sz="3200" dirty="0">
                <a:solidFill>
                  <a:srgbClr val="0070C0"/>
                </a:solidFill>
                <a:effectLst/>
                <a:latin typeface="Arial" panose="020B0604020202020204" pitchFamily="34" charset="0"/>
                <a:cs typeface="Arial" panose="020B0604020202020204" pitchFamily="34" charset="0"/>
              </a:rPr>
              <a:t>t</a:t>
            </a:r>
            <a:r>
              <a:rPr lang="en-US" sz="3200" dirty="0" smtClean="0">
                <a:solidFill>
                  <a:srgbClr val="0070C0"/>
                </a:solidFill>
                <a:effectLst/>
                <a:latin typeface="Arial" panose="020B0604020202020204" pitchFamily="34" charset="0"/>
                <a:cs typeface="Arial" panose="020B0604020202020204" pitchFamily="34" charset="0"/>
              </a:rPr>
              <a:t>he </a:t>
            </a:r>
            <a:r>
              <a:rPr lang="en-US" sz="3200" dirty="0">
                <a:solidFill>
                  <a:srgbClr val="0070C0"/>
                </a:solidFill>
                <a:effectLst/>
                <a:latin typeface="Arial" panose="020B0604020202020204" pitchFamily="34" charset="0"/>
                <a:cs typeface="Arial" panose="020B0604020202020204" pitchFamily="34" charset="0"/>
              </a:rPr>
              <a:t>Future</a:t>
            </a:r>
            <a:endParaRPr lang="en-US" sz="3200" dirty="0"/>
          </a:p>
        </p:txBody>
      </p:sp>
      <p:grpSp>
        <p:nvGrpSpPr>
          <p:cNvPr id="7" name="Group 6"/>
          <p:cNvGrpSpPr/>
          <p:nvPr/>
        </p:nvGrpSpPr>
        <p:grpSpPr>
          <a:xfrm>
            <a:off x="304800" y="3311770"/>
            <a:ext cx="7924800" cy="398590"/>
            <a:chOff x="304800" y="3311770"/>
            <a:chExt cx="7924800" cy="398590"/>
          </a:xfrm>
        </p:grpSpPr>
        <p:cxnSp>
          <p:nvCxnSpPr>
            <p:cNvPr id="5" name="Straight Connector 4"/>
            <p:cNvCxnSpPr/>
            <p:nvPr/>
          </p:nvCxnSpPr>
          <p:spPr>
            <a:xfrm>
              <a:off x="4953000" y="3311770"/>
              <a:ext cx="3276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 y="3710360"/>
              <a:ext cx="6172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4" name="Slide Number Placeholder 3"/>
          <p:cNvSpPr>
            <a:spLocks noGrp="1"/>
          </p:cNvSpPr>
          <p:nvPr>
            <p:ph type="sldNum" sz="quarter" idx="12"/>
          </p:nvPr>
        </p:nvSpPr>
        <p:spPr/>
        <p:txBody>
          <a:bodyPr/>
          <a:lstStyle/>
          <a:p>
            <a:fld id="{D536292E-4E6C-427E-BF60-E9BB51D9A188}" type="slidenum">
              <a:rPr lang="en-US" smtClean="0"/>
              <a:pPr/>
              <a:t>4</a:t>
            </a:fld>
            <a:endParaRPr lang="en-US"/>
          </a:p>
        </p:txBody>
      </p:sp>
    </p:spTree>
    <p:extLst>
      <p:ext uri="{BB962C8B-B14F-4D97-AF65-F5344CB8AC3E}">
        <p14:creationId xmlns:p14="http://schemas.microsoft.com/office/powerpoint/2010/main" val="150995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642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Zechariah 14:1-4</a:t>
            </a:r>
            <a:r>
              <a:rPr lang="en-US" sz="2800" dirty="0" smtClean="0">
                <a:latin typeface="Arial" panose="020B0604020202020204" pitchFamily="34" charset="0"/>
                <a:cs typeface="Arial" panose="020B0604020202020204" pitchFamily="34" charset="0"/>
              </a:rPr>
              <a:t> Behold</a:t>
            </a:r>
            <a:r>
              <a:rPr lang="en-US" sz="2800" dirty="0">
                <a:latin typeface="Arial" panose="020B0604020202020204" pitchFamily="34" charset="0"/>
                <a:cs typeface="Arial" panose="020B0604020202020204" pitchFamily="34" charset="0"/>
              </a:rPr>
              <a:t>, a day is coming for the LORD when the spoil taken from you will be divided among you.  </a:t>
            </a:r>
            <a:r>
              <a:rPr lang="en-US" sz="2800" u="sng" dirty="0">
                <a:latin typeface="Arial" panose="020B0604020202020204" pitchFamily="34" charset="0"/>
                <a:cs typeface="Arial" panose="020B0604020202020204" pitchFamily="34" charset="0"/>
              </a:rPr>
              <a:t>2</a:t>
            </a:r>
            <a:r>
              <a:rPr lang="en-US" sz="2800" dirty="0">
                <a:latin typeface="Arial" panose="020B0604020202020204" pitchFamily="34" charset="0"/>
                <a:cs typeface="Arial" panose="020B0604020202020204" pitchFamily="34" charset="0"/>
              </a:rPr>
              <a:t> For I will gather all the nations against Jerusalem to battle, and the city will be captured, the houses plundered, the women ravished and half of the city exiled, but the rest of the people will not be cut off from the city.  </a:t>
            </a:r>
            <a:r>
              <a:rPr lang="en-US" sz="2800" u="sng" dirty="0">
                <a:latin typeface="Arial" panose="020B0604020202020204" pitchFamily="34" charset="0"/>
                <a:cs typeface="Arial" panose="020B0604020202020204" pitchFamily="34" charset="0"/>
              </a:rPr>
              <a:t>3</a:t>
            </a:r>
            <a:r>
              <a:rPr lang="en-US" sz="2800" dirty="0">
                <a:latin typeface="Arial" panose="020B0604020202020204" pitchFamily="34" charset="0"/>
                <a:cs typeface="Arial" panose="020B0604020202020204" pitchFamily="34" charset="0"/>
              </a:rPr>
              <a:t> Then the LORD will go forth and fight against those nations, as when He fights on a day of battle.  </a:t>
            </a:r>
            <a:r>
              <a:rPr lang="en-US" sz="2800" u="sng" dirty="0">
                <a:latin typeface="Arial" panose="020B0604020202020204" pitchFamily="34" charset="0"/>
                <a:cs typeface="Arial" panose="020B0604020202020204" pitchFamily="34" charset="0"/>
              </a:rPr>
              <a:t>4</a:t>
            </a:r>
            <a:r>
              <a:rPr lang="en-US" sz="2800" dirty="0">
                <a:latin typeface="Arial" panose="020B0604020202020204" pitchFamily="34" charset="0"/>
                <a:cs typeface="Arial" panose="020B0604020202020204" pitchFamily="34" charset="0"/>
              </a:rPr>
              <a:t> In that day </a:t>
            </a:r>
            <a:r>
              <a:rPr lang="en-US" sz="2800" dirty="0">
                <a:solidFill>
                  <a:srgbClr val="FF0000"/>
                </a:solidFill>
                <a:latin typeface="Arial" panose="020B0604020202020204" pitchFamily="34" charset="0"/>
                <a:cs typeface="Arial" panose="020B0604020202020204" pitchFamily="34" charset="0"/>
              </a:rPr>
              <a:t>His feet will stand on the Mount of Olives</a:t>
            </a:r>
            <a:r>
              <a:rPr lang="en-US" sz="2800" dirty="0">
                <a:latin typeface="Arial" panose="020B0604020202020204" pitchFamily="34" charset="0"/>
                <a:cs typeface="Arial" panose="020B0604020202020204" pitchFamily="34" charset="0"/>
              </a:rPr>
              <a:t>, which is in front of Jerusalem on the east; and the Mount of Olives will be </a:t>
            </a:r>
            <a:r>
              <a:rPr lang="en-US" sz="2800" dirty="0" smtClean="0">
                <a:latin typeface="Arial" panose="020B0604020202020204" pitchFamily="34" charset="0"/>
                <a:cs typeface="Arial" panose="020B0604020202020204" pitchFamily="34" charset="0"/>
              </a:rPr>
              <a:t>split…</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04800" y="152400"/>
            <a:ext cx="8534400" cy="715962"/>
          </a:xfrm>
        </p:spPr>
        <p:txBody>
          <a:bodyPr>
            <a:noAutofit/>
          </a:bodyPr>
          <a:lstStyle/>
          <a:p>
            <a:pPr algn="ctr"/>
            <a:r>
              <a:rPr lang="en-US" sz="3200" dirty="0">
                <a:solidFill>
                  <a:srgbClr val="0070C0"/>
                </a:solidFill>
                <a:effectLst/>
                <a:latin typeface="Arial" panose="020B0604020202020204" pitchFamily="34" charset="0"/>
                <a:cs typeface="Arial" panose="020B0604020202020204" pitchFamily="34" charset="0"/>
              </a:rPr>
              <a:t>Evidence </a:t>
            </a:r>
            <a:r>
              <a:rPr lang="en-US" sz="3200" dirty="0" smtClean="0">
                <a:solidFill>
                  <a:srgbClr val="0070C0"/>
                </a:solidFill>
                <a:effectLst/>
                <a:latin typeface="Arial" panose="020B0604020202020204" pitchFamily="34" charset="0"/>
                <a:cs typeface="Arial" panose="020B0604020202020204" pitchFamily="34" charset="0"/>
              </a:rPr>
              <a:t>for </a:t>
            </a:r>
            <a:r>
              <a:rPr lang="en-US" sz="3200" dirty="0">
                <a:solidFill>
                  <a:srgbClr val="0070C0"/>
                </a:solidFill>
                <a:effectLst/>
                <a:latin typeface="Arial" panose="020B0604020202020204" pitchFamily="34" charset="0"/>
                <a:cs typeface="Arial" panose="020B0604020202020204" pitchFamily="34" charset="0"/>
              </a:rPr>
              <a:t>Mark’s Focus </a:t>
            </a:r>
            <a:r>
              <a:rPr lang="en-US" sz="3200" dirty="0" smtClean="0">
                <a:solidFill>
                  <a:srgbClr val="0070C0"/>
                </a:solidFill>
                <a:effectLst/>
                <a:latin typeface="Arial" panose="020B0604020202020204" pitchFamily="34" charset="0"/>
                <a:cs typeface="Arial" panose="020B0604020202020204" pitchFamily="34" charset="0"/>
              </a:rPr>
              <a:t>on </a:t>
            </a:r>
            <a:r>
              <a:rPr lang="en-US" sz="3200" dirty="0">
                <a:solidFill>
                  <a:srgbClr val="0070C0"/>
                </a:solidFill>
                <a:effectLst/>
                <a:latin typeface="Arial" panose="020B0604020202020204" pitchFamily="34" charset="0"/>
                <a:cs typeface="Arial" panose="020B0604020202020204" pitchFamily="34" charset="0"/>
              </a:rPr>
              <a:t>t</a:t>
            </a:r>
            <a:r>
              <a:rPr lang="en-US" sz="3200" dirty="0" smtClean="0">
                <a:solidFill>
                  <a:srgbClr val="0070C0"/>
                </a:solidFill>
                <a:effectLst/>
                <a:latin typeface="Arial" panose="020B0604020202020204" pitchFamily="34" charset="0"/>
                <a:cs typeface="Arial" panose="020B0604020202020204" pitchFamily="34" charset="0"/>
              </a:rPr>
              <a:t>he </a:t>
            </a:r>
            <a:r>
              <a:rPr lang="en-US" sz="3200" dirty="0">
                <a:solidFill>
                  <a:srgbClr val="0070C0"/>
                </a:solidFill>
                <a:effectLst/>
                <a:latin typeface="Arial" panose="020B0604020202020204" pitchFamily="34" charset="0"/>
                <a:cs typeface="Arial" panose="020B0604020202020204" pitchFamily="34" charset="0"/>
              </a:rPr>
              <a:t>Future</a:t>
            </a:r>
            <a:endParaRPr lang="en-US" sz="32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D536292E-4E6C-427E-BF60-E9BB51D9A188}" type="slidenum">
              <a:rPr lang="en-US" smtClean="0"/>
              <a:pPr/>
              <a:t>5</a:t>
            </a:fld>
            <a:endParaRPr lang="en-US"/>
          </a:p>
        </p:txBody>
      </p:sp>
      <p:grpSp>
        <p:nvGrpSpPr>
          <p:cNvPr id="10" name="Group 9"/>
          <p:cNvGrpSpPr/>
          <p:nvPr/>
        </p:nvGrpSpPr>
        <p:grpSpPr>
          <a:xfrm>
            <a:off x="322385" y="5433645"/>
            <a:ext cx="8329245" cy="433756"/>
            <a:chOff x="322385" y="5433645"/>
            <a:chExt cx="8329245" cy="433756"/>
          </a:xfrm>
        </p:grpSpPr>
        <p:cxnSp>
          <p:nvCxnSpPr>
            <p:cNvPr id="4" name="Straight Connector 3"/>
            <p:cNvCxnSpPr/>
            <p:nvPr/>
          </p:nvCxnSpPr>
          <p:spPr>
            <a:xfrm flipV="1">
              <a:off x="3112476" y="5433645"/>
              <a:ext cx="5539154" cy="17585"/>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322385" y="5867400"/>
              <a:ext cx="800101" cy="1"/>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90516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03109"/>
            <a:ext cx="8839200" cy="5092891"/>
          </a:xfrm>
        </p:spPr>
        <p:txBody>
          <a:bodyPr>
            <a:noAutofit/>
          </a:bodyPr>
          <a:lstStyle/>
          <a:p>
            <a:pPr marL="109728" indent="0">
              <a:buNone/>
            </a:pPr>
            <a:r>
              <a:rPr lang="en-US" sz="2800" b="1" dirty="0" smtClean="0">
                <a:latin typeface="Arial" panose="020B0604020202020204" pitchFamily="34" charset="0"/>
                <a:cs typeface="Arial" panose="020B0604020202020204" pitchFamily="34" charset="0"/>
              </a:rPr>
              <a:t>There are several “clues” in Mark 13 that point to Daniel’s 70</a:t>
            </a:r>
            <a:r>
              <a:rPr lang="en-US" sz="2800" b="1" baseline="30000" dirty="0" smtClean="0">
                <a:latin typeface="Arial" panose="020B0604020202020204" pitchFamily="34" charset="0"/>
                <a:cs typeface="Arial" panose="020B0604020202020204" pitchFamily="34" charset="0"/>
              </a:rPr>
              <a:t>th</a:t>
            </a:r>
            <a:r>
              <a:rPr lang="en-US" sz="2800" b="1" dirty="0" smtClean="0">
                <a:latin typeface="Arial" panose="020B0604020202020204" pitchFamily="34" charset="0"/>
                <a:cs typeface="Arial" panose="020B0604020202020204" pitchFamily="34" charset="0"/>
              </a:rPr>
              <a:t> week and future events in Revelation.</a:t>
            </a:r>
            <a:endParaRPr lang="en-US" sz="2800" dirty="0" smtClean="0">
              <a:latin typeface="Arial" panose="020B0604020202020204" pitchFamily="34" charset="0"/>
              <a:cs typeface="Arial" panose="020B0604020202020204" pitchFamily="34" charset="0"/>
            </a:endParaRPr>
          </a:p>
          <a:p>
            <a:pPr marL="109728" indent="0">
              <a:buNone/>
            </a:pPr>
            <a:endParaRPr lang="en-US" sz="2000" u="sng"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Mark 13:5-8</a:t>
            </a:r>
            <a:r>
              <a:rPr lang="en-US" sz="2800" dirty="0" smtClean="0">
                <a:latin typeface="Arial" panose="020B0604020202020204" pitchFamily="34" charset="0"/>
                <a:cs typeface="Arial" panose="020B0604020202020204" pitchFamily="34" charset="0"/>
              </a:rPr>
              <a:t>  And </a:t>
            </a:r>
            <a:r>
              <a:rPr lang="en-US" sz="2800" dirty="0">
                <a:latin typeface="Arial" panose="020B0604020202020204" pitchFamily="34" charset="0"/>
                <a:cs typeface="Arial" panose="020B0604020202020204" pitchFamily="34" charset="0"/>
              </a:rPr>
              <a:t>Jesus began to say to them, “See to it that no one misleads you.  </a:t>
            </a:r>
            <a:r>
              <a:rPr lang="en-US" sz="2800" u="sng" dirty="0">
                <a:latin typeface="Arial" panose="020B0604020202020204" pitchFamily="34" charset="0"/>
                <a:cs typeface="Arial" panose="020B0604020202020204" pitchFamily="34" charset="0"/>
              </a:rPr>
              <a:t>6</a:t>
            </a:r>
            <a:r>
              <a:rPr lang="en-US" sz="2800" dirty="0">
                <a:latin typeface="Arial" panose="020B0604020202020204" pitchFamily="34" charset="0"/>
                <a:cs typeface="Arial" panose="020B0604020202020204" pitchFamily="34" charset="0"/>
              </a:rPr>
              <a:t> “Many will come in My name, saying, ‘I am He!’ and will mislead many.  </a:t>
            </a:r>
            <a:r>
              <a:rPr lang="en-US" sz="2800" u="sng" dirty="0">
                <a:latin typeface="Arial" panose="020B0604020202020204" pitchFamily="34" charset="0"/>
                <a:cs typeface="Arial" panose="020B0604020202020204" pitchFamily="34" charset="0"/>
              </a:rPr>
              <a:t>7</a:t>
            </a:r>
            <a:r>
              <a:rPr lang="en-US" sz="2800" dirty="0">
                <a:latin typeface="Arial" panose="020B0604020202020204" pitchFamily="34" charset="0"/>
                <a:cs typeface="Arial" panose="020B0604020202020204" pitchFamily="34" charset="0"/>
              </a:rPr>
              <a:t> “When you hear of </a:t>
            </a:r>
            <a:r>
              <a:rPr lang="en-US" sz="2800" dirty="0">
                <a:solidFill>
                  <a:srgbClr val="FF0000"/>
                </a:solidFill>
                <a:latin typeface="Arial" panose="020B0604020202020204" pitchFamily="34" charset="0"/>
                <a:cs typeface="Arial" panose="020B0604020202020204" pitchFamily="34" charset="0"/>
              </a:rPr>
              <a:t>wars and rumors of wars</a:t>
            </a:r>
            <a:r>
              <a:rPr lang="en-US" sz="2800" dirty="0">
                <a:latin typeface="Arial" panose="020B0604020202020204" pitchFamily="34" charset="0"/>
                <a:cs typeface="Arial" panose="020B0604020202020204" pitchFamily="34" charset="0"/>
              </a:rPr>
              <a:t>, do not be frightened; </a:t>
            </a:r>
            <a:r>
              <a:rPr lang="en-US" sz="2800" i="1" dirty="0">
                <a:latin typeface="Arial" panose="020B0604020202020204" pitchFamily="34" charset="0"/>
                <a:cs typeface="Arial" panose="020B0604020202020204" pitchFamily="34" charset="0"/>
              </a:rPr>
              <a:t>those</a:t>
            </a:r>
            <a:r>
              <a:rPr lang="en-US" sz="2800" dirty="0">
                <a:latin typeface="Arial" panose="020B0604020202020204" pitchFamily="34" charset="0"/>
                <a:cs typeface="Arial" panose="020B0604020202020204" pitchFamily="34" charset="0"/>
              </a:rPr>
              <a:t> </a:t>
            </a:r>
            <a:r>
              <a:rPr lang="en-US" sz="2800" i="1" dirty="0">
                <a:latin typeface="Arial" panose="020B0604020202020204" pitchFamily="34" charset="0"/>
                <a:cs typeface="Arial" panose="020B0604020202020204" pitchFamily="34" charset="0"/>
              </a:rPr>
              <a:t>things</a:t>
            </a:r>
            <a:r>
              <a:rPr lang="en-US" sz="2800" dirty="0">
                <a:latin typeface="Arial" panose="020B0604020202020204" pitchFamily="34" charset="0"/>
                <a:cs typeface="Arial" panose="020B0604020202020204" pitchFamily="34" charset="0"/>
              </a:rPr>
              <a:t> must take place; but that is not yet the end.  </a:t>
            </a:r>
            <a:r>
              <a:rPr lang="en-US" sz="2800" u="sng" dirty="0">
                <a:latin typeface="Arial" panose="020B0604020202020204" pitchFamily="34" charset="0"/>
                <a:cs typeface="Arial" panose="020B0604020202020204" pitchFamily="34" charset="0"/>
              </a:rPr>
              <a:t>8</a:t>
            </a:r>
            <a:r>
              <a:rPr lang="en-US" sz="2800" dirty="0">
                <a:latin typeface="Arial" panose="020B0604020202020204" pitchFamily="34" charset="0"/>
                <a:cs typeface="Arial" panose="020B0604020202020204" pitchFamily="34" charset="0"/>
              </a:rPr>
              <a:t> “For nation will rise up against nation, and kingdom against kingdom; there will be </a:t>
            </a:r>
            <a:r>
              <a:rPr lang="en-US" sz="2800" dirty="0">
                <a:solidFill>
                  <a:srgbClr val="FF0000"/>
                </a:solidFill>
                <a:latin typeface="Arial" panose="020B0604020202020204" pitchFamily="34" charset="0"/>
                <a:cs typeface="Arial" panose="020B0604020202020204" pitchFamily="34" charset="0"/>
              </a:rPr>
              <a:t>earthquakes</a:t>
            </a:r>
            <a:r>
              <a:rPr lang="en-US" sz="2800" dirty="0">
                <a:latin typeface="Arial" panose="020B0604020202020204" pitchFamily="34" charset="0"/>
                <a:cs typeface="Arial" panose="020B0604020202020204" pitchFamily="34" charset="0"/>
              </a:rPr>
              <a:t> in various places; there will also be </a:t>
            </a:r>
            <a:r>
              <a:rPr lang="en-US" sz="2800" dirty="0">
                <a:solidFill>
                  <a:srgbClr val="FF0000"/>
                </a:solidFill>
                <a:latin typeface="Arial" panose="020B0604020202020204" pitchFamily="34" charset="0"/>
                <a:cs typeface="Arial" panose="020B0604020202020204" pitchFamily="34" charset="0"/>
              </a:rPr>
              <a:t>famines</a:t>
            </a:r>
            <a:r>
              <a:rPr lang="en-US" sz="2800" dirty="0">
                <a:latin typeface="Arial" panose="020B0604020202020204" pitchFamily="34" charset="0"/>
                <a:cs typeface="Arial" panose="020B0604020202020204" pitchFamily="34" charset="0"/>
              </a:rPr>
              <a:t>. These things are merely the beginning of birth pangs. </a:t>
            </a:r>
          </a:p>
        </p:txBody>
      </p:sp>
      <p:sp>
        <p:nvSpPr>
          <p:cNvPr id="3" name="Title 2"/>
          <p:cNvSpPr>
            <a:spLocks noGrp="1"/>
          </p:cNvSpPr>
          <p:nvPr>
            <p:ph type="title"/>
          </p:nvPr>
        </p:nvSpPr>
        <p:spPr>
          <a:xfrm>
            <a:off x="152400" y="0"/>
            <a:ext cx="8839200" cy="114300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Evidence for Mark’s Focus on </a:t>
            </a:r>
            <a:r>
              <a:rPr lang="en-US" sz="3200" dirty="0">
                <a:solidFill>
                  <a:srgbClr val="0070C0"/>
                </a:solidFill>
                <a:effectLst/>
                <a:latin typeface="Arial" panose="020B0604020202020204" pitchFamily="34" charset="0"/>
                <a:cs typeface="Arial" panose="020B0604020202020204" pitchFamily="34" charset="0"/>
              </a:rPr>
              <a:t>t</a:t>
            </a:r>
            <a:r>
              <a:rPr lang="en-US" sz="3200" dirty="0" smtClean="0">
                <a:solidFill>
                  <a:srgbClr val="0070C0"/>
                </a:solidFill>
                <a:effectLst/>
                <a:latin typeface="Arial" panose="020B0604020202020204" pitchFamily="34" charset="0"/>
                <a:cs typeface="Arial" panose="020B0604020202020204" pitchFamily="34" charset="0"/>
              </a:rPr>
              <a:t>he Future</a:t>
            </a:r>
            <a:endParaRPr lang="en-US" sz="3200" dirty="0"/>
          </a:p>
        </p:txBody>
      </p:sp>
      <p:sp>
        <p:nvSpPr>
          <p:cNvPr id="4" name="Slide Number Placeholder 3"/>
          <p:cNvSpPr>
            <a:spLocks noGrp="1"/>
          </p:cNvSpPr>
          <p:nvPr>
            <p:ph type="sldNum" sz="quarter" idx="12"/>
          </p:nvPr>
        </p:nvSpPr>
        <p:spPr/>
        <p:txBody>
          <a:bodyPr/>
          <a:lstStyle/>
          <a:p>
            <a:fld id="{D536292E-4E6C-427E-BF60-E9BB51D9A188}" type="slidenum">
              <a:rPr lang="en-US" smtClean="0"/>
              <a:pPr/>
              <a:t>6</a:t>
            </a:fld>
            <a:endParaRPr lang="en-US"/>
          </a:p>
        </p:txBody>
      </p:sp>
    </p:spTree>
    <p:extLst>
      <p:ext uri="{BB962C8B-B14F-4D97-AF65-F5344CB8AC3E}">
        <p14:creationId xmlns:p14="http://schemas.microsoft.com/office/powerpoint/2010/main" val="335724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3050"/>
            <a:ext cx="8839200" cy="71755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Parallel Between Revelation 6 and Mark 13 </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5" name="Content Placeholder 4"/>
          <p:cNvSpPr>
            <a:spLocks noGrp="1"/>
          </p:cNvSpPr>
          <p:nvPr>
            <p:ph sz="quarter" idx="2"/>
          </p:nvPr>
        </p:nvSpPr>
        <p:spPr>
          <a:xfrm>
            <a:off x="35170" y="1066800"/>
            <a:ext cx="4572000" cy="4276344"/>
          </a:xfrm>
        </p:spPr>
        <p:txBody>
          <a:bodyPr>
            <a:noAutofit/>
          </a:bodyPr>
          <a:lstStyle/>
          <a:p>
            <a:pPr marL="109728" indent="0">
              <a:spcBef>
                <a:spcPts val="0"/>
              </a:spcBef>
              <a:spcAft>
                <a:spcPts val="600"/>
              </a:spcAft>
              <a:buNone/>
            </a:pPr>
            <a:r>
              <a:rPr lang="en-US" b="1" u="sng" dirty="0" smtClean="0">
                <a:latin typeface="Arial" panose="020B0604020202020204" pitchFamily="34" charset="0"/>
                <a:cs typeface="Arial" panose="020B0604020202020204" pitchFamily="34" charset="0"/>
              </a:rPr>
              <a:t>Revelation 6</a:t>
            </a:r>
          </a:p>
          <a:p>
            <a:pPr marL="109728" indent="0">
              <a:spcBef>
                <a:spcPts val="0"/>
              </a:spcBef>
              <a:spcAft>
                <a:spcPts val="600"/>
              </a:spcAft>
              <a:buNone/>
            </a:pPr>
            <a:r>
              <a:rPr lang="en-US" sz="2600" dirty="0" smtClean="0">
                <a:solidFill>
                  <a:srgbClr val="FF0000"/>
                </a:solidFill>
                <a:latin typeface="Arial" panose="020B0604020202020204" pitchFamily="34" charset="0"/>
                <a:cs typeface="Arial" panose="020B0604020202020204" pitchFamily="34" charset="0"/>
              </a:rPr>
              <a:t>1</a:t>
            </a:r>
            <a:r>
              <a:rPr lang="en-US" sz="2600" baseline="30000" dirty="0" smtClean="0">
                <a:solidFill>
                  <a:srgbClr val="FF0000"/>
                </a:solidFill>
                <a:latin typeface="Arial" panose="020B0604020202020204" pitchFamily="34" charset="0"/>
                <a:cs typeface="Arial" panose="020B0604020202020204" pitchFamily="34" charset="0"/>
              </a:rPr>
              <a:t>st</a:t>
            </a:r>
            <a:r>
              <a:rPr lang="en-US" sz="2600" dirty="0" smtClean="0">
                <a:solidFill>
                  <a:srgbClr val="FF0000"/>
                </a:solidFill>
                <a:latin typeface="Arial" panose="020B0604020202020204" pitchFamily="34" charset="0"/>
                <a:cs typeface="Arial" panose="020B0604020202020204" pitchFamily="34" charset="0"/>
              </a:rPr>
              <a:t> Seal: </a:t>
            </a:r>
            <a:r>
              <a:rPr lang="en-US" sz="2600" dirty="0" smtClean="0">
                <a:latin typeface="Arial" panose="020B0604020202020204" pitchFamily="34" charset="0"/>
                <a:cs typeface="Arial" panose="020B0604020202020204" pitchFamily="34" charset="0"/>
              </a:rPr>
              <a:t>False Christ(s) (6:2)</a:t>
            </a:r>
          </a:p>
          <a:p>
            <a:pPr marL="109728" indent="0">
              <a:spcBef>
                <a:spcPts val="0"/>
              </a:spcBef>
              <a:spcAft>
                <a:spcPts val="600"/>
              </a:spcAft>
              <a:buNone/>
            </a:pPr>
            <a:r>
              <a:rPr lang="en-US" sz="2600" dirty="0" smtClean="0">
                <a:solidFill>
                  <a:srgbClr val="FF0000"/>
                </a:solidFill>
                <a:latin typeface="Arial" panose="020B0604020202020204" pitchFamily="34" charset="0"/>
                <a:cs typeface="Arial" panose="020B0604020202020204" pitchFamily="34" charset="0"/>
              </a:rPr>
              <a:t>2</a:t>
            </a:r>
            <a:r>
              <a:rPr lang="en-US" sz="2600" baseline="30000" dirty="0" smtClean="0">
                <a:solidFill>
                  <a:srgbClr val="FF0000"/>
                </a:solidFill>
                <a:latin typeface="Arial" panose="020B0604020202020204" pitchFamily="34" charset="0"/>
                <a:cs typeface="Arial" panose="020B0604020202020204" pitchFamily="34" charset="0"/>
              </a:rPr>
              <a:t>nd</a:t>
            </a:r>
            <a:r>
              <a:rPr lang="en-US" sz="2600" dirty="0" smtClean="0">
                <a:solidFill>
                  <a:srgbClr val="FF0000"/>
                </a:solidFill>
                <a:latin typeface="Arial" panose="020B0604020202020204" pitchFamily="34" charset="0"/>
                <a:cs typeface="Arial" panose="020B0604020202020204" pitchFamily="34" charset="0"/>
              </a:rPr>
              <a:t> Seal:</a:t>
            </a:r>
            <a:r>
              <a:rPr lang="en-US" sz="2600" dirty="0" smtClean="0">
                <a:latin typeface="Arial" panose="020B0604020202020204" pitchFamily="34" charset="0"/>
                <a:cs typeface="Arial" panose="020B0604020202020204" pitchFamily="34" charset="0"/>
              </a:rPr>
              <a:t> War (6:3-4)</a:t>
            </a:r>
          </a:p>
          <a:p>
            <a:pPr marL="109728" indent="0">
              <a:spcBef>
                <a:spcPts val="0"/>
              </a:spcBef>
              <a:spcAft>
                <a:spcPts val="600"/>
              </a:spcAft>
              <a:buNone/>
            </a:pPr>
            <a:r>
              <a:rPr lang="en-US" sz="2600" dirty="0" smtClean="0">
                <a:solidFill>
                  <a:srgbClr val="FF0000"/>
                </a:solidFill>
                <a:latin typeface="Arial" panose="020B0604020202020204" pitchFamily="34" charset="0"/>
                <a:cs typeface="Arial" panose="020B0604020202020204" pitchFamily="34" charset="0"/>
              </a:rPr>
              <a:t>3</a:t>
            </a:r>
            <a:r>
              <a:rPr lang="en-US" sz="2600" baseline="30000" dirty="0" smtClean="0">
                <a:solidFill>
                  <a:srgbClr val="FF0000"/>
                </a:solidFill>
                <a:latin typeface="Arial" panose="020B0604020202020204" pitchFamily="34" charset="0"/>
                <a:cs typeface="Arial" panose="020B0604020202020204" pitchFamily="34" charset="0"/>
              </a:rPr>
              <a:t>rd</a:t>
            </a:r>
            <a:r>
              <a:rPr lang="en-US" sz="2600" dirty="0" smtClean="0">
                <a:solidFill>
                  <a:srgbClr val="FF0000"/>
                </a:solidFill>
                <a:latin typeface="Arial" panose="020B0604020202020204" pitchFamily="34" charset="0"/>
                <a:cs typeface="Arial" panose="020B0604020202020204" pitchFamily="34" charset="0"/>
              </a:rPr>
              <a:t> Seal: </a:t>
            </a:r>
            <a:r>
              <a:rPr lang="en-US" sz="2600" dirty="0" smtClean="0">
                <a:latin typeface="Arial" panose="020B0604020202020204" pitchFamily="34" charset="0"/>
                <a:cs typeface="Arial" panose="020B0604020202020204" pitchFamily="34" charset="0"/>
              </a:rPr>
              <a:t>Famine (6:5-6)</a:t>
            </a:r>
          </a:p>
          <a:p>
            <a:pPr marL="109728" indent="0">
              <a:spcBef>
                <a:spcPts val="0"/>
              </a:spcBef>
              <a:spcAft>
                <a:spcPts val="600"/>
              </a:spcAft>
              <a:buNone/>
            </a:pPr>
            <a:r>
              <a:rPr lang="en-US" sz="2600" dirty="0" smtClean="0">
                <a:solidFill>
                  <a:srgbClr val="FF0000"/>
                </a:solidFill>
                <a:latin typeface="Arial" panose="020B0604020202020204" pitchFamily="34" charset="0"/>
                <a:cs typeface="Arial" panose="020B0604020202020204" pitchFamily="34" charset="0"/>
              </a:rPr>
              <a:t>4</a:t>
            </a:r>
            <a:r>
              <a:rPr lang="en-US" sz="2600" baseline="30000" dirty="0" smtClean="0">
                <a:solidFill>
                  <a:srgbClr val="FF0000"/>
                </a:solidFill>
                <a:latin typeface="Arial" panose="020B0604020202020204" pitchFamily="34" charset="0"/>
                <a:cs typeface="Arial" panose="020B0604020202020204" pitchFamily="34" charset="0"/>
              </a:rPr>
              <a:t>th</a:t>
            </a:r>
            <a:r>
              <a:rPr lang="en-US" sz="2600" dirty="0" smtClean="0">
                <a:solidFill>
                  <a:srgbClr val="FF0000"/>
                </a:solidFill>
                <a:latin typeface="Arial" panose="020B0604020202020204" pitchFamily="34" charset="0"/>
                <a:cs typeface="Arial" panose="020B0604020202020204" pitchFamily="34" charset="0"/>
              </a:rPr>
              <a:t> Seal: </a:t>
            </a:r>
            <a:r>
              <a:rPr lang="en-US" sz="2600" dirty="0" smtClean="0">
                <a:latin typeface="Arial" panose="020B0604020202020204" pitchFamily="34" charset="0"/>
                <a:cs typeface="Arial" panose="020B0604020202020204" pitchFamily="34" charset="0"/>
              </a:rPr>
              <a:t>Death (6:7-8)</a:t>
            </a:r>
          </a:p>
          <a:p>
            <a:pPr marL="109728" indent="0">
              <a:spcBef>
                <a:spcPts val="0"/>
              </a:spcBef>
              <a:spcAft>
                <a:spcPts val="600"/>
              </a:spcAft>
              <a:buNone/>
            </a:pPr>
            <a:r>
              <a:rPr lang="en-US" sz="2600" dirty="0" smtClean="0">
                <a:solidFill>
                  <a:srgbClr val="FF0000"/>
                </a:solidFill>
                <a:latin typeface="Arial" panose="020B0604020202020204" pitchFamily="34" charset="0"/>
                <a:cs typeface="Arial" panose="020B0604020202020204" pitchFamily="34" charset="0"/>
              </a:rPr>
              <a:t>5</a:t>
            </a:r>
            <a:r>
              <a:rPr lang="en-US" sz="2600" baseline="30000" dirty="0" smtClean="0">
                <a:solidFill>
                  <a:srgbClr val="FF0000"/>
                </a:solidFill>
                <a:latin typeface="Arial" panose="020B0604020202020204" pitchFamily="34" charset="0"/>
                <a:cs typeface="Arial" panose="020B0604020202020204" pitchFamily="34" charset="0"/>
              </a:rPr>
              <a:t>th</a:t>
            </a:r>
            <a:r>
              <a:rPr lang="en-US" sz="2600" dirty="0" smtClean="0">
                <a:solidFill>
                  <a:srgbClr val="FF0000"/>
                </a:solidFill>
                <a:latin typeface="Arial" panose="020B0604020202020204" pitchFamily="34" charset="0"/>
                <a:cs typeface="Arial" panose="020B0604020202020204" pitchFamily="34" charset="0"/>
              </a:rPr>
              <a:t> Seal: </a:t>
            </a:r>
            <a:r>
              <a:rPr lang="en-US" sz="2600" dirty="0" smtClean="0">
                <a:latin typeface="Arial" panose="020B0604020202020204" pitchFamily="34" charset="0"/>
                <a:cs typeface="Arial" panose="020B0604020202020204" pitchFamily="34" charset="0"/>
              </a:rPr>
              <a:t>Martyrs (6:9-11)</a:t>
            </a:r>
          </a:p>
          <a:p>
            <a:pPr marL="109728" indent="0">
              <a:spcBef>
                <a:spcPts val="0"/>
              </a:spcBef>
              <a:spcAft>
                <a:spcPts val="600"/>
              </a:spcAft>
              <a:buNone/>
            </a:pPr>
            <a:r>
              <a:rPr lang="en-US" sz="2600" dirty="0" smtClean="0">
                <a:solidFill>
                  <a:srgbClr val="FF0000"/>
                </a:solidFill>
                <a:latin typeface="Arial" panose="020B0604020202020204" pitchFamily="34" charset="0"/>
                <a:cs typeface="Arial" panose="020B0604020202020204" pitchFamily="34" charset="0"/>
              </a:rPr>
              <a:t>6</a:t>
            </a:r>
            <a:r>
              <a:rPr lang="en-US" sz="2600" baseline="30000" dirty="0" smtClean="0">
                <a:solidFill>
                  <a:srgbClr val="FF0000"/>
                </a:solidFill>
                <a:latin typeface="Arial" panose="020B0604020202020204" pitchFamily="34" charset="0"/>
                <a:cs typeface="Arial" panose="020B0604020202020204" pitchFamily="34" charset="0"/>
              </a:rPr>
              <a:t>th</a:t>
            </a:r>
            <a:r>
              <a:rPr lang="en-US" sz="2600" dirty="0" smtClean="0">
                <a:solidFill>
                  <a:srgbClr val="FF0000"/>
                </a:solidFill>
                <a:latin typeface="Arial" panose="020B0604020202020204" pitchFamily="34" charset="0"/>
                <a:cs typeface="Arial" panose="020B0604020202020204" pitchFamily="34" charset="0"/>
              </a:rPr>
              <a:t> Seal: </a:t>
            </a:r>
            <a:r>
              <a:rPr lang="en-US" sz="2600" dirty="0" smtClean="0">
                <a:latin typeface="Arial" panose="020B0604020202020204" pitchFamily="34" charset="0"/>
                <a:cs typeface="Arial" panose="020B0604020202020204" pitchFamily="34" charset="0"/>
              </a:rPr>
              <a:t>Earthquake (6:14)</a:t>
            </a:r>
          </a:p>
          <a:p>
            <a:pPr marL="109728" indent="0">
              <a:spcBef>
                <a:spcPts val="0"/>
              </a:spcBef>
              <a:spcAft>
                <a:spcPts val="600"/>
              </a:spcAft>
              <a:buNone/>
            </a:pPr>
            <a:endParaRPr lang="en-US" sz="1200" dirty="0">
              <a:latin typeface="Arial" panose="020B0604020202020204" pitchFamily="34" charset="0"/>
              <a:cs typeface="Arial" panose="020B0604020202020204" pitchFamily="34" charset="0"/>
            </a:endParaRPr>
          </a:p>
          <a:p>
            <a:pPr>
              <a:spcBef>
                <a:spcPts val="0"/>
              </a:spcBef>
              <a:spcAft>
                <a:spcPts val="600"/>
              </a:spcAft>
            </a:pPr>
            <a:r>
              <a:rPr lang="en-US" sz="2600" dirty="0" smtClean="0">
                <a:latin typeface="Arial" panose="020B0604020202020204" pitchFamily="34" charset="0"/>
                <a:cs typeface="Arial" panose="020B0604020202020204" pitchFamily="34" charset="0"/>
              </a:rPr>
              <a:t>¼ of Earth’s population dies</a:t>
            </a:r>
          </a:p>
          <a:p>
            <a:pPr>
              <a:spcBef>
                <a:spcPts val="0"/>
              </a:spcBef>
              <a:spcAft>
                <a:spcPts val="600"/>
              </a:spcAft>
            </a:pPr>
            <a:r>
              <a:rPr lang="en-US" sz="2600" dirty="0" smtClean="0">
                <a:latin typeface="Arial" panose="020B0604020202020204" pitchFamily="34" charset="0"/>
                <a:cs typeface="Arial" panose="020B0604020202020204" pitchFamily="34" charset="0"/>
              </a:rPr>
              <a:t>This has never happened</a:t>
            </a:r>
          </a:p>
          <a:p>
            <a:pPr>
              <a:spcBef>
                <a:spcPts val="0"/>
              </a:spcBef>
              <a:spcAft>
                <a:spcPts val="600"/>
              </a:spcAft>
            </a:pPr>
            <a:r>
              <a:rPr lang="en-US" sz="2600" dirty="0" smtClean="0">
                <a:solidFill>
                  <a:srgbClr val="FF0000"/>
                </a:solidFill>
                <a:latin typeface="Arial" panose="020B0604020202020204" pitchFamily="34" charset="0"/>
                <a:cs typeface="Arial" panose="020B0604020202020204" pitchFamily="34" charset="0"/>
              </a:rPr>
              <a:t>This must be future</a:t>
            </a:r>
            <a:endParaRPr lang="en-US" sz="2600" dirty="0">
              <a:latin typeface="Arial" panose="020B0604020202020204" pitchFamily="34" charset="0"/>
              <a:cs typeface="Arial" panose="020B0604020202020204" pitchFamily="34" charset="0"/>
            </a:endParaRPr>
          </a:p>
        </p:txBody>
      </p:sp>
      <p:sp>
        <p:nvSpPr>
          <p:cNvPr id="6" name="Content Placeholder 5"/>
          <p:cNvSpPr>
            <a:spLocks noGrp="1"/>
          </p:cNvSpPr>
          <p:nvPr>
            <p:ph sz="quarter" idx="4"/>
          </p:nvPr>
        </p:nvSpPr>
        <p:spPr>
          <a:xfrm>
            <a:off x="4777155" y="1066800"/>
            <a:ext cx="4343400" cy="5257800"/>
          </a:xfrm>
        </p:spPr>
        <p:txBody>
          <a:bodyPr>
            <a:noAutofit/>
          </a:bodyPr>
          <a:lstStyle/>
          <a:p>
            <a:pPr marL="109728" indent="0">
              <a:spcAft>
                <a:spcPts val="600"/>
              </a:spcAft>
              <a:buNone/>
            </a:pPr>
            <a:r>
              <a:rPr lang="en-US" b="1" u="sng" dirty="0" smtClean="0">
                <a:latin typeface="Arial" panose="020B0604020202020204" pitchFamily="34" charset="0"/>
                <a:cs typeface="Arial" panose="020B0604020202020204" pitchFamily="34" charset="0"/>
              </a:rPr>
              <a:t>Mark 13</a:t>
            </a:r>
          </a:p>
          <a:p>
            <a:pPr marL="109728" indent="0">
              <a:spcAft>
                <a:spcPts val="600"/>
              </a:spcAft>
              <a:buNone/>
            </a:pPr>
            <a:r>
              <a:rPr lang="en-US" sz="2600" dirty="0" smtClean="0">
                <a:latin typeface="Arial" panose="020B0604020202020204" pitchFamily="34" charset="0"/>
                <a:cs typeface="Arial" panose="020B0604020202020204" pitchFamily="34" charset="0"/>
              </a:rPr>
              <a:t>13:5-6</a:t>
            </a:r>
          </a:p>
          <a:p>
            <a:pPr marL="109728" indent="0">
              <a:spcAft>
                <a:spcPts val="600"/>
              </a:spcAft>
              <a:buNone/>
            </a:pPr>
            <a:r>
              <a:rPr lang="en-US" sz="2600" dirty="0" smtClean="0">
                <a:latin typeface="Arial" panose="020B0604020202020204" pitchFamily="34" charset="0"/>
                <a:cs typeface="Arial" panose="020B0604020202020204" pitchFamily="34" charset="0"/>
              </a:rPr>
              <a:t>13:7-8a</a:t>
            </a:r>
          </a:p>
          <a:p>
            <a:pPr marL="109728" indent="0">
              <a:spcAft>
                <a:spcPts val="600"/>
              </a:spcAft>
              <a:buNone/>
            </a:pPr>
            <a:r>
              <a:rPr lang="en-US" sz="2600" dirty="0" smtClean="0">
                <a:latin typeface="Arial" panose="020B0604020202020204" pitchFamily="34" charset="0"/>
                <a:cs typeface="Arial" panose="020B0604020202020204" pitchFamily="34" charset="0"/>
              </a:rPr>
              <a:t>13:8b</a:t>
            </a:r>
          </a:p>
          <a:p>
            <a:pPr marL="109728" indent="0">
              <a:spcAft>
                <a:spcPts val="600"/>
              </a:spcAft>
              <a:buNone/>
            </a:pPr>
            <a:r>
              <a:rPr lang="en-US" sz="2600" dirty="0" smtClean="0">
                <a:latin typeface="Arial" panose="020B0604020202020204" pitchFamily="34" charset="0"/>
                <a:cs typeface="Arial" panose="020B0604020202020204" pitchFamily="34" charset="0"/>
              </a:rPr>
              <a:t>13:8b</a:t>
            </a:r>
          </a:p>
          <a:p>
            <a:pPr marL="109728" indent="0">
              <a:spcAft>
                <a:spcPts val="600"/>
              </a:spcAft>
              <a:buNone/>
            </a:pPr>
            <a:r>
              <a:rPr lang="en-US" sz="2600" dirty="0" smtClean="0">
                <a:latin typeface="Arial" panose="020B0604020202020204" pitchFamily="34" charset="0"/>
                <a:cs typeface="Arial" panose="020B0604020202020204" pitchFamily="34" charset="0"/>
              </a:rPr>
              <a:t>13:9, 11-13</a:t>
            </a:r>
          </a:p>
          <a:p>
            <a:pPr marL="109728" indent="0">
              <a:spcAft>
                <a:spcPts val="600"/>
              </a:spcAft>
              <a:buNone/>
            </a:pPr>
            <a:r>
              <a:rPr lang="en-US" sz="2600" dirty="0" smtClean="0">
                <a:latin typeface="Arial" panose="020B0604020202020204" pitchFamily="34" charset="0"/>
                <a:cs typeface="Arial" panose="020B0604020202020204" pitchFamily="34" charset="0"/>
              </a:rPr>
              <a:t>13:8</a:t>
            </a:r>
          </a:p>
          <a:p>
            <a:pPr marL="109728" indent="0">
              <a:spcAft>
                <a:spcPts val="600"/>
              </a:spcAft>
              <a:buNone/>
            </a:pPr>
            <a:endParaRPr lang="en-US" sz="1200" dirty="0" smtClean="0">
              <a:latin typeface="Arial" panose="020B0604020202020204" pitchFamily="34" charset="0"/>
              <a:cs typeface="Arial" panose="020B0604020202020204" pitchFamily="34" charset="0"/>
            </a:endParaRPr>
          </a:p>
          <a:p>
            <a:pPr>
              <a:spcAft>
                <a:spcPts val="600"/>
              </a:spcAft>
            </a:pPr>
            <a:r>
              <a:rPr lang="en-US" sz="2600" dirty="0">
                <a:latin typeface="Arial" panose="020B0604020202020204" pitchFamily="34" charset="0"/>
                <a:cs typeface="Arial" panose="020B0604020202020204" pitchFamily="34" charset="0"/>
              </a:rPr>
              <a:t>¼ of Earth’s population dies</a:t>
            </a:r>
          </a:p>
          <a:p>
            <a:pPr>
              <a:spcAft>
                <a:spcPts val="600"/>
              </a:spcAft>
            </a:pPr>
            <a:r>
              <a:rPr lang="en-US" sz="2600" dirty="0">
                <a:latin typeface="Arial" panose="020B0604020202020204" pitchFamily="34" charset="0"/>
                <a:cs typeface="Arial" panose="020B0604020202020204" pitchFamily="34" charset="0"/>
              </a:rPr>
              <a:t>This has never happened</a:t>
            </a:r>
          </a:p>
          <a:p>
            <a:pPr>
              <a:spcAft>
                <a:spcPts val="600"/>
              </a:spcAft>
            </a:pPr>
            <a:r>
              <a:rPr lang="en-US" sz="2600" dirty="0">
                <a:solidFill>
                  <a:srgbClr val="FF0000"/>
                </a:solidFill>
                <a:latin typeface="Arial" panose="020B0604020202020204" pitchFamily="34" charset="0"/>
                <a:cs typeface="Arial" panose="020B0604020202020204" pitchFamily="34" charset="0"/>
              </a:rPr>
              <a:t>This must be </a:t>
            </a:r>
            <a:r>
              <a:rPr lang="en-US" sz="2600" dirty="0" smtClean="0">
                <a:solidFill>
                  <a:srgbClr val="FF0000"/>
                </a:solidFill>
                <a:latin typeface="Arial" panose="020B0604020202020204" pitchFamily="34" charset="0"/>
                <a:cs typeface="Arial" panose="020B0604020202020204" pitchFamily="34" charset="0"/>
              </a:rPr>
              <a:t>future</a:t>
            </a:r>
            <a:endParaRPr lang="en-US" sz="26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D536292E-4E6C-427E-BF60-E9BB51D9A188}" type="slidenum">
              <a:rPr lang="en-US" smtClean="0"/>
              <a:pPr/>
              <a:t>7</a:t>
            </a:fld>
            <a:endParaRPr lang="en-US"/>
          </a:p>
        </p:txBody>
      </p:sp>
    </p:spTree>
    <p:extLst>
      <p:ext uri="{BB962C8B-B14F-4D97-AF65-F5344CB8AC3E}">
        <p14:creationId xmlns:p14="http://schemas.microsoft.com/office/powerpoint/2010/main" val="1849576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Effect transition="in" filter="fade">
                                      <p:cBhvr>
                                        <p:cTn id="28" dur="1000"/>
                                        <p:tgtEl>
                                          <p:spTgt spid="6">
                                            <p:txEl>
                                              <p:pRg st="1" end="1"/>
                                            </p:txEl>
                                          </p:spTgt>
                                        </p:tgtEl>
                                      </p:cBhvr>
                                    </p:animEffect>
                                    <p:anim calcmode="lin" valueType="num">
                                      <p:cBhvr>
                                        <p:cTn id="29"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animEffect transition="in" filter="fade">
                                      <p:cBhvr>
                                        <p:cTn id="35" dur="1000"/>
                                        <p:tgtEl>
                                          <p:spTgt spid="5">
                                            <p:txEl>
                                              <p:pRg st="2" end="2"/>
                                            </p:txEl>
                                          </p:spTgt>
                                        </p:tgtEl>
                                      </p:cBhvr>
                                    </p:animEffect>
                                    <p:anim calcmode="lin" valueType="num">
                                      <p:cBhvr>
                                        <p:cTn id="36"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xEl>
                                              <p:pRg st="2" end="2"/>
                                            </p:txEl>
                                          </p:spTgt>
                                        </p:tgtEl>
                                        <p:attrNameLst>
                                          <p:attrName>style.visibility</p:attrName>
                                        </p:attrNameLst>
                                      </p:cBhvr>
                                      <p:to>
                                        <p:strVal val="visible"/>
                                      </p:to>
                                    </p:set>
                                    <p:animEffect transition="in" filter="fade">
                                      <p:cBhvr>
                                        <p:cTn id="42" dur="1000"/>
                                        <p:tgtEl>
                                          <p:spTgt spid="6">
                                            <p:txEl>
                                              <p:pRg st="2" end="2"/>
                                            </p:txEl>
                                          </p:spTgt>
                                        </p:tgtEl>
                                      </p:cBhvr>
                                    </p:animEffect>
                                    <p:anim calcmode="lin" valueType="num">
                                      <p:cBhvr>
                                        <p:cTn id="43"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3" end="3"/>
                                            </p:txEl>
                                          </p:spTgt>
                                        </p:tgtEl>
                                        <p:attrNameLst>
                                          <p:attrName>style.visibility</p:attrName>
                                        </p:attrNameLst>
                                      </p:cBhvr>
                                      <p:to>
                                        <p:strVal val="visible"/>
                                      </p:to>
                                    </p:set>
                                    <p:animEffect transition="in" filter="fade">
                                      <p:cBhvr>
                                        <p:cTn id="49" dur="1000"/>
                                        <p:tgtEl>
                                          <p:spTgt spid="5">
                                            <p:txEl>
                                              <p:pRg st="3" end="3"/>
                                            </p:txEl>
                                          </p:spTgt>
                                        </p:tgtEl>
                                      </p:cBhvr>
                                    </p:animEffect>
                                    <p:anim calcmode="lin" valueType="num">
                                      <p:cBhvr>
                                        <p:cTn id="50"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6">
                                            <p:txEl>
                                              <p:pRg st="3" end="3"/>
                                            </p:txEl>
                                          </p:spTgt>
                                        </p:tgtEl>
                                        <p:attrNameLst>
                                          <p:attrName>style.visibility</p:attrName>
                                        </p:attrNameLst>
                                      </p:cBhvr>
                                      <p:to>
                                        <p:strVal val="visible"/>
                                      </p:to>
                                    </p:set>
                                    <p:animEffect transition="in" filter="fade">
                                      <p:cBhvr>
                                        <p:cTn id="56" dur="1000"/>
                                        <p:tgtEl>
                                          <p:spTgt spid="6">
                                            <p:txEl>
                                              <p:pRg st="3" end="3"/>
                                            </p:txEl>
                                          </p:spTgt>
                                        </p:tgtEl>
                                      </p:cBhvr>
                                    </p:animEffect>
                                    <p:anim calcmode="lin" valueType="num">
                                      <p:cBhvr>
                                        <p:cTn id="57"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58"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5">
                                            <p:txEl>
                                              <p:pRg st="4" end="4"/>
                                            </p:txEl>
                                          </p:spTgt>
                                        </p:tgtEl>
                                        <p:attrNameLst>
                                          <p:attrName>style.visibility</p:attrName>
                                        </p:attrNameLst>
                                      </p:cBhvr>
                                      <p:to>
                                        <p:strVal val="visible"/>
                                      </p:to>
                                    </p:set>
                                    <p:animEffect transition="in" filter="fade">
                                      <p:cBhvr>
                                        <p:cTn id="63" dur="1000"/>
                                        <p:tgtEl>
                                          <p:spTgt spid="5">
                                            <p:txEl>
                                              <p:pRg st="4" end="4"/>
                                            </p:txEl>
                                          </p:spTgt>
                                        </p:tgtEl>
                                      </p:cBhvr>
                                    </p:animEffect>
                                    <p:anim calcmode="lin" valueType="num">
                                      <p:cBhvr>
                                        <p:cTn id="64"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6">
                                            <p:txEl>
                                              <p:pRg st="4" end="4"/>
                                            </p:txEl>
                                          </p:spTgt>
                                        </p:tgtEl>
                                        <p:attrNameLst>
                                          <p:attrName>style.visibility</p:attrName>
                                        </p:attrNameLst>
                                      </p:cBhvr>
                                      <p:to>
                                        <p:strVal val="visible"/>
                                      </p:to>
                                    </p:set>
                                    <p:animEffect transition="in" filter="fade">
                                      <p:cBhvr>
                                        <p:cTn id="70" dur="1000"/>
                                        <p:tgtEl>
                                          <p:spTgt spid="6">
                                            <p:txEl>
                                              <p:pRg st="4" end="4"/>
                                            </p:txEl>
                                          </p:spTgt>
                                        </p:tgtEl>
                                      </p:cBhvr>
                                    </p:animEffect>
                                    <p:anim calcmode="lin" valueType="num">
                                      <p:cBhvr>
                                        <p:cTn id="71"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72"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5">
                                            <p:txEl>
                                              <p:pRg st="5" end="5"/>
                                            </p:txEl>
                                          </p:spTgt>
                                        </p:tgtEl>
                                        <p:attrNameLst>
                                          <p:attrName>style.visibility</p:attrName>
                                        </p:attrNameLst>
                                      </p:cBhvr>
                                      <p:to>
                                        <p:strVal val="visible"/>
                                      </p:to>
                                    </p:set>
                                    <p:animEffect transition="in" filter="fade">
                                      <p:cBhvr>
                                        <p:cTn id="77" dur="1000"/>
                                        <p:tgtEl>
                                          <p:spTgt spid="5">
                                            <p:txEl>
                                              <p:pRg st="5" end="5"/>
                                            </p:txEl>
                                          </p:spTgt>
                                        </p:tgtEl>
                                      </p:cBhvr>
                                    </p:animEffect>
                                    <p:anim calcmode="lin" valueType="num">
                                      <p:cBhvr>
                                        <p:cTn id="7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79"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6">
                                            <p:txEl>
                                              <p:pRg st="5" end="5"/>
                                            </p:txEl>
                                          </p:spTgt>
                                        </p:tgtEl>
                                        <p:attrNameLst>
                                          <p:attrName>style.visibility</p:attrName>
                                        </p:attrNameLst>
                                      </p:cBhvr>
                                      <p:to>
                                        <p:strVal val="visible"/>
                                      </p:to>
                                    </p:set>
                                    <p:animEffect transition="in" filter="fade">
                                      <p:cBhvr>
                                        <p:cTn id="84" dur="1000"/>
                                        <p:tgtEl>
                                          <p:spTgt spid="6">
                                            <p:txEl>
                                              <p:pRg st="5" end="5"/>
                                            </p:txEl>
                                          </p:spTgt>
                                        </p:tgtEl>
                                      </p:cBhvr>
                                    </p:animEffect>
                                    <p:anim calcmode="lin" valueType="num">
                                      <p:cBhvr>
                                        <p:cTn id="85"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86"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5">
                                            <p:txEl>
                                              <p:pRg st="6" end="6"/>
                                            </p:txEl>
                                          </p:spTgt>
                                        </p:tgtEl>
                                        <p:attrNameLst>
                                          <p:attrName>style.visibility</p:attrName>
                                        </p:attrNameLst>
                                      </p:cBhvr>
                                      <p:to>
                                        <p:strVal val="visible"/>
                                      </p:to>
                                    </p:set>
                                    <p:animEffect transition="in" filter="fade">
                                      <p:cBhvr>
                                        <p:cTn id="91" dur="1000"/>
                                        <p:tgtEl>
                                          <p:spTgt spid="5">
                                            <p:txEl>
                                              <p:pRg st="6" end="6"/>
                                            </p:txEl>
                                          </p:spTgt>
                                        </p:tgtEl>
                                      </p:cBhvr>
                                    </p:animEffect>
                                    <p:anim calcmode="lin" valueType="num">
                                      <p:cBhvr>
                                        <p:cTn id="92"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93"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6">
                                            <p:txEl>
                                              <p:pRg st="6" end="6"/>
                                            </p:txEl>
                                          </p:spTgt>
                                        </p:tgtEl>
                                        <p:attrNameLst>
                                          <p:attrName>style.visibility</p:attrName>
                                        </p:attrNameLst>
                                      </p:cBhvr>
                                      <p:to>
                                        <p:strVal val="visible"/>
                                      </p:to>
                                    </p:set>
                                    <p:animEffect transition="in" filter="fade">
                                      <p:cBhvr>
                                        <p:cTn id="98" dur="1000"/>
                                        <p:tgtEl>
                                          <p:spTgt spid="6">
                                            <p:txEl>
                                              <p:pRg st="6" end="6"/>
                                            </p:txEl>
                                          </p:spTgt>
                                        </p:tgtEl>
                                      </p:cBhvr>
                                    </p:animEffect>
                                    <p:anim calcmode="lin" valueType="num">
                                      <p:cBhvr>
                                        <p:cTn id="99"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100"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5">
                                            <p:txEl>
                                              <p:pRg st="8" end="8"/>
                                            </p:txEl>
                                          </p:spTgt>
                                        </p:tgtEl>
                                        <p:attrNameLst>
                                          <p:attrName>style.visibility</p:attrName>
                                        </p:attrNameLst>
                                      </p:cBhvr>
                                      <p:to>
                                        <p:strVal val="visible"/>
                                      </p:to>
                                    </p:set>
                                    <p:animEffect transition="in" filter="fade">
                                      <p:cBhvr>
                                        <p:cTn id="105" dur="1000"/>
                                        <p:tgtEl>
                                          <p:spTgt spid="5">
                                            <p:txEl>
                                              <p:pRg st="8" end="8"/>
                                            </p:txEl>
                                          </p:spTgt>
                                        </p:tgtEl>
                                      </p:cBhvr>
                                    </p:animEffect>
                                    <p:anim calcmode="lin" valueType="num">
                                      <p:cBhvr>
                                        <p:cTn id="106"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107"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6">
                                            <p:txEl>
                                              <p:pRg st="8" end="8"/>
                                            </p:txEl>
                                          </p:spTgt>
                                        </p:tgtEl>
                                        <p:attrNameLst>
                                          <p:attrName>style.visibility</p:attrName>
                                        </p:attrNameLst>
                                      </p:cBhvr>
                                      <p:to>
                                        <p:strVal val="visible"/>
                                      </p:to>
                                    </p:set>
                                    <p:animEffect transition="in" filter="fade">
                                      <p:cBhvr>
                                        <p:cTn id="112" dur="1000"/>
                                        <p:tgtEl>
                                          <p:spTgt spid="6">
                                            <p:txEl>
                                              <p:pRg st="8" end="8"/>
                                            </p:txEl>
                                          </p:spTgt>
                                        </p:tgtEl>
                                      </p:cBhvr>
                                    </p:animEffect>
                                    <p:anim calcmode="lin" valueType="num">
                                      <p:cBhvr>
                                        <p:cTn id="113"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114"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5">
                                            <p:txEl>
                                              <p:pRg st="9" end="9"/>
                                            </p:txEl>
                                          </p:spTgt>
                                        </p:tgtEl>
                                        <p:attrNameLst>
                                          <p:attrName>style.visibility</p:attrName>
                                        </p:attrNameLst>
                                      </p:cBhvr>
                                      <p:to>
                                        <p:strVal val="visible"/>
                                      </p:to>
                                    </p:set>
                                    <p:animEffect transition="in" filter="fade">
                                      <p:cBhvr>
                                        <p:cTn id="119" dur="1000"/>
                                        <p:tgtEl>
                                          <p:spTgt spid="5">
                                            <p:txEl>
                                              <p:pRg st="9" end="9"/>
                                            </p:txEl>
                                          </p:spTgt>
                                        </p:tgtEl>
                                      </p:cBhvr>
                                    </p:animEffect>
                                    <p:anim calcmode="lin" valueType="num">
                                      <p:cBhvr>
                                        <p:cTn id="120"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121"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6">
                                            <p:txEl>
                                              <p:pRg st="9" end="9"/>
                                            </p:txEl>
                                          </p:spTgt>
                                        </p:tgtEl>
                                        <p:attrNameLst>
                                          <p:attrName>style.visibility</p:attrName>
                                        </p:attrNameLst>
                                      </p:cBhvr>
                                      <p:to>
                                        <p:strVal val="visible"/>
                                      </p:to>
                                    </p:set>
                                    <p:animEffect transition="in" filter="fade">
                                      <p:cBhvr>
                                        <p:cTn id="126" dur="1000"/>
                                        <p:tgtEl>
                                          <p:spTgt spid="6">
                                            <p:txEl>
                                              <p:pRg st="9" end="9"/>
                                            </p:txEl>
                                          </p:spTgt>
                                        </p:tgtEl>
                                      </p:cBhvr>
                                    </p:animEffect>
                                    <p:anim calcmode="lin" valueType="num">
                                      <p:cBhvr>
                                        <p:cTn id="127" dur="1000" fill="hold"/>
                                        <p:tgtEl>
                                          <p:spTgt spid="6">
                                            <p:txEl>
                                              <p:pRg st="9" end="9"/>
                                            </p:txEl>
                                          </p:spTgt>
                                        </p:tgtEl>
                                        <p:attrNameLst>
                                          <p:attrName>ppt_x</p:attrName>
                                        </p:attrNameLst>
                                      </p:cBhvr>
                                      <p:tavLst>
                                        <p:tav tm="0">
                                          <p:val>
                                            <p:strVal val="#ppt_x"/>
                                          </p:val>
                                        </p:tav>
                                        <p:tav tm="100000">
                                          <p:val>
                                            <p:strVal val="#ppt_x"/>
                                          </p:val>
                                        </p:tav>
                                      </p:tavLst>
                                    </p:anim>
                                    <p:anim calcmode="lin" valueType="num">
                                      <p:cBhvr>
                                        <p:cTn id="128" dur="1000" fill="hold"/>
                                        <p:tgtEl>
                                          <p:spTgt spid="6">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5">
                                            <p:txEl>
                                              <p:pRg st="10" end="10"/>
                                            </p:txEl>
                                          </p:spTgt>
                                        </p:tgtEl>
                                        <p:attrNameLst>
                                          <p:attrName>style.visibility</p:attrName>
                                        </p:attrNameLst>
                                      </p:cBhvr>
                                      <p:to>
                                        <p:strVal val="visible"/>
                                      </p:to>
                                    </p:set>
                                    <p:animEffect transition="in" filter="fade">
                                      <p:cBhvr>
                                        <p:cTn id="133" dur="1000"/>
                                        <p:tgtEl>
                                          <p:spTgt spid="5">
                                            <p:txEl>
                                              <p:pRg st="10" end="10"/>
                                            </p:txEl>
                                          </p:spTgt>
                                        </p:tgtEl>
                                      </p:cBhvr>
                                    </p:animEffect>
                                    <p:anim calcmode="lin" valueType="num">
                                      <p:cBhvr>
                                        <p:cTn id="134"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135"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grpId="0" nodeType="clickEffect">
                                  <p:stCondLst>
                                    <p:cond delay="0"/>
                                  </p:stCondLst>
                                  <p:childTnLst>
                                    <p:set>
                                      <p:cBhvr>
                                        <p:cTn id="139" dur="1" fill="hold">
                                          <p:stCondLst>
                                            <p:cond delay="0"/>
                                          </p:stCondLst>
                                        </p:cTn>
                                        <p:tgtEl>
                                          <p:spTgt spid="6">
                                            <p:txEl>
                                              <p:pRg st="10" end="10"/>
                                            </p:txEl>
                                          </p:spTgt>
                                        </p:tgtEl>
                                        <p:attrNameLst>
                                          <p:attrName>style.visibility</p:attrName>
                                        </p:attrNameLst>
                                      </p:cBhvr>
                                      <p:to>
                                        <p:strVal val="visible"/>
                                      </p:to>
                                    </p:set>
                                    <p:animEffect transition="in" filter="fade">
                                      <p:cBhvr>
                                        <p:cTn id="140" dur="1000"/>
                                        <p:tgtEl>
                                          <p:spTgt spid="6">
                                            <p:txEl>
                                              <p:pRg st="10" end="10"/>
                                            </p:txEl>
                                          </p:spTgt>
                                        </p:tgtEl>
                                      </p:cBhvr>
                                    </p:animEffect>
                                    <p:anim calcmode="lin" valueType="num">
                                      <p:cBhvr>
                                        <p:cTn id="141" dur="1000" fill="hold"/>
                                        <p:tgtEl>
                                          <p:spTgt spid="6">
                                            <p:txEl>
                                              <p:pRg st="10" end="10"/>
                                            </p:txEl>
                                          </p:spTgt>
                                        </p:tgtEl>
                                        <p:attrNameLst>
                                          <p:attrName>ppt_x</p:attrName>
                                        </p:attrNameLst>
                                      </p:cBhvr>
                                      <p:tavLst>
                                        <p:tav tm="0">
                                          <p:val>
                                            <p:strVal val="#ppt_x"/>
                                          </p:val>
                                        </p:tav>
                                        <p:tav tm="100000">
                                          <p:val>
                                            <p:strVal val="#ppt_x"/>
                                          </p:val>
                                        </p:tav>
                                      </p:tavLst>
                                    </p:anim>
                                    <p:anim calcmode="lin" valueType="num">
                                      <p:cBhvr>
                                        <p:cTn id="142" dur="1000" fill="hold"/>
                                        <p:tgtEl>
                                          <p:spTgt spid="6">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64291"/>
          </a:xfrm>
        </p:spPr>
        <p:txBody>
          <a:bodyPr>
            <a:normAutofit/>
          </a:bodyPr>
          <a:lstStyle/>
          <a:p>
            <a:pPr marL="109728" indent="0">
              <a:spcAft>
                <a:spcPts val="600"/>
              </a:spcAft>
              <a:buNone/>
            </a:pPr>
            <a:r>
              <a:rPr lang="en-US" sz="2800" b="1" dirty="0" smtClean="0">
                <a:latin typeface="Arial" panose="020B0604020202020204" pitchFamily="34" charset="0"/>
                <a:cs typeface="Arial" panose="020B0604020202020204" pitchFamily="34" charset="0"/>
              </a:rPr>
              <a:t>Mark uses “birth pangs” which is a technical term for the future day of the Lord.</a:t>
            </a:r>
          </a:p>
          <a:p>
            <a:pPr marL="109728" indent="0">
              <a:buNone/>
            </a:pPr>
            <a:r>
              <a:rPr lang="en-US" sz="2600" u="sng" dirty="0" smtClean="0">
                <a:latin typeface="Arial" panose="020B0604020202020204" pitchFamily="34" charset="0"/>
                <a:cs typeface="Arial" panose="020B0604020202020204" pitchFamily="34" charset="0"/>
              </a:rPr>
              <a:t>Mark </a:t>
            </a:r>
            <a:r>
              <a:rPr lang="en-US" sz="2600" u="sng" dirty="0">
                <a:latin typeface="Arial" panose="020B0604020202020204" pitchFamily="34" charset="0"/>
                <a:cs typeface="Arial" panose="020B0604020202020204" pitchFamily="34" charset="0"/>
              </a:rPr>
              <a:t>13:5-8</a:t>
            </a:r>
            <a:r>
              <a:rPr lang="en-US" sz="2600" dirty="0">
                <a:latin typeface="Arial" panose="020B0604020202020204" pitchFamily="34" charset="0"/>
                <a:cs typeface="Arial" panose="020B0604020202020204" pitchFamily="34" charset="0"/>
              </a:rPr>
              <a:t> And Jesus began to say to them, “See to it that no one misleads you.  </a:t>
            </a:r>
            <a:r>
              <a:rPr lang="en-US" sz="2600" u="sng" dirty="0">
                <a:latin typeface="Arial" panose="020B0604020202020204" pitchFamily="34" charset="0"/>
                <a:cs typeface="Arial" panose="020B0604020202020204" pitchFamily="34" charset="0"/>
              </a:rPr>
              <a:t>6</a:t>
            </a:r>
            <a:r>
              <a:rPr lang="en-US" sz="2600" dirty="0">
                <a:latin typeface="Arial" panose="020B0604020202020204" pitchFamily="34" charset="0"/>
                <a:cs typeface="Arial" panose="020B0604020202020204" pitchFamily="34" charset="0"/>
              </a:rPr>
              <a:t> “Many will come in My name, saying, ‘I am He!’ and will mislead many.  </a:t>
            </a:r>
            <a:r>
              <a:rPr lang="en-US" sz="2600" u="sng" dirty="0">
                <a:latin typeface="Arial" panose="020B0604020202020204" pitchFamily="34" charset="0"/>
                <a:cs typeface="Arial" panose="020B0604020202020204" pitchFamily="34" charset="0"/>
              </a:rPr>
              <a:t>7</a:t>
            </a:r>
            <a:r>
              <a:rPr lang="en-US" sz="2600" dirty="0">
                <a:latin typeface="Arial" panose="020B0604020202020204" pitchFamily="34" charset="0"/>
                <a:cs typeface="Arial" panose="020B0604020202020204" pitchFamily="34" charset="0"/>
              </a:rPr>
              <a:t> “When you hear of </a:t>
            </a:r>
            <a:r>
              <a:rPr lang="en-US" sz="2600" dirty="0">
                <a:solidFill>
                  <a:srgbClr val="FF0000"/>
                </a:solidFill>
                <a:latin typeface="Arial" panose="020B0604020202020204" pitchFamily="34" charset="0"/>
                <a:cs typeface="Arial" panose="020B0604020202020204" pitchFamily="34" charset="0"/>
              </a:rPr>
              <a:t>wars and rumors of wars</a:t>
            </a:r>
            <a:r>
              <a:rPr lang="en-US" sz="2600" dirty="0">
                <a:latin typeface="Arial" panose="020B0604020202020204" pitchFamily="34" charset="0"/>
                <a:cs typeface="Arial" panose="020B0604020202020204" pitchFamily="34" charset="0"/>
              </a:rPr>
              <a:t>, do not be frightened; those things must take place; but that is not yet the end.  </a:t>
            </a:r>
            <a:r>
              <a:rPr lang="en-US" sz="2600" u="sng" dirty="0">
                <a:latin typeface="Arial" panose="020B0604020202020204" pitchFamily="34" charset="0"/>
                <a:cs typeface="Arial" panose="020B0604020202020204" pitchFamily="34" charset="0"/>
              </a:rPr>
              <a:t>8</a:t>
            </a:r>
            <a:r>
              <a:rPr lang="en-US" sz="2600" dirty="0">
                <a:latin typeface="Arial" panose="020B0604020202020204" pitchFamily="34" charset="0"/>
                <a:cs typeface="Arial" panose="020B0604020202020204" pitchFamily="34" charset="0"/>
              </a:rPr>
              <a:t> “For nation will rise up against nation, and kingdom against kingdom; there will be </a:t>
            </a:r>
            <a:r>
              <a:rPr lang="en-US" sz="2600" dirty="0">
                <a:solidFill>
                  <a:srgbClr val="FF0000"/>
                </a:solidFill>
                <a:latin typeface="Arial" panose="020B0604020202020204" pitchFamily="34" charset="0"/>
                <a:cs typeface="Arial" panose="020B0604020202020204" pitchFamily="34" charset="0"/>
              </a:rPr>
              <a:t>earthquakes</a:t>
            </a:r>
            <a:r>
              <a:rPr lang="en-US" sz="2600" dirty="0">
                <a:latin typeface="Arial" panose="020B0604020202020204" pitchFamily="34" charset="0"/>
                <a:cs typeface="Arial" panose="020B0604020202020204" pitchFamily="34" charset="0"/>
              </a:rPr>
              <a:t> in various places; there will also be </a:t>
            </a:r>
            <a:r>
              <a:rPr lang="en-US" sz="2600" dirty="0">
                <a:solidFill>
                  <a:srgbClr val="FF0000"/>
                </a:solidFill>
                <a:latin typeface="Arial" panose="020B0604020202020204" pitchFamily="34" charset="0"/>
                <a:cs typeface="Arial" panose="020B0604020202020204" pitchFamily="34" charset="0"/>
              </a:rPr>
              <a:t>famines</a:t>
            </a:r>
            <a:r>
              <a:rPr lang="en-US" sz="2600" dirty="0">
                <a:latin typeface="Arial" panose="020B0604020202020204" pitchFamily="34" charset="0"/>
                <a:cs typeface="Arial" panose="020B0604020202020204" pitchFamily="34" charset="0"/>
              </a:rPr>
              <a:t>. These things are merely the beginning of birth pangs. </a:t>
            </a:r>
            <a:r>
              <a:rPr lang="en-US" sz="2600" dirty="0" smtClean="0">
                <a:latin typeface="Arial" panose="020B0604020202020204" pitchFamily="34" charset="0"/>
                <a:cs typeface="Arial" panose="020B0604020202020204" pitchFamily="34" charset="0"/>
              </a:rPr>
              <a:t>    </a:t>
            </a:r>
            <a:endParaRPr lang="en-US" sz="2600" dirty="0">
              <a:latin typeface="Arial" panose="020B0604020202020204" pitchFamily="34" charset="0"/>
              <a:cs typeface="Arial" panose="020B0604020202020204" pitchFamily="34" charset="0"/>
            </a:endParaRPr>
          </a:p>
          <a:p>
            <a:endParaRPr lang="en-US" sz="2800" dirty="0"/>
          </a:p>
        </p:txBody>
      </p:sp>
      <p:sp>
        <p:nvSpPr>
          <p:cNvPr id="3" name="Title 2"/>
          <p:cNvSpPr>
            <a:spLocks noGrp="1"/>
          </p:cNvSpPr>
          <p:nvPr>
            <p:ph type="title"/>
          </p:nvPr>
        </p:nvSpPr>
        <p:spPr>
          <a:xfrm>
            <a:off x="228600" y="274638"/>
            <a:ext cx="8686800" cy="715962"/>
          </a:xfrm>
        </p:spPr>
        <p:txBody>
          <a:bodyPr>
            <a:noAutofit/>
          </a:bodyPr>
          <a:lstStyle/>
          <a:p>
            <a:pPr algn="ctr"/>
            <a:r>
              <a:rPr lang="en-US" sz="3200" dirty="0">
                <a:solidFill>
                  <a:srgbClr val="0070C0"/>
                </a:solidFill>
                <a:effectLst/>
                <a:latin typeface="Arial" panose="020B0604020202020204" pitchFamily="34" charset="0"/>
                <a:cs typeface="Arial" panose="020B0604020202020204" pitchFamily="34" charset="0"/>
              </a:rPr>
              <a:t>Evidence </a:t>
            </a:r>
            <a:r>
              <a:rPr lang="en-US" sz="3200" dirty="0" smtClean="0">
                <a:solidFill>
                  <a:srgbClr val="0070C0"/>
                </a:solidFill>
                <a:effectLst/>
                <a:latin typeface="Arial" panose="020B0604020202020204" pitchFamily="34" charset="0"/>
                <a:cs typeface="Arial" panose="020B0604020202020204" pitchFamily="34" charset="0"/>
              </a:rPr>
              <a:t>for </a:t>
            </a:r>
            <a:r>
              <a:rPr lang="en-US" sz="3200" dirty="0">
                <a:solidFill>
                  <a:srgbClr val="0070C0"/>
                </a:solidFill>
                <a:effectLst/>
                <a:latin typeface="Arial" panose="020B0604020202020204" pitchFamily="34" charset="0"/>
                <a:cs typeface="Arial" panose="020B0604020202020204" pitchFamily="34" charset="0"/>
              </a:rPr>
              <a:t>Mark’s Focus </a:t>
            </a:r>
            <a:r>
              <a:rPr lang="en-US" sz="3200" dirty="0" smtClean="0">
                <a:solidFill>
                  <a:srgbClr val="0070C0"/>
                </a:solidFill>
                <a:effectLst/>
                <a:latin typeface="Arial" panose="020B0604020202020204" pitchFamily="34" charset="0"/>
                <a:cs typeface="Arial" panose="020B0604020202020204" pitchFamily="34" charset="0"/>
              </a:rPr>
              <a:t>on </a:t>
            </a:r>
            <a:r>
              <a:rPr lang="en-US" sz="3200" dirty="0">
                <a:solidFill>
                  <a:srgbClr val="0070C0"/>
                </a:solidFill>
                <a:effectLst/>
                <a:latin typeface="Arial" panose="020B0604020202020204" pitchFamily="34" charset="0"/>
                <a:cs typeface="Arial" panose="020B0604020202020204" pitchFamily="34" charset="0"/>
              </a:rPr>
              <a:t>t</a:t>
            </a:r>
            <a:r>
              <a:rPr lang="en-US" sz="3200" dirty="0" smtClean="0">
                <a:solidFill>
                  <a:srgbClr val="0070C0"/>
                </a:solidFill>
                <a:effectLst/>
                <a:latin typeface="Arial" panose="020B0604020202020204" pitchFamily="34" charset="0"/>
                <a:cs typeface="Arial" panose="020B0604020202020204" pitchFamily="34" charset="0"/>
              </a:rPr>
              <a:t>he </a:t>
            </a:r>
            <a:r>
              <a:rPr lang="en-US" sz="3200" dirty="0">
                <a:solidFill>
                  <a:srgbClr val="0070C0"/>
                </a:solidFill>
                <a:effectLst/>
                <a:latin typeface="Arial" panose="020B0604020202020204" pitchFamily="34" charset="0"/>
                <a:cs typeface="Arial" panose="020B0604020202020204" pitchFamily="34" charset="0"/>
              </a:rPr>
              <a:t>Future</a:t>
            </a:r>
            <a:endParaRPr lang="en-US" sz="3200" dirty="0"/>
          </a:p>
        </p:txBody>
      </p:sp>
      <p:sp>
        <p:nvSpPr>
          <p:cNvPr id="5" name="Rounded Rectangle 4"/>
          <p:cNvSpPr/>
          <p:nvPr/>
        </p:nvSpPr>
        <p:spPr>
          <a:xfrm>
            <a:off x="3827585" y="5310555"/>
            <a:ext cx="1752600" cy="45720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810000" y="6019800"/>
            <a:ext cx="5029200" cy="584775"/>
          </a:xfrm>
          <a:prstGeom prst="rect">
            <a:avLst/>
          </a:prstGeom>
          <a:noFill/>
        </p:spPr>
        <p:txBody>
          <a:bodyPr wrap="square" rtlCol="0">
            <a:spAutoFit/>
          </a:bodyPr>
          <a:lstStyle/>
          <a:p>
            <a:r>
              <a:rPr lang="en-US" sz="3200" dirty="0" smtClean="0">
                <a:latin typeface="Arial" panose="020B0604020202020204" pitchFamily="34" charset="0"/>
                <a:cs typeface="Arial" panose="020B0604020202020204" pitchFamily="34" charset="0"/>
              </a:rPr>
              <a:t>Birth Pangs = </a:t>
            </a:r>
            <a:r>
              <a:rPr lang="el-GR" sz="3200" b="1" dirty="0">
                <a:latin typeface="Arial" panose="020B0604020202020204" pitchFamily="34" charset="0"/>
                <a:cs typeface="Arial" panose="020B0604020202020204" pitchFamily="34" charset="0"/>
              </a:rPr>
              <a:t>ὠδίν</a:t>
            </a:r>
            <a:endParaRPr lang="en-US" sz="3200" dirty="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D536292E-4E6C-427E-BF60-E9BB51D9A188}" type="slidenum">
              <a:rPr lang="en-US" smtClean="0"/>
              <a:pPr/>
              <a:t>8</a:t>
            </a:fld>
            <a:endParaRPr lang="en-US"/>
          </a:p>
        </p:txBody>
      </p:sp>
    </p:spTree>
    <p:extLst>
      <p:ext uri="{BB962C8B-B14F-4D97-AF65-F5344CB8AC3E}">
        <p14:creationId xmlns:p14="http://schemas.microsoft.com/office/powerpoint/2010/main" val="3530349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animBg="1"/>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3514</TotalTime>
  <Words>1380</Words>
  <Application>Microsoft Office PowerPoint</Application>
  <PresentationFormat>On-screen Show (4:3)</PresentationFormat>
  <Paragraphs>131</Paragraphs>
  <Slides>14</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Lucida Sans Unicode</vt:lpstr>
      <vt:lpstr>Verdana</vt:lpstr>
      <vt:lpstr>Wingdings 2</vt:lpstr>
      <vt:lpstr>Wingdings 3</vt:lpstr>
      <vt:lpstr>Concourse</vt:lpstr>
      <vt:lpstr>Mark 13</vt:lpstr>
      <vt:lpstr>Interpretive Issues</vt:lpstr>
      <vt:lpstr>Interpretive Issues</vt:lpstr>
      <vt:lpstr>Evidence for Mark’s Focus on the Future</vt:lpstr>
      <vt:lpstr>Evidence for Mark’s Focus on the Future</vt:lpstr>
      <vt:lpstr>Evidence for Mark’s Focus on the Future</vt:lpstr>
      <vt:lpstr>Evidence for Mark’s Focus on the Future</vt:lpstr>
      <vt:lpstr>Parallel Between Revelation 6 and Mark 13 </vt:lpstr>
      <vt:lpstr>Evidence for Mark’s Focus on the Future</vt:lpstr>
      <vt:lpstr>Evidence for Mark’s Focus on the Future</vt:lpstr>
      <vt:lpstr>Evidence for Mark’s Focus on the Future</vt:lpstr>
      <vt:lpstr>Two Views on Birth Pangs Compared</vt:lpstr>
      <vt:lpstr>Our Need for the Gospel</vt:lpstr>
      <vt:lpstr>1 Thessalonians 5:1-7 and  The Olivet Discourse</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13</dc:title>
  <dc:creator>Eric</dc:creator>
  <cp:lastModifiedBy>Christy</cp:lastModifiedBy>
  <cp:revision>117</cp:revision>
  <cp:lastPrinted>2014-08-01T21:01:34Z</cp:lastPrinted>
  <dcterms:created xsi:type="dcterms:W3CDTF">2014-07-21T11:58:24Z</dcterms:created>
  <dcterms:modified xsi:type="dcterms:W3CDTF">2014-08-01T21:50:05Z</dcterms:modified>
</cp:coreProperties>
</file>