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70" r:id="rId9"/>
    <p:sldId id="263" r:id="rId10"/>
    <p:sldId id="265" r:id="rId11"/>
    <p:sldId id="266" r:id="rId12"/>
    <p:sldId id="272" r:id="rId13"/>
    <p:sldId id="273" r:id="rId14"/>
    <p:sldId id="271" r:id="rId15"/>
  </p:sldIdLst>
  <p:sldSz cx="9144000" cy="6858000" type="screen4x3"/>
  <p:notesSz cx="6924675" cy="9210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34" autoAdjust="0"/>
  </p:normalViewPr>
  <p:slideViewPr>
    <p:cSldViewPr>
      <p:cViewPr varScale="1">
        <p:scale>
          <a:sx n="71" d="100"/>
          <a:sy n="71" d="100"/>
        </p:scale>
        <p:origin x="1272" y="60"/>
      </p:cViewPr>
      <p:guideLst>
        <p:guide orient="horz" pos="2160"/>
        <p:guide pos="2880"/>
      </p:guideLst>
    </p:cSldViewPr>
  </p:slideViewPr>
  <p:notesTextViewPr>
    <p:cViewPr>
      <p:scale>
        <a:sx n="1" d="1"/>
        <a:sy n="1" d="1"/>
      </p:scale>
      <p:origin x="0" y="0"/>
    </p:cViewPr>
  </p:notesTextViewPr>
  <p:notesViewPr>
    <p:cSldViewPr showGuides="1">
      <p:cViewPr varScale="1">
        <p:scale>
          <a:sx n="54" d="100"/>
          <a:sy n="54" d="100"/>
        </p:scale>
        <p:origin x="280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457200" y="192742"/>
            <a:ext cx="3767137" cy="513217"/>
          </a:xfrm>
          <a:prstGeom prst="rect">
            <a:avLst/>
          </a:prstGeom>
        </p:spPr>
        <p:txBody>
          <a:bodyPr vert="horz" lIns="103880" tIns="51941" rIns="103880" bIns="51941" rtlCol="0"/>
          <a:lstStyle>
            <a:lvl1pPr algn="l">
              <a:defRPr sz="1400"/>
            </a:lvl1pPr>
          </a:lstStyle>
          <a:p>
            <a:r>
              <a:rPr lang="en-US" b="1" dirty="0">
                <a:latin typeface="Arial" panose="020B0604020202020204" pitchFamily="34" charset="0"/>
                <a:cs typeface="Arial" panose="020B0604020202020204" pitchFamily="34" charset="0"/>
              </a:rPr>
              <a:t>Interpreting The Olivet </a:t>
            </a:r>
            <a:r>
              <a:rPr lang="en-US" b="1" dirty="0" smtClean="0">
                <a:latin typeface="Arial" panose="020B0604020202020204" pitchFamily="34" charset="0"/>
                <a:cs typeface="Arial" panose="020B0604020202020204" pitchFamily="34" charset="0"/>
              </a:rPr>
              <a:t>Discourse: </a:t>
            </a:r>
            <a:r>
              <a:rPr lang="en-US" b="1" dirty="0">
                <a:latin typeface="Arial" panose="020B0604020202020204" pitchFamily="34" charset="0"/>
                <a:cs typeface="Arial" panose="020B0604020202020204" pitchFamily="34" charset="0"/>
              </a:rPr>
              <a:t>Part 1 </a:t>
            </a:r>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cs typeface="Arial" panose="020B0604020202020204" pitchFamily="34" charset="0"/>
              </a:rPr>
              <a:t>Mark 13</a:t>
            </a:r>
          </a:p>
          <a:p>
            <a:endParaRPr lang="en-US" dirty="0"/>
          </a:p>
        </p:txBody>
      </p:sp>
      <p:sp>
        <p:nvSpPr>
          <p:cNvPr id="7" name="Date Placeholder 2"/>
          <p:cNvSpPr>
            <a:spLocks noGrp="1"/>
          </p:cNvSpPr>
          <p:nvPr>
            <p:ph type="dt" sz="quarter" idx="1"/>
          </p:nvPr>
        </p:nvSpPr>
        <p:spPr>
          <a:xfrm>
            <a:off x="2895600" y="212925"/>
            <a:ext cx="3447315" cy="513217"/>
          </a:xfrm>
          <a:prstGeom prst="rect">
            <a:avLst/>
          </a:prstGeom>
        </p:spPr>
        <p:txBody>
          <a:bodyPr vert="horz" lIns="103880" tIns="51941" rIns="103880" bIns="51941" rtlCol="0"/>
          <a:lstStyle>
            <a:lvl1pPr algn="r">
              <a:defRPr sz="1400"/>
            </a:lvl1pPr>
          </a:lstStyle>
          <a:p>
            <a:r>
              <a:rPr lang="en-US" dirty="0" smtClean="0"/>
              <a:t>08/03/14</a:t>
            </a:r>
            <a:r>
              <a:rPr lang="en-US" dirty="0"/>
              <a:t/>
            </a:r>
            <a:br>
              <a:rPr lang="en-US" dirty="0"/>
            </a:br>
            <a:r>
              <a:rPr lang="en-US" dirty="0"/>
              <a:t>by Eric Douma</a:t>
            </a:r>
          </a:p>
        </p:txBody>
      </p:sp>
      <p:sp>
        <p:nvSpPr>
          <p:cNvPr id="8" name="Slide Number Placeholder 4"/>
          <p:cNvSpPr>
            <a:spLocks noGrp="1"/>
          </p:cNvSpPr>
          <p:nvPr>
            <p:ph type="sldNum" sz="quarter" idx="3"/>
          </p:nvPr>
        </p:nvSpPr>
        <p:spPr>
          <a:xfrm>
            <a:off x="3048000" y="8363913"/>
            <a:ext cx="3506436" cy="569946"/>
          </a:xfrm>
          <a:prstGeom prst="rect">
            <a:avLst/>
          </a:prstGeom>
        </p:spPr>
        <p:txBody>
          <a:bodyPr vert="horz" lIns="117034" tIns="58517" rIns="117034" bIns="58517" rtlCol="0" anchor="b"/>
          <a:lstStyle>
            <a:lvl1pPr algn="r">
              <a:defRPr sz="1600"/>
            </a:lvl1pPr>
          </a:lstStyle>
          <a:p>
            <a:pPr algn="l">
              <a:tabLst>
                <a:tab pos="3256864" algn="r"/>
                <a:tab pos="3853983" algn="r"/>
              </a:tabLst>
            </a:pPr>
            <a:r>
              <a:rPr lang="en-US" sz="1300" dirty="0"/>
              <a:t>www.gospelofgracefellowship.org	</a:t>
            </a:r>
            <a:fld id="{0BBBAE45-9901-4674-9676-D21FB25714E7}" type="slidenum">
              <a:rPr lang="en-US" sz="1300"/>
              <a:pPr algn="l">
                <a:tabLst>
                  <a:tab pos="3256864" algn="r"/>
                  <a:tab pos="3853983" algn="r"/>
                </a:tabLst>
              </a:pPr>
              <a:t>‹#›</a:t>
            </a:fld>
            <a:endParaRPr lang="en-US" sz="13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8413115"/>
            <a:ext cx="2263194" cy="690543"/>
          </a:xfrm>
          <a:prstGeom prst="rect">
            <a:avLst/>
          </a:prstGeom>
        </p:spPr>
      </p:pic>
    </p:spTree>
    <p:extLst>
      <p:ext uri="{BB962C8B-B14F-4D97-AF65-F5344CB8AC3E}">
        <p14:creationId xmlns:p14="http://schemas.microsoft.com/office/powerpoint/2010/main" val="3031855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0693" cy="460534"/>
          </a:xfrm>
          <a:prstGeom prst="rect">
            <a:avLst/>
          </a:prstGeom>
        </p:spPr>
        <p:txBody>
          <a:bodyPr vert="horz" lIns="92199" tIns="46099" rIns="92199" bIns="46099" rtlCol="0"/>
          <a:lstStyle>
            <a:lvl1pPr algn="l">
              <a:defRPr sz="1200"/>
            </a:lvl1pPr>
          </a:lstStyle>
          <a:p>
            <a:endParaRPr lang="en-US"/>
          </a:p>
        </p:txBody>
      </p:sp>
      <p:sp>
        <p:nvSpPr>
          <p:cNvPr id="3" name="Date Placeholder 2"/>
          <p:cNvSpPr>
            <a:spLocks noGrp="1"/>
          </p:cNvSpPr>
          <p:nvPr>
            <p:ph type="dt" idx="1"/>
          </p:nvPr>
        </p:nvSpPr>
        <p:spPr>
          <a:xfrm>
            <a:off x="3922380" y="0"/>
            <a:ext cx="3000693" cy="460534"/>
          </a:xfrm>
          <a:prstGeom prst="rect">
            <a:avLst/>
          </a:prstGeom>
        </p:spPr>
        <p:txBody>
          <a:bodyPr vert="horz" lIns="92199" tIns="46099" rIns="92199" bIns="46099" rtlCol="0"/>
          <a:lstStyle>
            <a:lvl1pPr algn="r">
              <a:defRPr sz="1200"/>
            </a:lvl1pPr>
          </a:lstStyle>
          <a:p>
            <a:fld id="{C45A5A12-F919-4570-A972-080394A40323}" type="datetimeFigureOut">
              <a:rPr lang="en-US" smtClean="0"/>
              <a:pPr/>
              <a:t>8/1/2014</a:t>
            </a:fld>
            <a:endParaRPr lang="en-US"/>
          </a:p>
        </p:txBody>
      </p:sp>
      <p:sp>
        <p:nvSpPr>
          <p:cNvPr id="4" name="Slide Image Placeholder 3"/>
          <p:cNvSpPr>
            <a:spLocks noGrp="1" noRot="1" noChangeAspect="1"/>
          </p:cNvSpPr>
          <p:nvPr>
            <p:ph type="sldImg" idx="2"/>
          </p:nvPr>
        </p:nvSpPr>
        <p:spPr>
          <a:xfrm>
            <a:off x="1158875" y="690563"/>
            <a:ext cx="4606925" cy="3454400"/>
          </a:xfrm>
          <a:prstGeom prst="rect">
            <a:avLst/>
          </a:prstGeom>
          <a:noFill/>
          <a:ln w="12700">
            <a:solidFill>
              <a:prstClr val="black"/>
            </a:solidFill>
          </a:ln>
        </p:spPr>
        <p:txBody>
          <a:bodyPr vert="horz" lIns="92199" tIns="46099" rIns="92199" bIns="46099" rtlCol="0" anchor="ctr"/>
          <a:lstStyle/>
          <a:p>
            <a:endParaRPr lang="en-US"/>
          </a:p>
        </p:txBody>
      </p:sp>
      <p:sp>
        <p:nvSpPr>
          <p:cNvPr id="5" name="Notes Placeholder 4"/>
          <p:cNvSpPr>
            <a:spLocks noGrp="1"/>
          </p:cNvSpPr>
          <p:nvPr>
            <p:ph type="body" sz="quarter" idx="3"/>
          </p:nvPr>
        </p:nvSpPr>
        <p:spPr>
          <a:xfrm>
            <a:off x="692468" y="4375071"/>
            <a:ext cx="5539740" cy="4144804"/>
          </a:xfrm>
          <a:prstGeom prst="rect">
            <a:avLst/>
          </a:prstGeom>
        </p:spPr>
        <p:txBody>
          <a:bodyPr vert="horz" lIns="92199" tIns="46099" rIns="92199" bIns="4609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8543"/>
            <a:ext cx="3000693" cy="460534"/>
          </a:xfrm>
          <a:prstGeom prst="rect">
            <a:avLst/>
          </a:prstGeom>
        </p:spPr>
        <p:txBody>
          <a:bodyPr vert="horz" lIns="92199" tIns="46099" rIns="92199" bIns="46099" rtlCol="0" anchor="b"/>
          <a:lstStyle>
            <a:lvl1pPr algn="l">
              <a:defRPr sz="1200"/>
            </a:lvl1pPr>
          </a:lstStyle>
          <a:p>
            <a:endParaRPr lang="en-US"/>
          </a:p>
        </p:txBody>
      </p:sp>
      <p:sp>
        <p:nvSpPr>
          <p:cNvPr id="7" name="Slide Number Placeholder 6"/>
          <p:cNvSpPr>
            <a:spLocks noGrp="1"/>
          </p:cNvSpPr>
          <p:nvPr>
            <p:ph type="sldNum" sz="quarter" idx="5"/>
          </p:nvPr>
        </p:nvSpPr>
        <p:spPr>
          <a:xfrm>
            <a:off x="3922380" y="8748543"/>
            <a:ext cx="3000693" cy="460534"/>
          </a:xfrm>
          <a:prstGeom prst="rect">
            <a:avLst/>
          </a:prstGeom>
        </p:spPr>
        <p:txBody>
          <a:bodyPr vert="horz" lIns="92199" tIns="46099" rIns="92199" bIns="46099" rtlCol="0" anchor="b"/>
          <a:lstStyle>
            <a:lvl1pPr algn="r">
              <a:defRPr sz="1200"/>
            </a:lvl1pPr>
          </a:lstStyle>
          <a:p>
            <a:fld id="{28374C8B-258F-4458-8D81-A22B21E0EB70}" type="slidenum">
              <a:rPr lang="en-US" smtClean="0"/>
              <a:pPr/>
              <a:t>‹#›</a:t>
            </a:fld>
            <a:endParaRPr lang="en-US"/>
          </a:p>
        </p:txBody>
      </p:sp>
    </p:spTree>
    <p:extLst>
      <p:ext uri="{BB962C8B-B14F-4D97-AF65-F5344CB8AC3E}">
        <p14:creationId xmlns:p14="http://schemas.microsoft.com/office/powerpoint/2010/main" val="719682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4C8B-258F-4458-8D81-A22B21E0EB70}" type="slidenum">
              <a:rPr lang="en-US" smtClean="0"/>
              <a:pPr/>
              <a:t>0</a:t>
            </a:fld>
            <a:endParaRPr lang="en-US"/>
          </a:p>
        </p:txBody>
      </p:sp>
    </p:spTree>
    <p:extLst>
      <p:ext uri="{BB962C8B-B14F-4D97-AF65-F5344CB8AC3E}">
        <p14:creationId xmlns:p14="http://schemas.microsoft.com/office/powerpoint/2010/main" val="1528643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4C8B-258F-4458-8D81-A22B21E0EB70}" type="slidenum">
              <a:rPr lang="en-US" smtClean="0"/>
              <a:pPr/>
              <a:t>9</a:t>
            </a:fld>
            <a:endParaRPr lang="en-US"/>
          </a:p>
        </p:txBody>
      </p:sp>
    </p:spTree>
    <p:extLst>
      <p:ext uri="{BB962C8B-B14F-4D97-AF65-F5344CB8AC3E}">
        <p14:creationId xmlns:p14="http://schemas.microsoft.com/office/powerpoint/2010/main" val="1572608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4C8B-258F-4458-8D81-A22B21E0EB70}" type="slidenum">
              <a:rPr lang="en-US" smtClean="0"/>
              <a:pPr/>
              <a:t>10</a:t>
            </a:fld>
            <a:endParaRPr lang="en-US"/>
          </a:p>
        </p:txBody>
      </p:sp>
    </p:spTree>
    <p:extLst>
      <p:ext uri="{BB962C8B-B14F-4D97-AF65-F5344CB8AC3E}">
        <p14:creationId xmlns:p14="http://schemas.microsoft.com/office/powerpoint/2010/main" val="3036027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8374C8B-258F-4458-8D81-A22B21E0EB70}" type="slidenum">
              <a:rPr lang="en-US" smtClean="0"/>
              <a:pPr/>
              <a:t>11</a:t>
            </a:fld>
            <a:endParaRPr lang="en-US"/>
          </a:p>
        </p:txBody>
      </p:sp>
    </p:spTree>
    <p:extLst>
      <p:ext uri="{BB962C8B-B14F-4D97-AF65-F5344CB8AC3E}">
        <p14:creationId xmlns:p14="http://schemas.microsoft.com/office/powerpoint/2010/main" val="2437654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4C8B-258F-4458-8D81-A22B21E0EB70}" type="slidenum">
              <a:rPr lang="en-US" smtClean="0"/>
              <a:pPr/>
              <a:t>12</a:t>
            </a:fld>
            <a:endParaRPr lang="en-US"/>
          </a:p>
        </p:txBody>
      </p:sp>
    </p:spTree>
    <p:extLst>
      <p:ext uri="{BB962C8B-B14F-4D97-AF65-F5344CB8AC3E}">
        <p14:creationId xmlns:p14="http://schemas.microsoft.com/office/powerpoint/2010/main" val="1933133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8374C8B-258F-4458-8D81-A22B21E0EB70}" type="slidenum">
              <a:rPr lang="en-US" smtClean="0"/>
              <a:pPr/>
              <a:t>1</a:t>
            </a:fld>
            <a:endParaRPr lang="en-US"/>
          </a:p>
        </p:txBody>
      </p:sp>
    </p:spTree>
    <p:extLst>
      <p:ext uri="{BB962C8B-B14F-4D97-AF65-F5344CB8AC3E}">
        <p14:creationId xmlns:p14="http://schemas.microsoft.com/office/powerpoint/2010/main" val="1117882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4C8B-258F-4458-8D81-A22B21E0EB70}" type="slidenum">
              <a:rPr lang="en-US" smtClean="0"/>
              <a:pPr/>
              <a:t>2</a:t>
            </a:fld>
            <a:endParaRPr lang="en-US"/>
          </a:p>
        </p:txBody>
      </p:sp>
    </p:spTree>
    <p:extLst>
      <p:ext uri="{BB962C8B-B14F-4D97-AF65-F5344CB8AC3E}">
        <p14:creationId xmlns:p14="http://schemas.microsoft.com/office/powerpoint/2010/main" val="540085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4C8B-258F-4458-8D81-A22B21E0EB70}" type="slidenum">
              <a:rPr lang="en-US" smtClean="0"/>
              <a:pPr/>
              <a:t>3</a:t>
            </a:fld>
            <a:endParaRPr lang="en-US"/>
          </a:p>
        </p:txBody>
      </p:sp>
    </p:spTree>
    <p:extLst>
      <p:ext uri="{BB962C8B-B14F-4D97-AF65-F5344CB8AC3E}">
        <p14:creationId xmlns:p14="http://schemas.microsoft.com/office/powerpoint/2010/main" val="444466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4C8B-258F-4458-8D81-A22B21E0EB70}" type="slidenum">
              <a:rPr lang="en-US" smtClean="0"/>
              <a:pPr/>
              <a:t>4</a:t>
            </a:fld>
            <a:endParaRPr lang="en-US"/>
          </a:p>
        </p:txBody>
      </p:sp>
    </p:spTree>
    <p:extLst>
      <p:ext uri="{BB962C8B-B14F-4D97-AF65-F5344CB8AC3E}">
        <p14:creationId xmlns:p14="http://schemas.microsoft.com/office/powerpoint/2010/main" val="135327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4C8B-258F-4458-8D81-A22B21E0EB70}" type="slidenum">
              <a:rPr lang="en-US" smtClean="0"/>
              <a:pPr/>
              <a:t>5</a:t>
            </a:fld>
            <a:endParaRPr lang="en-US"/>
          </a:p>
        </p:txBody>
      </p:sp>
    </p:spTree>
    <p:extLst>
      <p:ext uri="{BB962C8B-B14F-4D97-AF65-F5344CB8AC3E}">
        <p14:creationId xmlns:p14="http://schemas.microsoft.com/office/powerpoint/2010/main" val="2337851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4C8B-258F-4458-8D81-A22B21E0EB70}" type="slidenum">
              <a:rPr lang="en-US" smtClean="0"/>
              <a:pPr/>
              <a:t>6</a:t>
            </a:fld>
            <a:endParaRPr lang="en-US"/>
          </a:p>
        </p:txBody>
      </p:sp>
    </p:spTree>
    <p:extLst>
      <p:ext uri="{BB962C8B-B14F-4D97-AF65-F5344CB8AC3E}">
        <p14:creationId xmlns:p14="http://schemas.microsoft.com/office/powerpoint/2010/main" val="3366067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8374C8B-258F-4458-8D81-A22B21E0EB70}" type="slidenum">
              <a:rPr lang="en-US" smtClean="0"/>
              <a:pPr/>
              <a:t>7</a:t>
            </a:fld>
            <a:endParaRPr lang="en-US"/>
          </a:p>
        </p:txBody>
      </p:sp>
    </p:spTree>
    <p:extLst>
      <p:ext uri="{BB962C8B-B14F-4D97-AF65-F5344CB8AC3E}">
        <p14:creationId xmlns:p14="http://schemas.microsoft.com/office/powerpoint/2010/main" val="3786508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4C8B-258F-4458-8D81-A22B21E0EB70}" type="slidenum">
              <a:rPr lang="en-US" smtClean="0"/>
              <a:pPr/>
              <a:t>8</a:t>
            </a:fld>
            <a:endParaRPr lang="en-US"/>
          </a:p>
        </p:txBody>
      </p:sp>
    </p:spTree>
    <p:extLst>
      <p:ext uri="{BB962C8B-B14F-4D97-AF65-F5344CB8AC3E}">
        <p14:creationId xmlns:p14="http://schemas.microsoft.com/office/powerpoint/2010/main" val="1083782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B8AC0C0-08F8-4F68-81B4-045BFE8494F2}" type="datetime1">
              <a:rPr lang="en-US" smtClean="0"/>
              <a:t>8/1/2014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36292E-4E6C-427E-BF60-E9BB51D9A1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3EAF7B-2A2B-4C9F-9925-571D884D2150}" type="datetime1">
              <a:rPr lang="en-US" smtClean="0"/>
              <a:t>8/1/2014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36292E-4E6C-427E-BF60-E9BB51D9A1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5F845F-678B-4BAF-AF34-85A027C76C27}" type="datetime1">
              <a:rPr lang="en-US" smtClean="0"/>
              <a:t>8/1/2014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36292E-4E6C-427E-BF60-E9BB51D9A1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83C03F-9CAD-4CE2-8DED-2027D9EF0D2E}" type="datetime1">
              <a:rPr lang="en-US" smtClean="0"/>
              <a:t>8/1/2014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36292E-4E6C-427E-BF60-E9BB51D9A18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88B3D56-7EFC-46BB-8095-618881ADE020}" type="datetime1">
              <a:rPr lang="en-US" smtClean="0"/>
              <a:t>8/1/2014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36292E-4E6C-427E-BF60-E9BB51D9A18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1B787B-F116-4B57-8DEE-9EEB58A3310B}" type="datetime1">
              <a:rPr lang="en-US" smtClean="0"/>
              <a:t>8/1/2014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36292E-4E6C-427E-BF60-E9BB51D9A18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D05E29-C0C8-4C50-B7CB-9DD7F1D79EC1}" type="datetime1">
              <a:rPr lang="en-US" smtClean="0"/>
              <a:t>8/1/2014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536292E-4E6C-427E-BF60-E9BB51D9A1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C296379-F739-4BFC-A73C-A5481E7A48A5}" type="datetime1">
              <a:rPr lang="en-US" smtClean="0"/>
              <a:t>8/1/2014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536292E-4E6C-427E-BF60-E9BB51D9A18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660507E-A742-4D6E-A578-8C7A9B9C1F81}" type="datetime1">
              <a:rPr lang="en-US" smtClean="0"/>
              <a:t>8/1/2014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536292E-4E6C-427E-BF60-E9BB51D9A1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5C091F-BAAC-4A28-8AB7-D139A1074727}" type="datetime1">
              <a:rPr lang="en-US" smtClean="0"/>
              <a:t>8/1/2014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36292E-4E6C-427E-BF60-E9BB51D9A1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BCBBBB-37DC-4372-A4C2-3BB4D8A49967}" type="datetime1">
              <a:rPr lang="en-US" smtClean="0"/>
              <a:t>8/1/2014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36292E-4E6C-427E-BF60-E9BB51D9A18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214D2FC-AD07-4F24-A9C4-34A1CC519F73}" type="datetime1">
              <a:rPr lang="en-US" smtClean="0"/>
              <a:t>8/1/2014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382000" y="6407944"/>
            <a:ext cx="631032" cy="365125"/>
          </a:xfrm>
          <a:prstGeom prst="rect">
            <a:avLst/>
          </a:prstGeom>
        </p:spPr>
        <p:txBody>
          <a:bodyPr vert="horz" anchor="b"/>
          <a:lstStyle>
            <a:lvl1pPr algn="r" eaLnBrk="1" latinLnBrk="0" hangingPunct="1">
              <a:defRPr kumimoji="0" sz="2000" b="0">
                <a:solidFill>
                  <a:schemeClr val="tx1"/>
                </a:solidFill>
              </a:defRPr>
            </a:lvl1pPr>
            <a:extLst/>
          </a:lstStyle>
          <a:p>
            <a:fld id="{D536292E-4E6C-427E-BF60-E9BB51D9A1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1067762"/>
          </a:xfrm>
        </p:spPr>
        <p:txBody>
          <a:bodyPr>
            <a:normAutofit/>
          </a:bodyPr>
          <a:lstStyle/>
          <a:p>
            <a:pPr algn="ctr"/>
            <a:r>
              <a:rPr lang="en-US" sz="5400" dirty="0" smtClean="0">
                <a:solidFill>
                  <a:srgbClr val="0070C0"/>
                </a:solidFill>
                <a:effectLst/>
                <a:latin typeface="Arial" panose="020B0604020202020204" pitchFamily="34" charset="0"/>
                <a:cs typeface="Arial" panose="020B0604020202020204" pitchFamily="34" charset="0"/>
              </a:rPr>
              <a:t>Mark 13</a:t>
            </a:r>
            <a:endParaRPr lang="en-US" sz="5400"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2362200"/>
            <a:ext cx="7772400" cy="1199704"/>
          </a:xfrm>
        </p:spPr>
        <p:txBody>
          <a:bodyPr>
            <a:noAutofit/>
          </a:bodyPr>
          <a:lstStyle/>
          <a:p>
            <a:pPr algn="ctr"/>
            <a:r>
              <a:rPr lang="en-US" b="1" dirty="0" smtClean="0">
                <a:solidFill>
                  <a:schemeClr val="tx1"/>
                </a:solidFill>
                <a:latin typeface="Arial" panose="020B0604020202020204" pitchFamily="34" charset="0"/>
                <a:cs typeface="Arial" panose="020B0604020202020204" pitchFamily="34" charset="0"/>
              </a:rPr>
              <a:t> </a:t>
            </a:r>
            <a:r>
              <a:rPr lang="en-US" sz="3600" b="1" dirty="0" smtClean="0">
                <a:solidFill>
                  <a:schemeClr val="tx1"/>
                </a:solidFill>
                <a:latin typeface="Arial" panose="020B0604020202020204" pitchFamily="34" charset="0"/>
                <a:cs typeface="Arial" panose="020B0604020202020204" pitchFamily="34" charset="0"/>
              </a:rPr>
              <a:t>Interpreting The Olivet Discourse Part 1</a:t>
            </a:r>
          </a:p>
          <a:p>
            <a:pPr algn="ctr"/>
            <a:endParaRPr lang="en-US" sz="2800" dirty="0" smtClean="0">
              <a:solidFill>
                <a:schemeClr val="tx1"/>
              </a:solidFill>
              <a:latin typeface="Arial" panose="020B0604020202020204" pitchFamily="34" charset="0"/>
              <a:cs typeface="Arial" panose="020B0604020202020204" pitchFamily="34" charset="0"/>
            </a:endParaRPr>
          </a:p>
          <a:p>
            <a:pPr algn="ctr"/>
            <a:r>
              <a:rPr lang="en-US" sz="2800" i="1" dirty="0" smtClean="0">
                <a:solidFill>
                  <a:schemeClr val="tx1"/>
                </a:solidFill>
                <a:latin typeface="Arial" panose="020B0604020202020204" pitchFamily="34" charset="0"/>
                <a:cs typeface="Arial" panose="020B0604020202020204" pitchFamily="34" charset="0"/>
              </a:rPr>
              <a:t>by Eric Douma</a:t>
            </a:r>
          </a:p>
          <a:p>
            <a:pPr algn="ctr"/>
            <a:r>
              <a:rPr lang="en-US" sz="2800" dirty="0" smtClean="0">
                <a:solidFill>
                  <a:schemeClr val="tx1"/>
                </a:solidFill>
                <a:latin typeface="Arial" panose="020B0604020202020204" pitchFamily="34" charset="0"/>
                <a:cs typeface="Arial" panose="020B0604020202020204" pitchFamily="34" charset="0"/>
              </a:rPr>
              <a:t>Gospel of Grace Fellowship</a:t>
            </a:r>
            <a:endParaRPr 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2481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4864291"/>
          </a:xfrm>
        </p:spPr>
        <p:txBody>
          <a:bodyPr>
            <a:noAutofit/>
          </a:bodyPr>
          <a:lstStyle/>
          <a:p>
            <a:pPr marL="109728" indent="0">
              <a:buNone/>
            </a:pPr>
            <a:r>
              <a:rPr lang="en-US" sz="2800" u="sng" dirty="0" smtClean="0">
                <a:latin typeface="Arial" panose="020B0604020202020204" pitchFamily="34" charset="0"/>
                <a:cs typeface="Arial" panose="020B0604020202020204" pitchFamily="34" charset="0"/>
              </a:rPr>
              <a:t>Isaiah 13:6-10 </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Wail, for the </a:t>
            </a:r>
            <a:r>
              <a:rPr lang="en-US" sz="2800" dirty="0">
                <a:solidFill>
                  <a:srgbClr val="FF0000"/>
                </a:solidFill>
                <a:latin typeface="Arial" panose="020B0604020202020204" pitchFamily="34" charset="0"/>
                <a:cs typeface="Arial" panose="020B0604020202020204" pitchFamily="34" charset="0"/>
              </a:rPr>
              <a:t>day of the LORD </a:t>
            </a:r>
            <a:r>
              <a:rPr lang="en-US" sz="2800" dirty="0">
                <a:latin typeface="Arial" panose="020B0604020202020204" pitchFamily="34" charset="0"/>
                <a:cs typeface="Arial" panose="020B0604020202020204" pitchFamily="34" charset="0"/>
              </a:rPr>
              <a:t>is near! It will come as destruction from the Almighty.  </a:t>
            </a:r>
            <a:r>
              <a:rPr lang="en-US" sz="2800" u="sng" dirty="0">
                <a:latin typeface="Arial" panose="020B0604020202020204" pitchFamily="34" charset="0"/>
                <a:cs typeface="Arial" panose="020B0604020202020204" pitchFamily="34" charset="0"/>
              </a:rPr>
              <a:t>7</a:t>
            </a:r>
            <a:r>
              <a:rPr lang="en-US" sz="2800" dirty="0">
                <a:latin typeface="Arial" panose="020B0604020202020204" pitchFamily="34" charset="0"/>
                <a:cs typeface="Arial" panose="020B0604020202020204" pitchFamily="34" charset="0"/>
              </a:rPr>
              <a:t> Therefore all hands will fall limp,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every man’s heart will melt.  </a:t>
            </a:r>
            <a:r>
              <a:rPr lang="en-US" sz="2800" u="sng" dirty="0">
                <a:latin typeface="Arial" panose="020B0604020202020204" pitchFamily="34" charset="0"/>
                <a:cs typeface="Arial" panose="020B0604020202020204" pitchFamily="34" charset="0"/>
              </a:rPr>
              <a:t>8</a:t>
            </a:r>
            <a:r>
              <a:rPr lang="en-US" sz="2800" dirty="0">
                <a:latin typeface="Arial" panose="020B0604020202020204" pitchFamily="34" charset="0"/>
                <a:cs typeface="Arial" panose="020B0604020202020204" pitchFamily="34" charset="0"/>
              </a:rPr>
              <a:t> They will be terrified, </a:t>
            </a:r>
            <a:r>
              <a:rPr lang="en-US" sz="2800" dirty="0">
                <a:solidFill>
                  <a:srgbClr val="FF0000"/>
                </a:solidFill>
                <a:latin typeface="Arial" panose="020B0604020202020204" pitchFamily="34" charset="0"/>
                <a:cs typeface="Arial" panose="020B0604020202020204" pitchFamily="34" charset="0"/>
              </a:rPr>
              <a:t>Pains</a:t>
            </a:r>
            <a:r>
              <a:rPr lang="en-US" sz="2800" dirty="0">
                <a:latin typeface="Arial" panose="020B0604020202020204" pitchFamily="34" charset="0"/>
                <a:cs typeface="Arial" panose="020B0604020202020204" pitchFamily="34" charset="0"/>
              </a:rPr>
              <a:t> and anguish will take hold of them; They will writhe like a woman in labor, They will look at one another in astonishment, Their faces aflame</a:t>
            </a:r>
            <a:r>
              <a:rPr lang="en-US" sz="2800" dirty="0" smtClean="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9</a:t>
            </a:r>
            <a:r>
              <a:rPr lang="en-US" sz="2800" dirty="0">
                <a:latin typeface="Arial" panose="020B0604020202020204" pitchFamily="34" charset="0"/>
                <a:cs typeface="Arial" panose="020B0604020202020204" pitchFamily="34" charset="0"/>
              </a:rPr>
              <a:t> Behold, </a:t>
            </a:r>
            <a:r>
              <a:rPr lang="en-US" sz="2800" dirty="0">
                <a:solidFill>
                  <a:srgbClr val="FF0000"/>
                </a:solidFill>
                <a:latin typeface="Arial" panose="020B0604020202020204" pitchFamily="34" charset="0"/>
                <a:cs typeface="Arial" panose="020B0604020202020204" pitchFamily="34" charset="0"/>
              </a:rPr>
              <a:t>the day of the LORD</a:t>
            </a:r>
            <a:r>
              <a:rPr lang="en-US" sz="2800" dirty="0">
                <a:latin typeface="Arial" panose="020B0604020202020204" pitchFamily="34" charset="0"/>
                <a:cs typeface="Arial" panose="020B0604020202020204" pitchFamily="34" charset="0"/>
              </a:rPr>
              <a:t> is coming, Cruel, with fury and burning anger, </a:t>
            </a:r>
            <a:r>
              <a:rPr lang="en-US" sz="2800" dirty="0" smtClean="0">
                <a:latin typeface="Arial" panose="020B0604020202020204" pitchFamily="34" charset="0"/>
                <a:cs typeface="Arial" panose="020B0604020202020204" pitchFamily="34" charset="0"/>
              </a:rPr>
              <a:t>to </a:t>
            </a:r>
            <a:r>
              <a:rPr lang="en-US" sz="2800" dirty="0">
                <a:latin typeface="Arial" panose="020B0604020202020204" pitchFamily="34" charset="0"/>
                <a:cs typeface="Arial" panose="020B0604020202020204" pitchFamily="34" charset="0"/>
              </a:rPr>
              <a:t>make the land a desolation;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He will exterminate its sinners from it.  </a:t>
            </a:r>
            <a:r>
              <a:rPr lang="en-US" sz="2800" u="sng" dirty="0">
                <a:latin typeface="Arial" panose="020B0604020202020204" pitchFamily="34" charset="0"/>
                <a:cs typeface="Arial" panose="020B0604020202020204" pitchFamily="34" charset="0"/>
              </a:rPr>
              <a:t>10</a:t>
            </a:r>
            <a:r>
              <a:rPr lang="en-US" sz="2800" dirty="0">
                <a:latin typeface="Arial" panose="020B0604020202020204" pitchFamily="34" charset="0"/>
                <a:cs typeface="Arial" panose="020B0604020202020204" pitchFamily="34" charset="0"/>
              </a:rPr>
              <a:t> For the stars of heaven and their constellations Will not flash forth their light; The sun will be dark when it rises And the moon will not shed its light.</a:t>
            </a:r>
            <a:r>
              <a:rPr lang="en-US" sz="2800" dirty="0" smtClean="0">
                <a:latin typeface="Arial" panose="020B0604020202020204" pitchFamily="34" charset="0"/>
                <a:cs typeface="Arial" panose="020B0604020202020204" pitchFamily="34" charset="0"/>
              </a:rPr>
              <a:t> </a:t>
            </a:r>
            <a:endParaRPr lang="en-US" sz="2800" u="sng"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152400"/>
            <a:ext cx="8763000" cy="685800"/>
          </a:xfrm>
        </p:spPr>
        <p:txBody>
          <a:bodyPr>
            <a:noAutofit/>
          </a:bodyPr>
          <a:lstStyle/>
          <a:p>
            <a:pPr algn="ctr"/>
            <a:r>
              <a:rPr lang="en-US" sz="3200" dirty="0">
                <a:solidFill>
                  <a:srgbClr val="0070C0"/>
                </a:solidFill>
                <a:effectLst/>
                <a:latin typeface="Arial" panose="020B0604020202020204" pitchFamily="34" charset="0"/>
                <a:cs typeface="Arial" panose="020B0604020202020204" pitchFamily="34" charset="0"/>
              </a:rPr>
              <a:t>Evidence </a:t>
            </a:r>
            <a:r>
              <a:rPr lang="en-US" sz="3200" dirty="0" smtClean="0">
                <a:solidFill>
                  <a:srgbClr val="0070C0"/>
                </a:solidFill>
                <a:effectLst/>
                <a:latin typeface="Arial" panose="020B0604020202020204" pitchFamily="34" charset="0"/>
                <a:cs typeface="Arial" panose="020B0604020202020204" pitchFamily="34" charset="0"/>
              </a:rPr>
              <a:t>for </a:t>
            </a:r>
            <a:r>
              <a:rPr lang="en-US" sz="3200" dirty="0">
                <a:solidFill>
                  <a:srgbClr val="0070C0"/>
                </a:solidFill>
                <a:effectLst/>
                <a:latin typeface="Arial" panose="020B0604020202020204" pitchFamily="34" charset="0"/>
                <a:cs typeface="Arial" panose="020B0604020202020204" pitchFamily="34" charset="0"/>
              </a:rPr>
              <a:t>Mark’s </a:t>
            </a:r>
            <a:r>
              <a:rPr lang="en-US" sz="3200" dirty="0" smtClean="0">
                <a:solidFill>
                  <a:srgbClr val="0070C0"/>
                </a:solidFill>
                <a:effectLst/>
                <a:latin typeface="Arial" panose="020B0604020202020204" pitchFamily="34" charset="0"/>
                <a:cs typeface="Arial" panose="020B0604020202020204" pitchFamily="34" charset="0"/>
              </a:rPr>
              <a:t>Focus on </a:t>
            </a:r>
            <a:r>
              <a:rPr lang="en-US" sz="3200" dirty="0">
                <a:solidFill>
                  <a:srgbClr val="0070C0"/>
                </a:solidFill>
                <a:effectLst/>
                <a:latin typeface="Arial" panose="020B0604020202020204" pitchFamily="34" charset="0"/>
                <a:cs typeface="Arial" panose="020B0604020202020204" pitchFamily="34" charset="0"/>
              </a:rPr>
              <a:t>t</a:t>
            </a:r>
            <a:r>
              <a:rPr lang="en-US" sz="3200" dirty="0" smtClean="0">
                <a:solidFill>
                  <a:srgbClr val="0070C0"/>
                </a:solidFill>
                <a:effectLst/>
                <a:latin typeface="Arial" panose="020B0604020202020204" pitchFamily="34" charset="0"/>
                <a:cs typeface="Arial" panose="020B0604020202020204" pitchFamily="34" charset="0"/>
              </a:rPr>
              <a:t>he </a:t>
            </a:r>
            <a:r>
              <a:rPr lang="en-US" sz="3200" dirty="0">
                <a:solidFill>
                  <a:srgbClr val="0070C0"/>
                </a:solidFill>
                <a:effectLst/>
                <a:latin typeface="Arial" panose="020B0604020202020204" pitchFamily="34" charset="0"/>
                <a:cs typeface="Arial" panose="020B0604020202020204" pitchFamily="34" charset="0"/>
              </a:rPr>
              <a:t>Future</a:t>
            </a:r>
            <a:endParaRPr lang="en-US" sz="3200" dirty="0"/>
          </a:p>
        </p:txBody>
      </p:sp>
      <p:sp>
        <p:nvSpPr>
          <p:cNvPr id="4" name="Rounded Rectangle 3"/>
          <p:cNvSpPr/>
          <p:nvPr/>
        </p:nvSpPr>
        <p:spPr>
          <a:xfrm>
            <a:off x="6418384" y="2244969"/>
            <a:ext cx="1014045" cy="404445"/>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D536292E-4E6C-427E-BF60-E9BB51D9A188}" type="slidenum">
              <a:rPr lang="en-US" smtClean="0"/>
              <a:pPr/>
              <a:t>9</a:t>
            </a:fld>
            <a:endParaRPr lang="en-US"/>
          </a:p>
        </p:txBody>
      </p:sp>
    </p:spTree>
    <p:extLst>
      <p:ext uri="{BB962C8B-B14F-4D97-AF65-F5344CB8AC3E}">
        <p14:creationId xmlns:p14="http://schemas.microsoft.com/office/powerpoint/2010/main" val="86148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Autofit/>
          </a:bodyPr>
          <a:lstStyle/>
          <a:p>
            <a:pPr marL="109728" indent="0">
              <a:buNone/>
            </a:pPr>
            <a:r>
              <a:rPr lang="en-US" sz="2800" u="sng" dirty="0" smtClean="0">
                <a:latin typeface="Arial" panose="020B0604020202020204" pitchFamily="34" charset="0"/>
                <a:cs typeface="Arial" panose="020B0604020202020204" pitchFamily="34" charset="0"/>
              </a:rPr>
              <a:t>1 Thessalonians 5:2-3</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For you yourselves know full well that the day of the Lord will come just like a thief in the night.  </a:t>
            </a:r>
            <a:r>
              <a:rPr lang="en-US" sz="2800" u="sng" dirty="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 While they are saying, “Peace and safety!” then destruction will come upon them suddenly like </a:t>
            </a:r>
            <a:r>
              <a:rPr lang="en-US" sz="2800" dirty="0">
                <a:solidFill>
                  <a:srgbClr val="FF0000"/>
                </a:solidFill>
                <a:latin typeface="Arial" panose="020B0604020202020204" pitchFamily="34" charset="0"/>
                <a:cs typeface="Arial" panose="020B0604020202020204" pitchFamily="34" charset="0"/>
              </a:rPr>
              <a:t>labor pains </a:t>
            </a:r>
            <a:r>
              <a:rPr lang="en-US" sz="2800" dirty="0">
                <a:latin typeface="Arial" panose="020B0604020202020204" pitchFamily="34" charset="0"/>
                <a:cs typeface="Arial" panose="020B0604020202020204" pitchFamily="34" charset="0"/>
              </a:rPr>
              <a:t>upon a woman with child, and they will not escape</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13:8</a:t>
            </a:r>
            <a:r>
              <a:rPr lang="en-US" sz="2800" dirty="0" smtClean="0">
                <a:latin typeface="Arial" panose="020B0604020202020204" pitchFamily="34" charset="0"/>
                <a:cs typeface="Arial" panose="020B0604020202020204" pitchFamily="34" charset="0"/>
              </a:rPr>
              <a:t> For </a:t>
            </a:r>
            <a:r>
              <a:rPr lang="en-US" sz="2800" dirty="0">
                <a:latin typeface="Arial" panose="020B0604020202020204" pitchFamily="34" charset="0"/>
                <a:cs typeface="Arial" panose="020B0604020202020204" pitchFamily="34" charset="0"/>
              </a:rPr>
              <a:t>nation will rise up against nation, and kingdom against kingdom; there will be earthquakes in various places; there will also be famines. These things are merely the beginning of </a:t>
            </a:r>
            <a:r>
              <a:rPr lang="en-US" sz="2800" dirty="0">
                <a:solidFill>
                  <a:srgbClr val="FF0000"/>
                </a:solidFill>
                <a:latin typeface="Arial" panose="020B0604020202020204" pitchFamily="34" charset="0"/>
                <a:cs typeface="Arial" panose="020B0604020202020204" pitchFamily="34" charset="0"/>
              </a:rPr>
              <a:t>birth pangs</a:t>
            </a:r>
            <a:r>
              <a:rPr lang="en-US" sz="2800" dirty="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152400"/>
            <a:ext cx="8763000" cy="792162"/>
          </a:xfrm>
        </p:spPr>
        <p:txBody>
          <a:bodyPr>
            <a:noAutofit/>
          </a:bodyPr>
          <a:lstStyle/>
          <a:p>
            <a:pPr algn="ctr"/>
            <a:r>
              <a:rPr lang="en-US" sz="3200" dirty="0">
                <a:solidFill>
                  <a:srgbClr val="0070C0"/>
                </a:solidFill>
                <a:effectLst/>
                <a:latin typeface="Arial" panose="020B0604020202020204" pitchFamily="34" charset="0"/>
                <a:cs typeface="Arial" panose="020B0604020202020204" pitchFamily="34" charset="0"/>
              </a:rPr>
              <a:t>Evidence </a:t>
            </a:r>
            <a:r>
              <a:rPr lang="en-US" sz="3200" dirty="0" smtClean="0">
                <a:solidFill>
                  <a:srgbClr val="0070C0"/>
                </a:solidFill>
                <a:effectLst/>
                <a:latin typeface="Arial" panose="020B0604020202020204" pitchFamily="34" charset="0"/>
                <a:cs typeface="Arial" panose="020B0604020202020204" pitchFamily="34" charset="0"/>
              </a:rPr>
              <a:t>for </a:t>
            </a:r>
            <a:r>
              <a:rPr lang="en-US" sz="3200" dirty="0">
                <a:solidFill>
                  <a:srgbClr val="0070C0"/>
                </a:solidFill>
                <a:effectLst/>
                <a:latin typeface="Arial" panose="020B0604020202020204" pitchFamily="34" charset="0"/>
                <a:cs typeface="Arial" panose="020B0604020202020204" pitchFamily="34" charset="0"/>
              </a:rPr>
              <a:t>Mark’s Focus </a:t>
            </a:r>
            <a:r>
              <a:rPr lang="en-US" sz="3200" dirty="0" smtClean="0">
                <a:solidFill>
                  <a:srgbClr val="0070C0"/>
                </a:solidFill>
                <a:effectLst/>
                <a:latin typeface="Arial" panose="020B0604020202020204" pitchFamily="34" charset="0"/>
                <a:cs typeface="Arial" panose="020B0604020202020204" pitchFamily="34" charset="0"/>
              </a:rPr>
              <a:t>on </a:t>
            </a:r>
            <a:r>
              <a:rPr lang="en-US" sz="3200" dirty="0">
                <a:solidFill>
                  <a:srgbClr val="0070C0"/>
                </a:solidFill>
                <a:effectLst/>
                <a:latin typeface="Arial" panose="020B0604020202020204" pitchFamily="34" charset="0"/>
                <a:cs typeface="Arial" panose="020B0604020202020204" pitchFamily="34" charset="0"/>
              </a:rPr>
              <a:t>t</a:t>
            </a:r>
            <a:r>
              <a:rPr lang="en-US" sz="3200" dirty="0" smtClean="0">
                <a:solidFill>
                  <a:srgbClr val="0070C0"/>
                </a:solidFill>
                <a:effectLst/>
                <a:latin typeface="Arial" panose="020B0604020202020204" pitchFamily="34" charset="0"/>
                <a:cs typeface="Arial" panose="020B0604020202020204" pitchFamily="34" charset="0"/>
              </a:rPr>
              <a:t>he </a:t>
            </a:r>
            <a:r>
              <a:rPr lang="en-US" sz="3200" dirty="0">
                <a:solidFill>
                  <a:srgbClr val="0070C0"/>
                </a:solidFill>
                <a:effectLst/>
                <a:latin typeface="Arial" panose="020B0604020202020204" pitchFamily="34" charset="0"/>
                <a:cs typeface="Arial" panose="020B0604020202020204" pitchFamily="34" charset="0"/>
              </a:rPr>
              <a:t>Future</a:t>
            </a:r>
            <a:endParaRPr lang="en-US" sz="3200" dirty="0"/>
          </a:p>
        </p:txBody>
      </p:sp>
      <p:cxnSp>
        <p:nvCxnSpPr>
          <p:cNvPr id="5" name="Straight Connector 4"/>
          <p:cNvCxnSpPr/>
          <p:nvPr/>
        </p:nvCxnSpPr>
        <p:spPr>
          <a:xfrm>
            <a:off x="1828800" y="1940169"/>
            <a:ext cx="2819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D536292E-4E6C-427E-BF60-E9BB51D9A188}" type="slidenum">
              <a:rPr lang="en-US" smtClean="0"/>
              <a:pPr/>
              <a:t>10</a:t>
            </a:fld>
            <a:endParaRPr lang="en-US"/>
          </a:p>
        </p:txBody>
      </p:sp>
    </p:spTree>
    <p:extLst>
      <p:ext uri="{BB962C8B-B14F-4D97-AF65-F5344CB8AC3E}">
        <p14:creationId xmlns:p14="http://schemas.microsoft.com/office/powerpoint/2010/main" val="204539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4788091"/>
          </a:xfrm>
        </p:spPr>
        <p:txBody>
          <a:bodyPr/>
          <a:lstStyle/>
          <a:p>
            <a:pPr marL="109728" indent="0">
              <a:buNone/>
            </a:pPr>
            <a:r>
              <a:rPr lang="en-US" dirty="0" smtClean="0">
                <a:latin typeface="Arial" panose="020B0604020202020204" pitchFamily="34" charset="0"/>
                <a:cs typeface="Arial" panose="020B0604020202020204" pitchFamily="34" charset="0"/>
              </a:rPr>
              <a:t>1. Typical View: Birth pangs happen in the church age.</a:t>
            </a:r>
          </a:p>
          <a:p>
            <a:pPr marL="109728" indent="0">
              <a:buNone/>
            </a:pPr>
            <a:endParaRPr lang="en-US" dirty="0" smtClean="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a:p>
            <a:pPr marL="109728" indent="0">
              <a:buNone/>
            </a:pPr>
            <a:endParaRPr lang="en-US" dirty="0" smtClean="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a:p>
            <a:pPr marL="109728" indent="0">
              <a:buNone/>
            </a:pPr>
            <a:endParaRPr lang="en-US" dirty="0" smtClean="0">
              <a:latin typeface="Arial" panose="020B0604020202020204" pitchFamily="34" charset="0"/>
              <a:cs typeface="Arial" panose="020B0604020202020204" pitchFamily="34" charset="0"/>
            </a:endParaRPr>
          </a:p>
          <a:p>
            <a:pPr marL="109728" indent="0">
              <a:buNone/>
            </a:pPr>
            <a:r>
              <a:rPr lang="en-US" dirty="0" smtClean="0">
                <a:latin typeface="Arial" panose="020B0604020202020204" pitchFamily="34" charset="0"/>
                <a:cs typeface="Arial" panose="020B0604020202020204" pitchFamily="34" charset="0"/>
              </a:rPr>
              <a:t>2. Biblical View: Birth pangs happen in the last 7 years.</a:t>
            </a:r>
          </a:p>
        </p:txBody>
      </p:sp>
      <p:sp>
        <p:nvSpPr>
          <p:cNvPr id="3" name="Title 2"/>
          <p:cNvSpPr>
            <a:spLocks noGrp="1"/>
          </p:cNvSpPr>
          <p:nvPr>
            <p:ph type="title"/>
          </p:nvPr>
        </p:nvSpPr>
        <p:spPr>
          <a:xfrm>
            <a:off x="56322" y="152400"/>
            <a:ext cx="8938591" cy="792162"/>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Two Views on Birth Pangs Compared</a:t>
            </a:r>
            <a:endParaRPr lang="en-US" sz="3200" dirty="0">
              <a:solidFill>
                <a:srgbClr val="0070C0"/>
              </a:solidFill>
              <a:effectLst/>
              <a:latin typeface="Arial" panose="020B0604020202020204" pitchFamily="34" charset="0"/>
              <a:cs typeface="Arial" panose="020B0604020202020204" pitchFamily="34" charset="0"/>
            </a:endParaRPr>
          </a:p>
        </p:txBody>
      </p:sp>
      <p:cxnSp>
        <p:nvCxnSpPr>
          <p:cNvPr id="19" name="Straight Connector 18"/>
          <p:cNvCxnSpPr/>
          <p:nvPr/>
        </p:nvCxnSpPr>
        <p:spPr>
          <a:xfrm>
            <a:off x="0" y="3048000"/>
            <a:ext cx="4800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70283" y="3060100"/>
            <a:ext cx="2971800"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Church Age</a:t>
            </a:r>
            <a:endParaRPr lang="en-US" sz="2400" b="1" dirty="0">
              <a:latin typeface="Arial" panose="020B0604020202020204" pitchFamily="34" charset="0"/>
              <a:cs typeface="Arial" panose="020B0604020202020204" pitchFamily="34" charset="0"/>
            </a:endParaRPr>
          </a:p>
        </p:txBody>
      </p:sp>
      <p:grpSp>
        <p:nvGrpSpPr>
          <p:cNvPr id="8" name="Group 7"/>
          <p:cNvGrpSpPr/>
          <p:nvPr/>
        </p:nvGrpSpPr>
        <p:grpSpPr>
          <a:xfrm>
            <a:off x="0" y="2514600"/>
            <a:ext cx="4744278" cy="461665"/>
            <a:chOff x="0" y="2514600"/>
            <a:chExt cx="4744278" cy="461665"/>
          </a:xfrm>
        </p:grpSpPr>
        <p:cxnSp>
          <p:nvCxnSpPr>
            <p:cNvPr id="6" name="Straight Arrow Connector 5"/>
            <p:cNvCxnSpPr/>
            <p:nvPr/>
          </p:nvCxnSpPr>
          <p:spPr>
            <a:xfrm>
              <a:off x="0" y="2778370"/>
              <a:ext cx="4744278"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62000" y="2514600"/>
              <a:ext cx="1905001" cy="461665"/>
            </a:xfrm>
            <a:prstGeom prst="rect">
              <a:avLst/>
            </a:prstGeom>
            <a:solidFill>
              <a:schemeClr val="bg1"/>
            </a:solidFill>
          </p:spPr>
          <p:txBody>
            <a:bodyPr wrap="square" rtlCol="0">
              <a:spAutoFit/>
            </a:bodyPr>
            <a:lstStyle/>
            <a:p>
              <a:pPr algn="ctr"/>
              <a:r>
                <a:rPr lang="en-US" sz="2400" dirty="0" smtClean="0">
                  <a:solidFill>
                    <a:srgbClr val="FF0000"/>
                  </a:solidFill>
                  <a:latin typeface="Arial" panose="020B0604020202020204" pitchFamily="34" charset="0"/>
                  <a:cs typeface="Arial" panose="020B0604020202020204" pitchFamily="34" charset="0"/>
                </a:rPr>
                <a:t>Birth Pangs</a:t>
              </a:r>
              <a:endParaRPr lang="en-US" sz="2400" dirty="0">
                <a:solidFill>
                  <a:srgbClr val="FF0000"/>
                </a:solidFill>
                <a:latin typeface="Arial" panose="020B0604020202020204" pitchFamily="34" charset="0"/>
                <a:cs typeface="Arial" panose="020B0604020202020204" pitchFamily="34" charset="0"/>
              </a:endParaRPr>
            </a:p>
          </p:txBody>
        </p:sp>
      </p:grpSp>
      <p:cxnSp>
        <p:nvCxnSpPr>
          <p:cNvPr id="29" name="Straight Connector 28"/>
          <p:cNvCxnSpPr/>
          <p:nvPr/>
        </p:nvCxnSpPr>
        <p:spPr>
          <a:xfrm>
            <a:off x="3505200" y="2590800"/>
            <a:ext cx="0" cy="609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818185" y="2590800"/>
            <a:ext cx="0" cy="609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482009" y="3124200"/>
            <a:ext cx="2286000"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7 yr. trib.</a:t>
            </a:r>
            <a:endParaRPr lang="en-US" sz="2400" b="1" dirty="0">
              <a:latin typeface="Arial" panose="020B0604020202020204" pitchFamily="34" charset="0"/>
              <a:cs typeface="Arial" panose="020B0604020202020204" pitchFamily="34" charset="0"/>
            </a:endParaRPr>
          </a:p>
        </p:txBody>
      </p:sp>
      <p:cxnSp>
        <p:nvCxnSpPr>
          <p:cNvPr id="40" name="Straight Connector 39"/>
          <p:cNvCxnSpPr/>
          <p:nvPr/>
        </p:nvCxnSpPr>
        <p:spPr>
          <a:xfrm>
            <a:off x="4800600" y="3048000"/>
            <a:ext cx="4343400" cy="0"/>
          </a:xfrm>
          <a:prstGeom prst="line">
            <a:avLst/>
          </a:prstGeom>
          <a:ln w="5715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638800" y="3116492"/>
            <a:ext cx="3352800"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Christ’s Kingdom</a:t>
            </a:r>
            <a:endParaRPr lang="en-US" sz="2400" b="1" dirty="0">
              <a:latin typeface="Arial" panose="020B0604020202020204" pitchFamily="34" charset="0"/>
              <a:cs typeface="Arial" panose="020B0604020202020204" pitchFamily="34" charset="0"/>
            </a:endParaRPr>
          </a:p>
        </p:txBody>
      </p:sp>
      <p:sp>
        <p:nvSpPr>
          <p:cNvPr id="44" name="TextBox 43"/>
          <p:cNvSpPr txBox="1"/>
          <p:nvPr/>
        </p:nvSpPr>
        <p:spPr>
          <a:xfrm>
            <a:off x="4982817" y="2511286"/>
            <a:ext cx="3978965" cy="46166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Messianic Age Birthed</a:t>
            </a:r>
            <a:endParaRPr lang="en-US" sz="2400" dirty="0">
              <a:latin typeface="Arial" panose="020B0604020202020204" pitchFamily="34" charset="0"/>
              <a:cs typeface="Arial" panose="020B0604020202020204" pitchFamily="34" charset="0"/>
            </a:endParaRPr>
          </a:p>
        </p:txBody>
      </p:sp>
      <p:cxnSp>
        <p:nvCxnSpPr>
          <p:cNvPr id="45" name="Straight Connector 44"/>
          <p:cNvCxnSpPr/>
          <p:nvPr/>
        </p:nvCxnSpPr>
        <p:spPr>
          <a:xfrm>
            <a:off x="4842137" y="5662061"/>
            <a:ext cx="4343400" cy="0"/>
          </a:xfrm>
          <a:prstGeom prst="line">
            <a:avLst/>
          </a:prstGeom>
          <a:ln w="5715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818185" y="5187460"/>
            <a:ext cx="0" cy="609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505200" y="5171766"/>
            <a:ext cx="0" cy="609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0" y="5662061"/>
            <a:ext cx="4800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722244" y="5657737"/>
            <a:ext cx="2971800"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Church Age</a:t>
            </a:r>
            <a:endParaRPr lang="en-US" sz="2400" b="1" dirty="0">
              <a:latin typeface="Arial" panose="020B0604020202020204" pitchFamily="34" charset="0"/>
              <a:cs typeface="Arial" panose="020B0604020202020204" pitchFamily="34" charset="0"/>
            </a:endParaRPr>
          </a:p>
        </p:txBody>
      </p:sp>
      <p:sp>
        <p:nvSpPr>
          <p:cNvPr id="50" name="TextBox 49"/>
          <p:cNvSpPr txBox="1"/>
          <p:nvPr/>
        </p:nvSpPr>
        <p:spPr>
          <a:xfrm>
            <a:off x="3573500" y="5657746"/>
            <a:ext cx="2286000"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7 yr. trib.</a:t>
            </a:r>
            <a:endParaRPr lang="en-US" sz="2400" b="1" dirty="0">
              <a:latin typeface="Arial" panose="020B0604020202020204" pitchFamily="34" charset="0"/>
              <a:cs typeface="Arial" panose="020B0604020202020204" pitchFamily="34" charset="0"/>
            </a:endParaRPr>
          </a:p>
        </p:txBody>
      </p:sp>
      <p:sp>
        <p:nvSpPr>
          <p:cNvPr id="51" name="TextBox 50"/>
          <p:cNvSpPr txBox="1"/>
          <p:nvPr/>
        </p:nvSpPr>
        <p:spPr>
          <a:xfrm>
            <a:off x="5666960" y="5678626"/>
            <a:ext cx="3352800"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Christ’s Kingdom</a:t>
            </a:r>
            <a:endParaRPr lang="en-US" sz="2400" b="1" dirty="0">
              <a:latin typeface="Arial" panose="020B0604020202020204" pitchFamily="34" charset="0"/>
              <a:cs typeface="Arial" panose="020B0604020202020204" pitchFamily="34" charset="0"/>
            </a:endParaRPr>
          </a:p>
        </p:txBody>
      </p:sp>
      <p:grpSp>
        <p:nvGrpSpPr>
          <p:cNvPr id="10" name="Group 9"/>
          <p:cNvGrpSpPr/>
          <p:nvPr/>
        </p:nvGrpSpPr>
        <p:grpSpPr>
          <a:xfrm>
            <a:off x="2995245" y="4713536"/>
            <a:ext cx="2362200" cy="620464"/>
            <a:chOff x="3083170" y="4637336"/>
            <a:chExt cx="2362200" cy="620464"/>
          </a:xfrm>
        </p:grpSpPr>
        <p:cxnSp>
          <p:nvCxnSpPr>
            <p:cNvPr id="56" name="Straight Arrow Connector 55"/>
            <p:cNvCxnSpPr/>
            <p:nvPr/>
          </p:nvCxnSpPr>
          <p:spPr>
            <a:xfrm>
              <a:off x="3627146" y="5254486"/>
              <a:ext cx="1247361" cy="331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083170" y="4637336"/>
              <a:ext cx="2362200" cy="461665"/>
            </a:xfrm>
            <a:prstGeom prst="rect">
              <a:avLst/>
            </a:prstGeom>
            <a:noFill/>
          </p:spPr>
          <p:txBody>
            <a:bodyPr wrap="square" rtlCol="0">
              <a:spAutoFit/>
            </a:bodyPr>
            <a:lstStyle/>
            <a:p>
              <a:pPr algn="ctr"/>
              <a:r>
                <a:rPr lang="en-US" sz="2400" dirty="0" smtClean="0">
                  <a:solidFill>
                    <a:srgbClr val="FF0000"/>
                  </a:solidFill>
                  <a:latin typeface="Arial" panose="020B0604020202020204" pitchFamily="34" charset="0"/>
                  <a:cs typeface="Arial" panose="020B0604020202020204" pitchFamily="34" charset="0"/>
                </a:rPr>
                <a:t>Birth Pangs</a:t>
              </a:r>
              <a:endParaRPr lang="en-US" sz="2400" dirty="0">
                <a:solidFill>
                  <a:srgbClr val="FF0000"/>
                </a:solidFill>
                <a:latin typeface="Arial" panose="020B0604020202020204" pitchFamily="34" charset="0"/>
                <a:cs typeface="Arial" panose="020B0604020202020204" pitchFamily="34" charset="0"/>
              </a:endParaRPr>
            </a:p>
          </p:txBody>
        </p:sp>
      </p:grpSp>
      <p:sp>
        <p:nvSpPr>
          <p:cNvPr id="60" name="TextBox 59"/>
          <p:cNvSpPr txBox="1"/>
          <p:nvPr/>
        </p:nvSpPr>
        <p:spPr>
          <a:xfrm>
            <a:off x="4989444" y="5048137"/>
            <a:ext cx="3978965" cy="46166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Messianic Age Birthed</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36292E-4E6C-427E-BF60-E9BB51D9A188}" type="slidenum">
              <a:rPr lang="en-US" smtClean="0"/>
              <a:pPr/>
              <a:t>11</a:t>
            </a:fld>
            <a:endParaRPr lang="en-US"/>
          </a:p>
        </p:txBody>
      </p:sp>
      <p:grpSp>
        <p:nvGrpSpPr>
          <p:cNvPr id="12" name="Group 11"/>
          <p:cNvGrpSpPr/>
          <p:nvPr/>
        </p:nvGrpSpPr>
        <p:grpSpPr>
          <a:xfrm>
            <a:off x="0" y="5100935"/>
            <a:ext cx="3482008" cy="461665"/>
            <a:chOff x="56322" y="5024735"/>
            <a:chExt cx="3482008" cy="461665"/>
          </a:xfrm>
        </p:grpSpPr>
        <p:cxnSp>
          <p:nvCxnSpPr>
            <p:cNvPr id="54" name="Straight Connector 53"/>
            <p:cNvCxnSpPr/>
            <p:nvPr/>
          </p:nvCxnSpPr>
          <p:spPr>
            <a:xfrm>
              <a:off x="56322" y="5254486"/>
              <a:ext cx="3482008"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924340" y="5024735"/>
              <a:ext cx="1537128" cy="461665"/>
            </a:xfrm>
            <a:prstGeom prst="rect">
              <a:avLst/>
            </a:prstGeom>
            <a:solidFill>
              <a:schemeClr val="bg1"/>
            </a:solidFill>
          </p:spPr>
          <p:txBody>
            <a:bodyPr wrap="square" rtlCol="0">
              <a:spAutoFit/>
            </a:bodyPr>
            <a:lstStyle/>
            <a:p>
              <a:pPr algn="ctr"/>
              <a:r>
                <a:rPr lang="en-US" sz="2400" dirty="0" smtClean="0">
                  <a:solidFill>
                    <a:srgbClr val="0070C0"/>
                  </a:solidFill>
                  <a:latin typeface="Arial" panose="020B0604020202020204" pitchFamily="34" charset="0"/>
                  <a:cs typeface="Arial" panose="020B0604020202020204" pitchFamily="34" charset="0"/>
                </a:rPr>
                <a:t>Pregnant</a:t>
              </a:r>
              <a:endParaRPr lang="en-US" sz="2400" dirty="0">
                <a:solidFill>
                  <a:srgbClr val="0070C0"/>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135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1000"/>
                                        <p:tgtEl>
                                          <p:spTgt spid="2">
                                            <p:txEl>
                                              <p:pRg st="6" end="6"/>
                                            </p:txEl>
                                          </p:spTgt>
                                        </p:tgtEl>
                                      </p:cBhvr>
                                    </p:animEffect>
                                    <p:anim calcmode="lin" valueType="num">
                                      <p:cBhvr>
                                        <p:cTn id="2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10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fade">
                                      <p:cBhvr>
                                        <p:cTn id="4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4" grpId="0"/>
      <p:bldP spid="6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763000" cy="48642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Romans 2:5</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because of your stubbornness and unrepentant heart </a:t>
            </a:r>
            <a:r>
              <a:rPr lang="en-US" sz="2800" dirty="0">
                <a:solidFill>
                  <a:srgbClr val="FF0000"/>
                </a:solidFill>
                <a:latin typeface="Arial" panose="020B0604020202020204" pitchFamily="34" charset="0"/>
                <a:cs typeface="Arial" panose="020B0604020202020204" pitchFamily="34" charset="0"/>
              </a:rPr>
              <a:t>you are storing up wrath </a:t>
            </a:r>
            <a:r>
              <a:rPr lang="en-US" sz="2800" dirty="0">
                <a:latin typeface="Arial" panose="020B0604020202020204" pitchFamily="34" charset="0"/>
                <a:cs typeface="Arial" panose="020B0604020202020204" pitchFamily="34" charset="0"/>
              </a:rPr>
              <a:t>for yourself in the day of wrath and revelation of the righteous </a:t>
            </a:r>
            <a:r>
              <a:rPr lang="en-US" sz="2800" dirty="0" smtClean="0">
                <a:latin typeface="Arial" panose="020B0604020202020204" pitchFamily="34" charset="0"/>
                <a:cs typeface="Arial" panose="020B0604020202020204" pitchFamily="34" charset="0"/>
              </a:rPr>
              <a:t>judgment </a:t>
            </a:r>
            <a:r>
              <a:rPr lang="en-US" sz="2800" dirty="0">
                <a:latin typeface="Arial" panose="020B0604020202020204" pitchFamily="34" charset="0"/>
                <a:cs typeface="Arial" panose="020B0604020202020204" pitchFamily="34" charset="0"/>
              </a:rPr>
              <a:t>of </a:t>
            </a:r>
            <a:r>
              <a:rPr lang="en-US" sz="2800" dirty="0" smtClean="0">
                <a:latin typeface="Arial" panose="020B0604020202020204" pitchFamily="34" charset="0"/>
                <a:cs typeface="Arial" panose="020B0604020202020204" pitchFamily="34" charset="0"/>
              </a:rPr>
              <a:t>God…</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Romans 5:8</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God demonstrates His own love toward us, in that while we were yet sinners, </a:t>
            </a:r>
            <a:r>
              <a:rPr lang="en-US" sz="2800" dirty="0">
                <a:solidFill>
                  <a:srgbClr val="FF0000"/>
                </a:solidFill>
                <a:latin typeface="Arial" panose="020B0604020202020204" pitchFamily="34" charset="0"/>
                <a:cs typeface="Arial" panose="020B0604020202020204" pitchFamily="34" charset="0"/>
              </a:rPr>
              <a:t>Christ died for us. </a:t>
            </a:r>
          </a:p>
        </p:txBody>
      </p:sp>
      <p:sp>
        <p:nvSpPr>
          <p:cNvPr id="3" name="Title 2"/>
          <p:cNvSpPr>
            <a:spLocks noGrp="1"/>
          </p:cNvSpPr>
          <p:nvPr>
            <p:ph type="title"/>
          </p:nvPr>
        </p:nvSpPr>
        <p:spPr>
          <a:xfrm>
            <a:off x="304800" y="152400"/>
            <a:ext cx="8382000" cy="8382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Our Need for </a:t>
            </a:r>
            <a:r>
              <a:rPr lang="en-US" sz="3600" dirty="0">
                <a:solidFill>
                  <a:srgbClr val="0070C0"/>
                </a:solidFill>
                <a:effectLst/>
                <a:latin typeface="Arial" panose="020B0604020202020204" pitchFamily="34" charset="0"/>
                <a:cs typeface="Arial" panose="020B0604020202020204" pitchFamily="34" charset="0"/>
              </a:rPr>
              <a:t>t</a:t>
            </a:r>
            <a:r>
              <a:rPr lang="en-US" sz="3600" dirty="0" smtClean="0">
                <a:solidFill>
                  <a:srgbClr val="0070C0"/>
                </a:solidFill>
                <a:effectLst/>
                <a:latin typeface="Arial" panose="020B0604020202020204" pitchFamily="34" charset="0"/>
                <a:cs typeface="Arial" panose="020B0604020202020204" pitchFamily="34" charset="0"/>
              </a:rPr>
              <a:t>he Gospel</a:t>
            </a:r>
            <a:endParaRPr lang="en-US" sz="36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263770" y="2022230"/>
            <a:ext cx="2895600" cy="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D536292E-4E6C-427E-BF60-E9BB51D9A188}" type="slidenum">
              <a:rPr lang="en-US" smtClean="0"/>
              <a:pPr/>
              <a:t>12</a:t>
            </a:fld>
            <a:endParaRPr lang="en-US"/>
          </a:p>
        </p:txBody>
      </p:sp>
    </p:spTree>
    <p:extLst>
      <p:ext uri="{BB962C8B-B14F-4D97-AF65-F5344CB8AC3E}">
        <p14:creationId xmlns:p14="http://schemas.microsoft.com/office/powerpoint/2010/main" val="86438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9984" y="3024554"/>
            <a:ext cx="8780585" cy="457200"/>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64123" y="3933093"/>
            <a:ext cx="8780585" cy="457200"/>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8262" y="4841632"/>
            <a:ext cx="8780585" cy="457200"/>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69986" y="5750171"/>
            <a:ext cx="8780585" cy="457200"/>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8260" y="2116015"/>
            <a:ext cx="8780585" cy="457200"/>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175845" y="1676400"/>
            <a:ext cx="8839200" cy="4800600"/>
          </a:xfrm>
        </p:spPr>
        <p:txBody>
          <a:bodyPr>
            <a:normAutofit lnSpcReduction="10000"/>
          </a:bodyPr>
          <a:lstStyle/>
          <a:p>
            <a:pPr marL="109728" indent="0">
              <a:spcAft>
                <a:spcPts val="600"/>
              </a:spcAft>
              <a:buNone/>
              <a:tabLst>
                <a:tab pos="4291013" algn="l"/>
              </a:tabLst>
            </a:pPr>
            <a:r>
              <a:rPr lang="en-US" sz="2400" dirty="0" err="1" smtClean="0">
                <a:latin typeface="Arial" panose="020B0604020202020204" pitchFamily="34" charset="0"/>
                <a:cs typeface="Arial" panose="020B0604020202020204" pitchFamily="34" charset="0"/>
              </a:rPr>
              <a:t>Kairos</a:t>
            </a:r>
            <a:r>
              <a:rPr lang="en-US" sz="2400" dirty="0" smtClean="0">
                <a:latin typeface="Arial" panose="020B0604020202020204" pitchFamily="34" charset="0"/>
                <a:cs typeface="Arial" panose="020B0604020202020204" pitchFamily="34" charset="0"/>
              </a:rPr>
              <a:t> = “time, epoch”	1Thess. 5:1/Mark 13:33</a:t>
            </a:r>
          </a:p>
          <a:p>
            <a:pPr marL="109728" indent="0">
              <a:spcAft>
                <a:spcPts val="600"/>
              </a:spcAft>
              <a:buNone/>
              <a:tabLst>
                <a:tab pos="4291013" algn="l"/>
              </a:tabLst>
            </a:pPr>
            <a:r>
              <a:rPr lang="en-US" sz="2400" dirty="0" err="1" smtClean="0">
                <a:latin typeface="Arial" panose="020B0604020202020204" pitchFamily="34" charset="0"/>
                <a:cs typeface="Arial" panose="020B0604020202020204" pitchFamily="34" charset="0"/>
              </a:rPr>
              <a:t>Gregoreo</a:t>
            </a:r>
            <a:r>
              <a:rPr lang="en-US" sz="2400" dirty="0" smtClean="0">
                <a:latin typeface="Arial" panose="020B0604020202020204" pitchFamily="34" charset="0"/>
                <a:cs typeface="Arial" panose="020B0604020202020204" pitchFamily="34" charset="0"/>
              </a:rPr>
              <a:t> = “watch, alert” 	1Thess. 5:6/Mark 13:34-35</a:t>
            </a:r>
          </a:p>
          <a:p>
            <a:pPr marL="109728" indent="0">
              <a:spcAft>
                <a:spcPts val="600"/>
              </a:spcAft>
              <a:buNone/>
              <a:tabLst>
                <a:tab pos="4291013" algn="l"/>
              </a:tabLst>
            </a:pPr>
            <a:r>
              <a:rPr lang="en-US" sz="2400" dirty="0" smtClean="0">
                <a:latin typeface="Arial" panose="020B0604020202020204" pitchFamily="34" charset="0"/>
                <a:cs typeface="Arial" panose="020B0604020202020204" pitchFamily="34" charset="0"/>
              </a:rPr>
              <a:t>Hemera Ekeine = “that day”	1Thess. 5:2/ Mark 13:32</a:t>
            </a:r>
          </a:p>
          <a:p>
            <a:pPr marL="109728" indent="0">
              <a:spcAft>
                <a:spcPts val="600"/>
              </a:spcAft>
              <a:buNone/>
              <a:tabLst>
                <a:tab pos="4291013" algn="l"/>
              </a:tabLst>
            </a:pPr>
            <a:r>
              <a:rPr lang="en-US" sz="2400" dirty="0" smtClean="0">
                <a:latin typeface="Arial" panose="020B0604020202020204" pitchFamily="34" charset="0"/>
                <a:cs typeface="Arial" panose="020B0604020202020204" pitchFamily="34" charset="0"/>
              </a:rPr>
              <a:t>Katheudo = “sleep” 	1Thess. 5:7/Mark 13:36</a:t>
            </a:r>
          </a:p>
          <a:p>
            <a:pPr marL="109728" indent="0">
              <a:spcAft>
                <a:spcPts val="600"/>
              </a:spcAft>
              <a:buNone/>
              <a:tabLst>
                <a:tab pos="4291013" algn="l"/>
              </a:tabLst>
            </a:pPr>
            <a:r>
              <a:rPr lang="en-US" sz="2400" dirty="0" smtClean="0">
                <a:latin typeface="Arial" panose="020B0604020202020204" pitchFamily="34" charset="0"/>
                <a:cs typeface="Arial" panose="020B0604020202020204" pitchFamily="34" charset="0"/>
              </a:rPr>
              <a:t>Aiphnidios = “suddenly”	1Thess. 5:3/Luke 21:34</a:t>
            </a:r>
          </a:p>
          <a:p>
            <a:pPr marL="109728" indent="0">
              <a:spcAft>
                <a:spcPts val="600"/>
              </a:spcAft>
              <a:buNone/>
              <a:tabLst>
                <a:tab pos="4291013" algn="l"/>
              </a:tabLst>
            </a:pPr>
            <a:r>
              <a:rPr lang="en-US" sz="2400" dirty="0" smtClean="0">
                <a:latin typeface="Arial" panose="020B0604020202020204" pitchFamily="34" charset="0"/>
                <a:cs typeface="Arial" panose="020B0604020202020204" pitchFamily="34" charset="0"/>
              </a:rPr>
              <a:t>Kleptes = “thief”	1Thess. 5:2/Matt.24:43</a:t>
            </a:r>
          </a:p>
          <a:p>
            <a:pPr marL="109728" indent="0">
              <a:spcAft>
                <a:spcPts val="600"/>
              </a:spcAft>
              <a:buNone/>
              <a:tabLst>
                <a:tab pos="4291013" algn="l"/>
              </a:tabLst>
            </a:pPr>
            <a:r>
              <a:rPr lang="en-US" sz="2400" dirty="0" smtClean="0">
                <a:latin typeface="Arial" panose="020B0604020202020204" pitchFamily="34" charset="0"/>
                <a:cs typeface="Arial" panose="020B0604020202020204" pitchFamily="34" charset="0"/>
              </a:rPr>
              <a:t>Methuo = “be drunk”	1Thess. 5:7/ Matt.24:49</a:t>
            </a:r>
          </a:p>
          <a:p>
            <a:pPr marL="109728" indent="0">
              <a:spcAft>
                <a:spcPts val="600"/>
              </a:spcAft>
              <a:buNone/>
              <a:tabLst>
                <a:tab pos="4291013" algn="l"/>
              </a:tabLst>
            </a:pPr>
            <a:r>
              <a:rPr lang="en-US" sz="2400" dirty="0" smtClean="0">
                <a:latin typeface="Arial" panose="020B0604020202020204" pitchFamily="34" charset="0"/>
                <a:cs typeface="Arial" panose="020B0604020202020204" pitchFamily="34" charset="0"/>
              </a:rPr>
              <a:t>Ekpheugo = “escape” 	1Thess. 5:3/Luke 21:36</a:t>
            </a:r>
          </a:p>
          <a:p>
            <a:pPr marL="109728" indent="0">
              <a:spcAft>
                <a:spcPts val="600"/>
              </a:spcAft>
              <a:buNone/>
              <a:tabLst>
                <a:tab pos="4291013" algn="l"/>
              </a:tabLst>
            </a:pPr>
            <a:r>
              <a:rPr lang="en-US" sz="2400" dirty="0" smtClean="0">
                <a:latin typeface="Arial" panose="020B0604020202020204" pitchFamily="34" charset="0"/>
                <a:cs typeface="Arial" panose="020B0604020202020204" pitchFamily="34" charset="0"/>
              </a:rPr>
              <a:t>Ephistemi = “come”	1Thess. 5:3/Luke 21:34</a:t>
            </a:r>
          </a:p>
          <a:p>
            <a:pPr marL="109728" indent="0">
              <a:spcAft>
                <a:spcPts val="600"/>
              </a:spcAft>
              <a:buNone/>
              <a:tabLst>
                <a:tab pos="4291013" algn="l"/>
              </a:tabLst>
            </a:pPr>
            <a:r>
              <a:rPr lang="en-US" sz="2400" dirty="0" smtClean="0">
                <a:latin typeface="Arial" panose="020B0604020202020204" pitchFamily="34" charset="0"/>
                <a:cs typeface="Arial" panose="020B0604020202020204" pitchFamily="34" charset="0"/>
              </a:rPr>
              <a:t>Odin = “labor pains”	1Thess. 5:3/Matt 24:8; Mk. 13:8</a:t>
            </a:r>
            <a:endParaRPr lang="en-US" sz="2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274638"/>
            <a:ext cx="8763000" cy="792162"/>
          </a:xfrm>
        </p:spPr>
        <p:txBody>
          <a:bodyPr>
            <a:noAutofit/>
          </a:bodyPr>
          <a:lstStyle/>
          <a:p>
            <a:pPr algn="ctr"/>
            <a:r>
              <a:rPr lang="en-US" sz="4000" dirty="0" smtClean="0">
                <a:solidFill>
                  <a:srgbClr val="0070C0"/>
                </a:solidFill>
                <a:effectLst/>
                <a:latin typeface="Arial" panose="020B0604020202020204" pitchFamily="34" charset="0"/>
                <a:cs typeface="Arial" panose="020B0604020202020204" pitchFamily="34" charset="0"/>
              </a:rPr>
              <a:t>1 Thessalonians 5:1-7 and </a:t>
            </a:r>
            <a:br>
              <a:rPr lang="en-US" sz="4000" dirty="0" smtClean="0">
                <a:solidFill>
                  <a:srgbClr val="0070C0"/>
                </a:solidFill>
                <a:effectLst/>
                <a:latin typeface="Arial" panose="020B0604020202020204" pitchFamily="34" charset="0"/>
                <a:cs typeface="Arial" panose="020B0604020202020204" pitchFamily="34" charset="0"/>
              </a:rPr>
            </a:br>
            <a:r>
              <a:rPr lang="en-US" sz="4000" dirty="0" smtClean="0">
                <a:solidFill>
                  <a:srgbClr val="0070C0"/>
                </a:solidFill>
                <a:effectLst/>
                <a:latin typeface="Arial" panose="020B0604020202020204" pitchFamily="34" charset="0"/>
                <a:cs typeface="Arial" panose="020B0604020202020204" pitchFamily="34" charset="0"/>
              </a:rPr>
              <a:t>The Olivet Discourse</a:t>
            </a:r>
            <a:endParaRPr lang="en-US" sz="4000" dirty="0">
              <a:solidFill>
                <a:srgbClr val="0070C0"/>
              </a:solidFill>
              <a:effectLst/>
              <a:latin typeface="Arial" panose="020B0604020202020204" pitchFamily="34" charset="0"/>
              <a:cs typeface="Arial" panose="020B0604020202020204" pitchFamily="34" charset="0"/>
            </a:endParaRPr>
          </a:p>
        </p:txBody>
      </p:sp>
      <p:sp>
        <p:nvSpPr>
          <p:cNvPr id="4" name="Rectangle 3"/>
          <p:cNvSpPr/>
          <p:nvPr/>
        </p:nvSpPr>
        <p:spPr>
          <a:xfrm>
            <a:off x="175845" y="1676400"/>
            <a:ext cx="8763000" cy="45309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a:xfrm>
            <a:off x="8382000" y="6416675"/>
            <a:ext cx="631032" cy="365125"/>
          </a:xfrm>
        </p:spPr>
        <p:txBody>
          <a:bodyPr/>
          <a:lstStyle/>
          <a:p>
            <a:fld id="{D536292E-4E6C-427E-BF60-E9BB51D9A188}" type="slidenum">
              <a:rPr lang="en-US" smtClean="0"/>
              <a:pPr/>
              <a:t>13</a:t>
            </a:fld>
            <a:endParaRPr lang="en-US" dirty="0"/>
          </a:p>
        </p:txBody>
      </p:sp>
    </p:spTree>
    <p:extLst>
      <p:ext uri="{BB962C8B-B14F-4D97-AF65-F5344CB8AC3E}">
        <p14:creationId xmlns:p14="http://schemas.microsoft.com/office/powerpoint/2010/main" val="1586786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14400"/>
            <a:ext cx="8991600" cy="5092891"/>
          </a:xfrm>
        </p:spPr>
        <p:txBody>
          <a:bodyPr>
            <a:normAutofit/>
          </a:bodyPr>
          <a:lstStyle/>
          <a:p>
            <a:pPr marL="109728" indent="0">
              <a:spcAft>
                <a:spcPts val="600"/>
              </a:spcAft>
              <a:buNone/>
            </a:pPr>
            <a:r>
              <a:rPr lang="en-US" sz="2800" b="1" dirty="0" smtClean="0">
                <a:latin typeface="Arial" panose="020B0604020202020204" pitchFamily="34" charset="0"/>
                <a:cs typeface="Arial" panose="020B0604020202020204" pitchFamily="34" charset="0"/>
              </a:rPr>
              <a:t>Is the timing of Christ’s return known or unknown?</a:t>
            </a:r>
            <a:endParaRPr lang="en-US" sz="2800" dirty="0" smtClean="0">
              <a:latin typeface="Arial" panose="020B0604020202020204" pitchFamily="34" charset="0"/>
              <a:cs typeface="Arial" panose="020B0604020202020204" pitchFamily="34" charset="0"/>
            </a:endParaRPr>
          </a:p>
          <a:p>
            <a:pPr marL="457200" indent="-347663">
              <a:buNone/>
            </a:pPr>
            <a:r>
              <a:rPr lang="en-US" sz="2800" dirty="0" smtClean="0">
                <a:latin typeface="Arial" panose="020B0604020202020204" pitchFamily="34" charset="0"/>
                <a:cs typeface="Arial" panose="020B0604020202020204" pitchFamily="34" charset="0"/>
              </a:rPr>
              <a:t>1. </a:t>
            </a:r>
            <a:r>
              <a:rPr lang="en-US" sz="2800" u="sng" dirty="0" smtClean="0">
                <a:latin typeface="Arial" panose="020B0604020202020204" pitchFamily="34" charset="0"/>
                <a:cs typeface="Arial" panose="020B0604020202020204" pitchFamily="34" charset="0"/>
              </a:rPr>
              <a:t>Mark 13:29 ESV</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So also, when you see these things taking place, </a:t>
            </a:r>
            <a:r>
              <a:rPr lang="en-US" sz="2800" dirty="0">
                <a:solidFill>
                  <a:srgbClr val="FF0000"/>
                </a:solidFill>
                <a:latin typeface="Arial" panose="020B0604020202020204" pitchFamily="34" charset="0"/>
                <a:cs typeface="Arial" panose="020B0604020202020204" pitchFamily="34" charset="0"/>
              </a:rPr>
              <a:t>you know </a:t>
            </a:r>
            <a:r>
              <a:rPr lang="en-US" sz="2800" dirty="0">
                <a:latin typeface="Arial" panose="020B0604020202020204" pitchFamily="34" charset="0"/>
                <a:cs typeface="Arial" panose="020B0604020202020204" pitchFamily="34" charset="0"/>
              </a:rPr>
              <a:t>that he is near, at the very gates. </a:t>
            </a:r>
            <a:endParaRPr lang="en-US" sz="2800" dirty="0" smtClean="0">
              <a:latin typeface="Arial" panose="020B0604020202020204" pitchFamily="34" charset="0"/>
              <a:cs typeface="Arial" panose="020B0604020202020204" pitchFamily="34" charset="0"/>
            </a:endParaRPr>
          </a:p>
          <a:p>
            <a:pPr marL="457200" indent="-347663">
              <a:buNone/>
            </a:pPr>
            <a:r>
              <a:rPr lang="en-US" sz="2800" dirty="0" smtClean="0">
                <a:latin typeface="Arial" panose="020B0604020202020204" pitchFamily="34" charset="0"/>
                <a:cs typeface="Arial" panose="020B0604020202020204" pitchFamily="34" charset="0"/>
              </a:rPr>
              <a:t>2. </a:t>
            </a:r>
            <a:r>
              <a:rPr lang="en-US" sz="2800" u="sng" dirty="0" smtClean="0">
                <a:latin typeface="Arial" panose="020B0604020202020204" pitchFamily="34" charset="0"/>
                <a:cs typeface="Arial" panose="020B0604020202020204" pitchFamily="34" charset="0"/>
              </a:rPr>
              <a:t>Mark 13:32 ESV</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concerning that day or that hour, </a:t>
            </a:r>
            <a:r>
              <a:rPr lang="en-US" sz="2800" dirty="0">
                <a:solidFill>
                  <a:srgbClr val="FF0000"/>
                </a:solidFill>
                <a:latin typeface="Arial" panose="020B0604020202020204" pitchFamily="34" charset="0"/>
                <a:cs typeface="Arial" panose="020B0604020202020204" pitchFamily="34" charset="0"/>
              </a:rPr>
              <a:t>no one knows</a:t>
            </a:r>
            <a:r>
              <a:rPr lang="en-US" sz="2800" dirty="0">
                <a:latin typeface="Arial" panose="020B0604020202020204" pitchFamily="34" charset="0"/>
                <a:cs typeface="Arial" panose="020B0604020202020204" pitchFamily="34" charset="0"/>
              </a:rPr>
              <a:t>, not even the angels in heaven, nor the Son, but only the Father. </a:t>
            </a:r>
          </a:p>
        </p:txBody>
      </p:sp>
      <p:sp>
        <p:nvSpPr>
          <p:cNvPr id="3" name="Title 2"/>
          <p:cNvSpPr>
            <a:spLocks noGrp="1"/>
          </p:cNvSpPr>
          <p:nvPr>
            <p:ph type="title"/>
          </p:nvPr>
        </p:nvSpPr>
        <p:spPr>
          <a:xfrm>
            <a:off x="457200" y="76200"/>
            <a:ext cx="8229600" cy="8382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Interpretive Issues</a:t>
            </a:r>
            <a:endParaRPr lang="en-US" sz="36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76200" y="5457095"/>
            <a:ext cx="9067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228600" y="5507059"/>
            <a:ext cx="3505200" cy="461665"/>
            <a:chOff x="228600" y="5507059"/>
            <a:chExt cx="3505200" cy="461665"/>
          </a:xfrm>
        </p:grpSpPr>
        <p:sp>
          <p:nvSpPr>
            <p:cNvPr id="16" name="TextBox 15"/>
            <p:cNvSpPr txBox="1"/>
            <p:nvPr/>
          </p:nvSpPr>
          <p:spPr>
            <a:xfrm>
              <a:off x="228600" y="5507059"/>
              <a:ext cx="2819400" cy="46166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Church Age</a:t>
              </a:r>
              <a:endParaRPr lang="en-US" sz="2400" dirty="0">
                <a:latin typeface="Arial" panose="020B0604020202020204" pitchFamily="34" charset="0"/>
                <a:cs typeface="Arial" panose="020B0604020202020204" pitchFamily="34" charset="0"/>
              </a:endParaRPr>
            </a:p>
          </p:txBody>
        </p:sp>
        <p:cxnSp>
          <p:nvCxnSpPr>
            <p:cNvPr id="17" name="Straight Arrow Connector 16"/>
            <p:cNvCxnSpPr/>
            <p:nvPr/>
          </p:nvCxnSpPr>
          <p:spPr>
            <a:xfrm>
              <a:off x="1981200" y="5707466"/>
              <a:ext cx="1752600"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1638300" y="4923695"/>
            <a:ext cx="2095500" cy="461665"/>
            <a:chOff x="1638300" y="4923695"/>
            <a:chExt cx="2095500" cy="461665"/>
          </a:xfrm>
        </p:grpSpPr>
        <p:sp>
          <p:nvSpPr>
            <p:cNvPr id="23" name="TextBox 22"/>
            <p:cNvSpPr txBox="1"/>
            <p:nvPr/>
          </p:nvSpPr>
          <p:spPr>
            <a:xfrm>
              <a:off x="1638300" y="4923695"/>
              <a:ext cx="1524000" cy="461665"/>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u</a:t>
              </a:r>
              <a:r>
                <a:rPr lang="en-US" sz="2400" dirty="0" smtClean="0">
                  <a:solidFill>
                    <a:srgbClr val="FF0000"/>
                  </a:solidFill>
                  <a:latin typeface="Arial" panose="020B0604020202020204" pitchFamily="34" charset="0"/>
                  <a:cs typeface="Arial" panose="020B0604020202020204" pitchFamily="34" charset="0"/>
                </a:rPr>
                <a:t>nknown</a:t>
              </a:r>
              <a:endParaRPr lang="en-US" sz="2400" dirty="0">
                <a:solidFill>
                  <a:srgbClr val="FF0000"/>
                </a:solidFill>
                <a:latin typeface="Arial" panose="020B0604020202020204" pitchFamily="34" charset="0"/>
                <a:cs typeface="Arial" panose="020B0604020202020204" pitchFamily="34" charset="0"/>
              </a:endParaRPr>
            </a:p>
          </p:txBody>
        </p:sp>
        <p:cxnSp>
          <p:nvCxnSpPr>
            <p:cNvPr id="24" name="Straight Arrow Connector 23"/>
            <p:cNvCxnSpPr/>
            <p:nvPr/>
          </p:nvCxnSpPr>
          <p:spPr>
            <a:xfrm>
              <a:off x="3048000" y="5170856"/>
              <a:ext cx="685800"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5050971" y="5452628"/>
            <a:ext cx="4082143" cy="461665"/>
            <a:chOff x="5050971" y="5452628"/>
            <a:chExt cx="4082143" cy="461665"/>
          </a:xfrm>
        </p:grpSpPr>
        <p:sp>
          <p:nvSpPr>
            <p:cNvPr id="22" name="TextBox 21"/>
            <p:cNvSpPr txBox="1"/>
            <p:nvPr/>
          </p:nvSpPr>
          <p:spPr>
            <a:xfrm>
              <a:off x="6313714" y="5452628"/>
              <a:ext cx="2819400" cy="46166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Christ’s Kingdom</a:t>
              </a:r>
              <a:endParaRPr lang="en-US" sz="2400" dirty="0">
                <a:latin typeface="Arial" panose="020B0604020202020204" pitchFamily="34" charset="0"/>
                <a:cs typeface="Arial" panose="020B0604020202020204" pitchFamily="34" charset="0"/>
              </a:endParaRPr>
            </a:p>
          </p:txBody>
        </p:sp>
        <p:cxnSp>
          <p:nvCxnSpPr>
            <p:cNvPr id="29" name="Straight Arrow Connector 28"/>
            <p:cNvCxnSpPr/>
            <p:nvPr/>
          </p:nvCxnSpPr>
          <p:spPr>
            <a:xfrm>
              <a:off x="5050971" y="5685694"/>
              <a:ext cx="1273629"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3200400" y="5076095"/>
            <a:ext cx="2819400" cy="1528464"/>
            <a:chOff x="3200400" y="5076095"/>
            <a:chExt cx="2819400" cy="1528464"/>
          </a:xfrm>
        </p:grpSpPr>
        <p:cxnSp>
          <p:nvCxnSpPr>
            <p:cNvPr id="6" name="Straight Connector 5"/>
            <p:cNvCxnSpPr/>
            <p:nvPr/>
          </p:nvCxnSpPr>
          <p:spPr>
            <a:xfrm flipV="1">
              <a:off x="3810000" y="5076095"/>
              <a:ext cx="0" cy="5334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029200" y="5076095"/>
              <a:ext cx="0" cy="5334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3200400" y="5683460"/>
              <a:ext cx="2819400" cy="921099"/>
              <a:chOff x="3200400" y="5683460"/>
              <a:chExt cx="2819400" cy="921099"/>
            </a:xfrm>
          </p:grpSpPr>
          <p:sp>
            <p:nvSpPr>
              <p:cNvPr id="10" name="TextBox 9"/>
              <p:cNvSpPr txBox="1"/>
              <p:nvPr/>
            </p:nvSpPr>
            <p:spPr>
              <a:xfrm>
                <a:off x="3200400" y="6142894"/>
                <a:ext cx="2819400" cy="46166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7 year tribulation</a:t>
                </a:r>
                <a:endParaRPr lang="en-US" sz="2400" dirty="0">
                  <a:latin typeface="Arial" panose="020B0604020202020204" pitchFamily="34" charset="0"/>
                  <a:cs typeface="Arial" panose="020B0604020202020204" pitchFamily="34" charset="0"/>
                </a:endParaRPr>
              </a:p>
            </p:txBody>
          </p:sp>
          <p:cxnSp>
            <p:nvCxnSpPr>
              <p:cNvPr id="14" name="Straight Arrow Connector 13"/>
              <p:cNvCxnSpPr/>
              <p:nvPr/>
            </p:nvCxnSpPr>
            <p:spPr>
              <a:xfrm flipV="1">
                <a:off x="4669973" y="5702024"/>
                <a:ext cx="304800" cy="5334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3810000" y="5683460"/>
                <a:ext cx="304800" cy="551964"/>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8" name="Group 7"/>
          <p:cNvGrpSpPr/>
          <p:nvPr/>
        </p:nvGrpSpPr>
        <p:grpSpPr>
          <a:xfrm>
            <a:off x="3869873" y="4161695"/>
            <a:ext cx="1110342" cy="914400"/>
            <a:chOff x="3869873" y="4161695"/>
            <a:chExt cx="1110342" cy="914400"/>
          </a:xfrm>
        </p:grpSpPr>
        <p:cxnSp>
          <p:nvCxnSpPr>
            <p:cNvPr id="12" name="Straight Arrow Connector 11"/>
            <p:cNvCxnSpPr/>
            <p:nvPr/>
          </p:nvCxnSpPr>
          <p:spPr>
            <a:xfrm flipH="1">
              <a:off x="3924300" y="4542695"/>
              <a:ext cx="190500" cy="533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869873" y="4161695"/>
              <a:ext cx="1088571" cy="461665"/>
            </a:xfrm>
            <a:prstGeom prst="rect">
              <a:avLst/>
            </a:prstGeom>
            <a:noFill/>
          </p:spPr>
          <p:txBody>
            <a:bodyPr wrap="square" rtlCol="0">
              <a:spAutoFit/>
            </a:bodyPr>
            <a:lstStyle/>
            <a:p>
              <a:r>
                <a:rPr lang="en-US" sz="2400" dirty="0" smtClean="0">
                  <a:solidFill>
                    <a:srgbClr val="FF0000"/>
                  </a:solidFill>
                  <a:latin typeface="Arial" panose="020B0604020202020204" pitchFamily="34" charset="0"/>
                  <a:cs typeface="Arial" panose="020B0604020202020204" pitchFamily="34" charset="0"/>
                </a:rPr>
                <a:t>known</a:t>
              </a:r>
              <a:endParaRPr lang="en-US" sz="2400" dirty="0">
                <a:solidFill>
                  <a:srgbClr val="FF0000"/>
                </a:solidFill>
                <a:latin typeface="Arial" panose="020B0604020202020204" pitchFamily="34" charset="0"/>
                <a:cs typeface="Arial" panose="020B0604020202020204" pitchFamily="34" charset="0"/>
              </a:endParaRPr>
            </a:p>
          </p:txBody>
        </p:sp>
        <p:cxnSp>
          <p:nvCxnSpPr>
            <p:cNvPr id="32" name="Straight Arrow Connector 31"/>
            <p:cNvCxnSpPr/>
            <p:nvPr/>
          </p:nvCxnSpPr>
          <p:spPr>
            <a:xfrm>
              <a:off x="4669973" y="4542695"/>
              <a:ext cx="310242" cy="533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D536292E-4E6C-427E-BF60-E9BB51D9A188}" type="slidenum">
              <a:rPr lang="en-US" smtClean="0"/>
              <a:pPr/>
              <a:t>1</a:t>
            </a:fld>
            <a:endParaRPr lang="en-US"/>
          </a:p>
        </p:txBody>
      </p:sp>
    </p:spTree>
    <p:extLst>
      <p:ext uri="{BB962C8B-B14F-4D97-AF65-F5344CB8AC3E}">
        <p14:creationId xmlns:p14="http://schemas.microsoft.com/office/powerpoint/2010/main" val="248525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1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down)">
                                      <p:cBhvr>
                                        <p:cTn id="38" dur="10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left)">
                                      <p:cBhvr>
                                        <p:cTn id="43" dur="10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left)">
                                      <p:cBhvr>
                                        <p:cTn id="48" dur="10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up)">
                                      <p:cBhvr>
                                        <p:cTn id="5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26909"/>
            <a:ext cx="8839200" cy="5245291"/>
          </a:xfrm>
        </p:spPr>
        <p:txBody>
          <a:bodyPr>
            <a:noAutofit/>
          </a:bodyPr>
          <a:lstStyle/>
          <a:p>
            <a:pPr marL="109728" indent="0">
              <a:spcAft>
                <a:spcPts val="600"/>
              </a:spcAft>
              <a:buNone/>
            </a:pPr>
            <a:r>
              <a:rPr lang="en-US" sz="2800" b="1" dirty="0" smtClean="0">
                <a:latin typeface="Arial" panose="020B0604020202020204" pitchFamily="34" charset="0"/>
                <a:cs typeface="Arial" panose="020B0604020202020204" pitchFamily="34" charset="0"/>
              </a:rPr>
              <a:t>What time period is Jesus referring to in Mark 13:5-23?</a:t>
            </a:r>
            <a:endParaRPr lang="en-US" sz="2800" dirty="0" smtClean="0">
              <a:latin typeface="Arial" panose="020B0604020202020204" pitchFamily="34" charset="0"/>
              <a:cs typeface="Arial" panose="020B0604020202020204" pitchFamily="34" charset="0"/>
            </a:endParaRPr>
          </a:p>
          <a:p>
            <a:pPr marL="228600" indent="0">
              <a:buNone/>
            </a:pPr>
            <a:r>
              <a:rPr lang="en-US" dirty="0" smtClean="0">
                <a:latin typeface="Arial" panose="020B0604020202020204" pitchFamily="34" charset="0"/>
                <a:cs typeface="Arial" panose="020B0604020202020204" pitchFamily="34" charset="0"/>
              </a:rPr>
              <a:t>1. 70 A.D. destruction of Jerusalem</a:t>
            </a:r>
          </a:p>
          <a:p>
            <a:pPr marL="228600" indent="0">
              <a:buNone/>
            </a:pPr>
            <a:r>
              <a:rPr lang="en-US" dirty="0" smtClean="0">
                <a:latin typeface="Arial" panose="020B0604020202020204" pitchFamily="34" charset="0"/>
                <a:cs typeface="Arial" panose="020B0604020202020204" pitchFamily="34" charset="0"/>
              </a:rPr>
              <a:t>2. The church age in general</a:t>
            </a:r>
          </a:p>
          <a:p>
            <a:pPr marL="228600" indent="0">
              <a:buNone/>
            </a:pPr>
            <a:r>
              <a:rPr lang="en-US" dirty="0" smtClean="0">
                <a:latin typeface="Arial" panose="020B0604020202020204" pitchFamily="34" charset="0"/>
                <a:cs typeface="Arial" panose="020B0604020202020204" pitchFamily="34" charset="0"/>
              </a:rPr>
              <a:t>3. The final 7 years of this age (Daniel’s 70</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week)</a:t>
            </a:r>
          </a:p>
          <a:p>
            <a:pPr marL="228600" indent="0">
              <a:buNone/>
            </a:pPr>
            <a:r>
              <a:rPr lang="en-US" dirty="0" smtClean="0">
                <a:latin typeface="Arial" panose="020B0604020202020204" pitchFamily="34" charset="0"/>
                <a:cs typeface="Arial" panose="020B0604020202020204" pitchFamily="34" charset="0"/>
              </a:rPr>
              <a:t>4. A combination of the above</a:t>
            </a:r>
          </a:p>
          <a:p>
            <a:pPr marL="109728" indent="0">
              <a:buNone/>
            </a:pPr>
            <a:endParaRPr lang="en-US" dirty="0" smtClean="0">
              <a:latin typeface="Arial" panose="020B0604020202020204" pitchFamily="34" charset="0"/>
              <a:cs typeface="Arial" panose="020B0604020202020204" pitchFamily="34" charset="0"/>
            </a:endParaRPr>
          </a:p>
          <a:p>
            <a:pPr marL="109728" indent="0">
              <a:spcAft>
                <a:spcPts val="600"/>
              </a:spcAft>
              <a:buNone/>
            </a:pPr>
            <a:r>
              <a:rPr lang="en-US" b="1" dirty="0" smtClean="0">
                <a:latin typeface="Arial" panose="020B0604020202020204" pitchFamily="34" charset="0"/>
                <a:cs typeface="Arial" panose="020B0604020202020204" pitchFamily="34" charset="0"/>
              </a:rPr>
              <a:t>Focus of Jesus’ Olivet Discourse</a:t>
            </a:r>
          </a:p>
          <a:p>
            <a:pPr marL="228600" indent="0">
              <a:buNone/>
            </a:pPr>
            <a:r>
              <a:rPr lang="en-US" dirty="0">
                <a:latin typeface="Arial" panose="020B0604020202020204" pitchFamily="34" charset="0"/>
                <a:cs typeface="Arial" panose="020B0604020202020204" pitchFamily="34" charset="0"/>
              </a:rPr>
              <a:t>Matthew </a:t>
            </a:r>
            <a:r>
              <a:rPr lang="en-US" dirty="0" smtClean="0">
                <a:latin typeface="Arial" panose="020B0604020202020204" pitchFamily="34" charset="0"/>
                <a:cs typeface="Arial" panose="020B0604020202020204" pitchFamily="34" charset="0"/>
              </a:rPr>
              <a:t>24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Final </a:t>
            </a:r>
            <a:r>
              <a:rPr lang="en-US" dirty="0">
                <a:latin typeface="Arial" panose="020B0604020202020204" pitchFamily="34" charset="0"/>
                <a:cs typeface="Arial" panose="020B0604020202020204" pitchFamily="34" charset="0"/>
              </a:rPr>
              <a:t>7 years</a:t>
            </a:r>
          </a:p>
          <a:p>
            <a:pPr marL="228600" indent="0">
              <a:buNone/>
            </a:pPr>
            <a:r>
              <a:rPr lang="en-US" dirty="0">
                <a:latin typeface="Arial" panose="020B0604020202020204" pitchFamily="34" charset="0"/>
                <a:cs typeface="Arial" panose="020B0604020202020204" pitchFamily="34" charset="0"/>
              </a:rPr>
              <a:t>Mark 13 = </a:t>
            </a:r>
            <a:r>
              <a:rPr lang="en-US" dirty="0" smtClean="0">
                <a:latin typeface="Arial" panose="020B0604020202020204" pitchFamily="34" charset="0"/>
                <a:cs typeface="Arial" panose="020B0604020202020204" pitchFamily="34" charset="0"/>
              </a:rPr>
              <a:t>Final </a:t>
            </a:r>
            <a:r>
              <a:rPr lang="en-US" dirty="0">
                <a:latin typeface="Arial" panose="020B0604020202020204" pitchFamily="34" charset="0"/>
                <a:cs typeface="Arial" panose="020B0604020202020204" pitchFamily="34" charset="0"/>
              </a:rPr>
              <a:t>7 years</a:t>
            </a:r>
          </a:p>
          <a:p>
            <a:pPr marL="228600" indent="0">
              <a:buNone/>
            </a:pPr>
            <a:r>
              <a:rPr lang="en-US" dirty="0" smtClean="0">
                <a:latin typeface="Arial" panose="020B0604020202020204" pitchFamily="34" charset="0"/>
                <a:cs typeface="Arial" panose="020B0604020202020204" pitchFamily="34" charset="0"/>
              </a:rPr>
              <a:t>Luke 21 = 70 A.D./Church age/Final 7 years</a:t>
            </a:r>
            <a:endParaRPr lang="en-US"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868362"/>
          </a:xfrm>
        </p:spPr>
        <p:txBody>
          <a:bodyPr>
            <a:normAutofit/>
          </a:bodyPr>
          <a:lstStyle/>
          <a:p>
            <a:pPr algn="ctr"/>
            <a:r>
              <a:rPr lang="en-US" sz="3600" dirty="0">
                <a:solidFill>
                  <a:srgbClr val="0070C0"/>
                </a:solidFill>
                <a:effectLst/>
                <a:latin typeface="Arial" panose="020B0604020202020204" pitchFamily="34" charset="0"/>
                <a:cs typeface="Arial" panose="020B0604020202020204" pitchFamily="34" charset="0"/>
              </a:rPr>
              <a:t>Interpretive Issues</a:t>
            </a:r>
            <a:endParaRPr lang="en-US" sz="3600" dirty="0"/>
          </a:p>
        </p:txBody>
      </p:sp>
      <p:sp>
        <p:nvSpPr>
          <p:cNvPr id="5" name="Rounded Rectangle 4"/>
          <p:cNvSpPr/>
          <p:nvPr/>
        </p:nvSpPr>
        <p:spPr>
          <a:xfrm>
            <a:off x="304800" y="2819400"/>
            <a:ext cx="8001000" cy="4572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D536292E-4E6C-427E-BF60-E9BB51D9A188}" type="slidenum">
              <a:rPr lang="en-US" smtClean="0"/>
              <a:pPr/>
              <a:t>2</a:t>
            </a:fld>
            <a:endParaRPr lang="en-US"/>
          </a:p>
        </p:txBody>
      </p:sp>
    </p:spTree>
    <p:extLst>
      <p:ext uri="{BB962C8B-B14F-4D97-AF65-F5344CB8AC3E}">
        <p14:creationId xmlns:p14="http://schemas.microsoft.com/office/powerpoint/2010/main" val="3275803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normAutofit lnSpcReduction="10000"/>
          </a:bodyPr>
          <a:lstStyle/>
          <a:p>
            <a:pPr marL="109728" indent="0">
              <a:spcAft>
                <a:spcPts val="1200"/>
              </a:spcAft>
              <a:buNone/>
            </a:pPr>
            <a:r>
              <a:rPr lang="en-US" sz="2800" b="1" dirty="0" smtClean="0">
                <a:latin typeface="Arial" panose="020B0604020202020204" pitchFamily="34" charset="0"/>
                <a:cs typeface="Arial" panose="020B0604020202020204" pitchFamily="34" charset="0"/>
              </a:rPr>
              <a:t>Mark’s setting: Mount of Olives</a:t>
            </a:r>
          </a:p>
          <a:p>
            <a:pPr marL="109728" indent="0">
              <a:buNone/>
            </a:pPr>
            <a:r>
              <a:rPr lang="en-US" sz="2800" u="sng" dirty="0" smtClean="0">
                <a:latin typeface="Arial" panose="020B0604020202020204" pitchFamily="34" charset="0"/>
                <a:cs typeface="Arial" panose="020B0604020202020204" pitchFamily="34" charset="0"/>
              </a:rPr>
              <a:t>Mark 13:1-4</a:t>
            </a:r>
            <a:r>
              <a:rPr lang="en-US" sz="2800" dirty="0" smtClean="0">
                <a:latin typeface="Arial" panose="020B0604020202020204" pitchFamily="34" charset="0"/>
                <a:cs typeface="Arial" panose="020B0604020202020204" pitchFamily="34" charset="0"/>
              </a:rPr>
              <a:t>  As </a:t>
            </a:r>
            <a:r>
              <a:rPr lang="en-US" sz="2800" dirty="0">
                <a:latin typeface="Arial" panose="020B0604020202020204" pitchFamily="34" charset="0"/>
                <a:cs typeface="Arial" panose="020B0604020202020204" pitchFamily="34" charset="0"/>
              </a:rPr>
              <a:t>He was going out of the temple, one of His disciples said to Him, “Teacher, behold what wonderful stones and what wonderful buildings!”  </a:t>
            </a:r>
            <a:r>
              <a:rPr lang="en-US" sz="2800" u="sng"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And Jesus said to him, “Do you see these great buildings? Not one stone will be left upon another which will not be torn down.”  </a:t>
            </a:r>
            <a:r>
              <a:rPr lang="en-US" sz="2800" u="sng" dirty="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 As He was sitting on the </a:t>
            </a:r>
            <a:r>
              <a:rPr lang="en-US" sz="2800" dirty="0">
                <a:solidFill>
                  <a:srgbClr val="FF0000"/>
                </a:solidFill>
                <a:latin typeface="Arial" panose="020B0604020202020204" pitchFamily="34" charset="0"/>
                <a:cs typeface="Arial" panose="020B0604020202020204" pitchFamily="34" charset="0"/>
              </a:rPr>
              <a:t>Mount of Olives</a:t>
            </a:r>
            <a:r>
              <a:rPr lang="en-US" sz="2800" dirty="0">
                <a:latin typeface="Arial" panose="020B0604020202020204" pitchFamily="34" charset="0"/>
                <a:cs typeface="Arial" panose="020B0604020202020204" pitchFamily="34" charset="0"/>
              </a:rPr>
              <a:t> opposite the temple, Peter and James and John and Andrew were questioning Him privately,  </a:t>
            </a:r>
            <a:r>
              <a:rPr lang="en-US" sz="2800" u="sng" dirty="0">
                <a:latin typeface="Arial" panose="020B0604020202020204" pitchFamily="34" charset="0"/>
                <a:cs typeface="Arial" panose="020B0604020202020204" pitchFamily="34" charset="0"/>
              </a:rPr>
              <a:t>4</a:t>
            </a:r>
            <a:r>
              <a:rPr lang="en-US" sz="2800" dirty="0">
                <a:latin typeface="Arial" panose="020B0604020202020204" pitchFamily="34" charset="0"/>
                <a:cs typeface="Arial" panose="020B0604020202020204" pitchFamily="34" charset="0"/>
              </a:rPr>
              <a:t> “Tell us, when will these things be, and what will be the sign when all these things are going to be fulfilled?” </a:t>
            </a:r>
            <a:endParaRPr lang="en-US" sz="28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228600" y="21771"/>
            <a:ext cx="8686800" cy="740229"/>
          </a:xfrm>
        </p:spPr>
        <p:txBody>
          <a:bodyPr>
            <a:no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Evidence for Mark’s Focus on </a:t>
            </a:r>
            <a:r>
              <a:rPr lang="en-US" sz="3200" dirty="0">
                <a:solidFill>
                  <a:srgbClr val="0070C0"/>
                </a:solidFill>
                <a:effectLst/>
                <a:latin typeface="Arial" panose="020B0604020202020204" pitchFamily="34" charset="0"/>
                <a:cs typeface="Arial" panose="020B0604020202020204" pitchFamily="34" charset="0"/>
              </a:rPr>
              <a:t>t</a:t>
            </a:r>
            <a:r>
              <a:rPr lang="en-US" sz="3200" dirty="0" smtClean="0">
                <a:solidFill>
                  <a:srgbClr val="0070C0"/>
                </a:solidFill>
                <a:effectLst/>
                <a:latin typeface="Arial" panose="020B0604020202020204" pitchFamily="34" charset="0"/>
                <a:cs typeface="Arial" panose="020B0604020202020204" pitchFamily="34" charset="0"/>
              </a:rPr>
              <a:t>he Future</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Rounded Rectangle 3"/>
          <p:cNvSpPr/>
          <p:nvPr/>
        </p:nvSpPr>
        <p:spPr>
          <a:xfrm>
            <a:off x="5029200" y="4589585"/>
            <a:ext cx="2057400" cy="393559"/>
          </a:xfrm>
          <a:prstGeom prst="round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970585" y="4970585"/>
            <a:ext cx="2057400" cy="422031"/>
          </a:xfrm>
          <a:prstGeom prst="round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D536292E-4E6C-427E-BF60-E9BB51D9A188}" type="slidenum">
              <a:rPr lang="en-US" smtClean="0"/>
              <a:pPr/>
              <a:t>3</a:t>
            </a:fld>
            <a:endParaRPr lang="en-US"/>
          </a:p>
        </p:txBody>
      </p:sp>
    </p:spTree>
    <p:extLst>
      <p:ext uri="{BB962C8B-B14F-4D97-AF65-F5344CB8AC3E}">
        <p14:creationId xmlns:p14="http://schemas.microsoft.com/office/powerpoint/2010/main" val="155753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90600"/>
            <a:ext cx="8991600" cy="5016691"/>
          </a:xfrm>
        </p:spPr>
        <p:txBody>
          <a:bodyPr>
            <a:noAutofit/>
          </a:bodyPr>
          <a:lstStyle/>
          <a:p>
            <a:pPr marL="109728" indent="0">
              <a:buNone/>
            </a:pPr>
            <a:r>
              <a:rPr lang="en-US" u="sng" dirty="0" smtClean="0">
                <a:latin typeface="Arial" panose="020B0604020202020204" pitchFamily="34" charset="0"/>
                <a:cs typeface="Arial" panose="020B0604020202020204" pitchFamily="34" charset="0"/>
              </a:rPr>
              <a:t>Ezekiel 11:23</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glory of the LORD went up from the midst of the city and stood over </a:t>
            </a:r>
            <a:r>
              <a:rPr lang="en-US" dirty="0">
                <a:solidFill>
                  <a:srgbClr val="FF0000"/>
                </a:solidFill>
                <a:latin typeface="Arial" panose="020B0604020202020204" pitchFamily="34" charset="0"/>
                <a:cs typeface="Arial" panose="020B0604020202020204" pitchFamily="34" charset="0"/>
              </a:rPr>
              <a:t>the mountain which is east of the city</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p>
          <a:p>
            <a:pPr marL="109728" indent="0">
              <a:buNone/>
            </a:pPr>
            <a:endParaRPr lang="en-US" sz="1100" dirty="0">
              <a:latin typeface="Arial" panose="020B0604020202020204" pitchFamily="34" charset="0"/>
              <a:cs typeface="Arial" panose="020B0604020202020204" pitchFamily="34" charset="0"/>
            </a:endParaRPr>
          </a:p>
          <a:p>
            <a:pPr marL="109728" indent="0">
              <a:buNone/>
            </a:pPr>
            <a:r>
              <a:rPr lang="en-US" sz="2600" u="sng" dirty="0" smtClean="0">
                <a:latin typeface="Arial" panose="020B0604020202020204" pitchFamily="34" charset="0"/>
                <a:cs typeface="Arial" panose="020B0604020202020204" pitchFamily="34" charset="0"/>
              </a:rPr>
              <a:t>Ezekiel 43:1-4</a:t>
            </a:r>
            <a:r>
              <a:rPr lang="en-US" sz="2600" dirty="0" smtClean="0">
                <a:latin typeface="Arial" panose="020B0604020202020204" pitchFamily="34" charset="0"/>
                <a:cs typeface="Arial" panose="020B0604020202020204" pitchFamily="34" charset="0"/>
              </a:rPr>
              <a:t> Then </a:t>
            </a:r>
            <a:r>
              <a:rPr lang="en-US" sz="2600" dirty="0">
                <a:latin typeface="Arial" panose="020B0604020202020204" pitchFamily="34" charset="0"/>
                <a:cs typeface="Arial" panose="020B0604020202020204" pitchFamily="34" charset="0"/>
              </a:rPr>
              <a:t>he led me to the gate, </a:t>
            </a:r>
            <a:r>
              <a:rPr lang="en-US" sz="2600" dirty="0">
                <a:solidFill>
                  <a:srgbClr val="FF0000"/>
                </a:solidFill>
                <a:latin typeface="Arial" panose="020B0604020202020204" pitchFamily="34" charset="0"/>
                <a:cs typeface="Arial" panose="020B0604020202020204" pitchFamily="34" charset="0"/>
              </a:rPr>
              <a:t>the gate facing toward the east</a:t>
            </a:r>
            <a:r>
              <a:rPr lang="en-US" sz="2600" dirty="0">
                <a:latin typeface="Arial" panose="020B0604020202020204" pitchFamily="34" charset="0"/>
                <a:cs typeface="Arial" panose="020B0604020202020204" pitchFamily="34" charset="0"/>
              </a:rPr>
              <a:t>;  </a:t>
            </a:r>
            <a:r>
              <a:rPr lang="en-US" sz="2600" u="sng" dirty="0">
                <a:latin typeface="Arial" panose="020B0604020202020204" pitchFamily="34" charset="0"/>
                <a:cs typeface="Arial" panose="020B0604020202020204" pitchFamily="34" charset="0"/>
              </a:rPr>
              <a:t>2</a:t>
            </a:r>
            <a:r>
              <a:rPr lang="en-US" sz="2600" dirty="0">
                <a:latin typeface="Arial" panose="020B0604020202020204" pitchFamily="34" charset="0"/>
                <a:cs typeface="Arial" panose="020B0604020202020204" pitchFamily="34" charset="0"/>
              </a:rPr>
              <a:t> and behold, the glory of the God of Israel was coming from the way of the east. And His voice was like the sound of many waters; and the earth shone with His glory.  </a:t>
            </a:r>
            <a:r>
              <a:rPr lang="en-US" sz="2600" u="sng" dirty="0">
                <a:latin typeface="Arial" panose="020B0604020202020204" pitchFamily="34" charset="0"/>
                <a:cs typeface="Arial" panose="020B0604020202020204" pitchFamily="34" charset="0"/>
              </a:rPr>
              <a:t>3</a:t>
            </a:r>
            <a:r>
              <a:rPr lang="en-US" sz="2600" dirty="0">
                <a:latin typeface="Arial" panose="020B0604020202020204" pitchFamily="34" charset="0"/>
                <a:cs typeface="Arial" panose="020B0604020202020204" pitchFamily="34" charset="0"/>
              </a:rPr>
              <a:t> And it was like the appearance of the vision which I saw, like the vision which I saw when He came to destroy the city. And the visions were like the vision which I saw by the river </a:t>
            </a:r>
            <a:r>
              <a:rPr lang="en-US" sz="2600" dirty="0" err="1">
                <a:latin typeface="Arial" panose="020B0604020202020204" pitchFamily="34" charset="0"/>
                <a:cs typeface="Arial" panose="020B0604020202020204" pitchFamily="34" charset="0"/>
              </a:rPr>
              <a:t>Chebar</a:t>
            </a:r>
            <a:r>
              <a:rPr lang="en-US" sz="2600" dirty="0">
                <a:latin typeface="Arial" panose="020B0604020202020204" pitchFamily="34" charset="0"/>
                <a:cs typeface="Arial" panose="020B0604020202020204" pitchFamily="34" charset="0"/>
              </a:rPr>
              <a:t>; and I fell on my face.  </a:t>
            </a:r>
            <a:r>
              <a:rPr lang="en-US" sz="2600" u="sng" dirty="0">
                <a:latin typeface="Arial" panose="020B0604020202020204" pitchFamily="34" charset="0"/>
                <a:cs typeface="Arial" panose="020B0604020202020204" pitchFamily="34" charset="0"/>
              </a:rPr>
              <a:t>4</a:t>
            </a:r>
            <a:r>
              <a:rPr lang="en-US" sz="2600" dirty="0">
                <a:latin typeface="Arial" panose="020B0604020202020204" pitchFamily="34" charset="0"/>
                <a:cs typeface="Arial" panose="020B0604020202020204" pitchFamily="34" charset="0"/>
              </a:rPr>
              <a:t> </a:t>
            </a:r>
            <a:r>
              <a:rPr lang="en-US" sz="2600" dirty="0">
                <a:solidFill>
                  <a:srgbClr val="FF0000"/>
                </a:solidFill>
                <a:latin typeface="Arial" panose="020B0604020202020204" pitchFamily="34" charset="0"/>
                <a:cs typeface="Arial" panose="020B0604020202020204" pitchFamily="34" charset="0"/>
              </a:rPr>
              <a:t>And the glory of the LORD came into the house by the way of the gate facing toward the east</a:t>
            </a:r>
            <a:r>
              <a:rPr lang="en-US" sz="26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228600" y="76200"/>
            <a:ext cx="8686800" cy="792162"/>
          </a:xfrm>
        </p:spPr>
        <p:txBody>
          <a:bodyPr>
            <a:noAutofit/>
          </a:bodyPr>
          <a:lstStyle/>
          <a:p>
            <a:pPr algn="ctr"/>
            <a:r>
              <a:rPr lang="en-US" sz="3200" dirty="0">
                <a:solidFill>
                  <a:srgbClr val="0070C0"/>
                </a:solidFill>
                <a:effectLst/>
                <a:latin typeface="Arial" panose="020B0604020202020204" pitchFamily="34" charset="0"/>
                <a:cs typeface="Arial" panose="020B0604020202020204" pitchFamily="34" charset="0"/>
              </a:rPr>
              <a:t>Evidence </a:t>
            </a:r>
            <a:r>
              <a:rPr lang="en-US" sz="3200" dirty="0" smtClean="0">
                <a:solidFill>
                  <a:srgbClr val="0070C0"/>
                </a:solidFill>
                <a:effectLst/>
                <a:latin typeface="Arial" panose="020B0604020202020204" pitchFamily="34" charset="0"/>
                <a:cs typeface="Arial" panose="020B0604020202020204" pitchFamily="34" charset="0"/>
              </a:rPr>
              <a:t>for </a:t>
            </a:r>
            <a:r>
              <a:rPr lang="en-US" sz="3200" dirty="0">
                <a:solidFill>
                  <a:srgbClr val="0070C0"/>
                </a:solidFill>
                <a:effectLst/>
                <a:latin typeface="Arial" panose="020B0604020202020204" pitchFamily="34" charset="0"/>
                <a:cs typeface="Arial" panose="020B0604020202020204" pitchFamily="34" charset="0"/>
              </a:rPr>
              <a:t>Mark’s Focus </a:t>
            </a:r>
            <a:r>
              <a:rPr lang="en-US" sz="3200" dirty="0" smtClean="0">
                <a:solidFill>
                  <a:srgbClr val="0070C0"/>
                </a:solidFill>
                <a:effectLst/>
                <a:latin typeface="Arial" panose="020B0604020202020204" pitchFamily="34" charset="0"/>
                <a:cs typeface="Arial" panose="020B0604020202020204" pitchFamily="34" charset="0"/>
              </a:rPr>
              <a:t>on </a:t>
            </a:r>
            <a:r>
              <a:rPr lang="en-US" sz="3200" dirty="0">
                <a:solidFill>
                  <a:srgbClr val="0070C0"/>
                </a:solidFill>
                <a:effectLst/>
                <a:latin typeface="Arial" panose="020B0604020202020204" pitchFamily="34" charset="0"/>
                <a:cs typeface="Arial" panose="020B0604020202020204" pitchFamily="34" charset="0"/>
              </a:rPr>
              <a:t>t</a:t>
            </a:r>
            <a:r>
              <a:rPr lang="en-US" sz="3200" dirty="0" smtClean="0">
                <a:solidFill>
                  <a:srgbClr val="0070C0"/>
                </a:solidFill>
                <a:effectLst/>
                <a:latin typeface="Arial" panose="020B0604020202020204" pitchFamily="34" charset="0"/>
                <a:cs typeface="Arial" panose="020B0604020202020204" pitchFamily="34" charset="0"/>
              </a:rPr>
              <a:t>he </a:t>
            </a:r>
            <a:r>
              <a:rPr lang="en-US" sz="3200" dirty="0">
                <a:solidFill>
                  <a:srgbClr val="0070C0"/>
                </a:solidFill>
                <a:effectLst/>
                <a:latin typeface="Arial" panose="020B0604020202020204" pitchFamily="34" charset="0"/>
                <a:cs typeface="Arial" panose="020B0604020202020204" pitchFamily="34" charset="0"/>
              </a:rPr>
              <a:t>Future</a:t>
            </a:r>
            <a:endParaRPr lang="en-US" sz="3200" dirty="0"/>
          </a:p>
        </p:txBody>
      </p:sp>
      <p:grpSp>
        <p:nvGrpSpPr>
          <p:cNvPr id="7" name="Group 6"/>
          <p:cNvGrpSpPr/>
          <p:nvPr/>
        </p:nvGrpSpPr>
        <p:grpSpPr>
          <a:xfrm>
            <a:off x="304800" y="3311770"/>
            <a:ext cx="7924800" cy="398590"/>
            <a:chOff x="304800" y="3311770"/>
            <a:chExt cx="7924800" cy="398590"/>
          </a:xfrm>
        </p:grpSpPr>
        <p:cxnSp>
          <p:nvCxnSpPr>
            <p:cNvPr id="5" name="Straight Connector 4"/>
            <p:cNvCxnSpPr/>
            <p:nvPr/>
          </p:nvCxnSpPr>
          <p:spPr>
            <a:xfrm>
              <a:off x="4953000" y="3311770"/>
              <a:ext cx="3276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 y="3710360"/>
              <a:ext cx="6172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D536292E-4E6C-427E-BF60-E9BB51D9A188}" type="slidenum">
              <a:rPr lang="en-US" smtClean="0"/>
              <a:pPr/>
              <a:t>4</a:t>
            </a:fld>
            <a:endParaRPr lang="en-US"/>
          </a:p>
        </p:txBody>
      </p:sp>
    </p:spTree>
    <p:extLst>
      <p:ext uri="{BB962C8B-B14F-4D97-AF65-F5344CB8AC3E}">
        <p14:creationId xmlns:p14="http://schemas.microsoft.com/office/powerpoint/2010/main" val="15099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Zechariah 14:1-4</a:t>
            </a:r>
            <a:r>
              <a:rPr lang="en-US" sz="2800" dirty="0" smtClean="0">
                <a:latin typeface="Arial" panose="020B0604020202020204" pitchFamily="34" charset="0"/>
                <a:cs typeface="Arial" panose="020B0604020202020204" pitchFamily="34" charset="0"/>
              </a:rPr>
              <a:t> Behold</a:t>
            </a:r>
            <a:r>
              <a:rPr lang="en-US" sz="2800" dirty="0">
                <a:latin typeface="Arial" panose="020B0604020202020204" pitchFamily="34" charset="0"/>
                <a:cs typeface="Arial" panose="020B0604020202020204" pitchFamily="34" charset="0"/>
              </a:rPr>
              <a:t>, a day is coming for the LORD when the spoil taken from you will be divided among you.  </a:t>
            </a:r>
            <a:r>
              <a:rPr lang="en-US" sz="2800" u="sng"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For I will gather all the nations against Jerusalem to battle, and the city will be captured, the houses plundered, the women ravished and half of the city exiled, but the rest of the people will not be cut off from the city.  </a:t>
            </a:r>
            <a:r>
              <a:rPr lang="en-US" sz="2800" u="sng" dirty="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 Then the LORD will go forth and fight against those nations, as when He fights on a day of battle.  </a:t>
            </a:r>
            <a:r>
              <a:rPr lang="en-US" sz="2800" u="sng" dirty="0">
                <a:latin typeface="Arial" panose="020B0604020202020204" pitchFamily="34" charset="0"/>
                <a:cs typeface="Arial" panose="020B0604020202020204" pitchFamily="34" charset="0"/>
              </a:rPr>
              <a:t>4</a:t>
            </a:r>
            <a:r>
              <a:rPr lang="en-US" sz="2800" dirty="0">
                <a:latin typeface="Arial" panose="020B0604020202020204" pitchFamily="34" charset="0"/>
                <a:cs typeface="Arial" panose="020B0604020202020204" pitchFamily="34" charset="0"/>
              </a:rPr>
              <a:t> In that day </a:t>
            </a:r>
            <a:r>
              <a:rPr lang="en-US" sz="2800" dirty="0">
                <a:solidFill>
                  <a:srgbClr val="FF0000"/>
                </a:solidFill>
                <a:latin typeface="Arial" panose="020B0604020202020204" pitchFamily="34" charset="0"/>
                <a:cs typeface="Arial" panose="020B0604020202020204" pitchFamily="34" charset="0"/>
              </a:rPr>
              <a:t>His feet will stand on the Mount of Olives</a:t>
            </a:r>
            <a:r>
              <a:rPr lang="en-US" sz="2800" dirty="0">
                <a:latin typeface="Arial" panose="020B0604020202020204" pitchFamily="34" charset="0"/>
                <a:cs typeface="Arial" panose="020B0604020202020204" pitchFamily="34" charset="0"/>
              </a:rPr>
              <a:t>, which is in front of Jerusalem on the east; and the Mount of Olives will be </a:t>
            </a:r>
            <a:r>
              <a:rPr lang="en-US" sz="2800" dirty="0" smtClean="0">
                <a:latin typeface="Arial" panose="020B0604020202020204" pitchFamily="34" charset="0"/>
                <a:cs typeface="Arial" panose="020B0604020202020204" pitchFamily="34" charset="0"/>
              </a:rPr>
              <a:t>split…</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04800" y="152400"/>
            <a:ext cx="8534400" cy="715962"/>
          </a:xfrm>
        </p:spPr>
        <p:txBody>
          <a:bodyPr>
            <a:noAutofit/>
          </a:bodyPr>
          <a:lstStyle/>
          <a:p>
            <a:pPr algn="ctr"/>
            <a:r>
              <a:rPr lang="en-US" sz="3200" dirty="0">
                <a:solidFill>
                  <a:srgbClr val="0070C0"/>
                </a:solidFill>
                <a:effectLst/>
                <a:latin typeface="Arial" panose="020B0604020202020204" pitchFamily="34" charset="0"/>
                <a:cs typeface="Arial" panose="020B0604020202020204" pitchFamily="34" charset="0"/>
              </a:rPr>
              <a:t>Evidence </a:t>
            </a:r>
            <a:r>
              <a:rPr lang="en-US" sz="3200" dirty="0" smtClean="0">
                <a:solidFill>
                  <a:srgbClr val="0070C0"/>
                </a:solidFill>
                <a:effectLst/>
                <a:latin typeface="Arial" panose="020B0604020202020204" pitchFamily="34" charset="0"/>
                <a:cs typeface="Arial" panose="020B0604020202020204" pitchFamily="34" charset="0"/>
              </a:rPr>
              <a:t>for </a:t>
            </a:r>
            <a:r>
              <a:rPr lang="en-US" sz="3200" dirty="0">
                <a:solidFill>
                  <a:srgbClr val="0070C0"/>
                </a:solidFill>
                <a:effectLst/>
                <a:latin typeface="Arial" panose="020B0604020202020204" pitchFamily="34" charset="0"/>
                <a:cs typeface="Arial" panose="020B0604020202020204" pitchFamily="34" charset="0"/>
              </a:rPr>
              <a:t>Mark’s Focus </a:t>
            </a:r>
            <a:r>
              <a:rPr lang="en-US" sz="3200" dirty="0" smtClean="0">
                <a:solidFill>
                  <a:srgbClr val="0070C0"/>
                </a:solidFill>
                <a:effectLst/>
                <a:latin typeface="Arial" panose="020B0604020202020204" pitchFamily="34" charset="0"/>
                <a:cs typeface="Arial" panose="020B0604020202020204" pitchFamily="34" charset="0"/>
              </a:rPr>
              <a:t>on </a:t>
            </a:r>
            <a:r>
              <a:rPr lang="en-US" sz="3200" dirty="0">
                <a:solidFill>
                  <a:srgbClr val="0070C0"/>
                </a:solidFill>
                <a:effectLst/>
                <a:latin typeface="Arial" panose="020B0604020202020204" pitchFamily="34" charset="0"/>
                <a:cs typeface="Arial" panose="020B0604020202020204" pitchFamily="34" charset="0"/>
              </a:rPr>
              <a:t>t</a:t>
            </a:r>
            <a:r>
              <a:rPr lang="en-US" sz="3200" dirty="0" smtClean="0">
                <a:solidFill>
                  <a:srgbClr val="0070C0"/>
                </a:solidFill>
                <a:effectLst/>
                <a:latin typeface="Arial" panose="020B0604020202020204" pitchFamily="34" charset="0"/>
                <a:cs typeface="Arial" panose="020B0604020202020204" pitchFamily="34" charset="0"/>
              </a:rPr>
              <a:t>he </a:t>
            </a:r>
            <a:r>
              <a:rPr lang="en-US" sz="3200" dirty="0">
                <a:solidFill>
                  <a:srgbClr val="0070C0"/>
                </a:solidFill>
                <a:effectLst/>
                <a:latin typeface="Arial" panose="020B0604020202020204" pitchFamily="34" charset="0"/>
                <a:cs typeface="Arial" panose="020B0604020202020204" pitchFamily="34" charset="0"/>
              </a:rPr>
              <a:t>Future</a:t>
            </a:r>
            <a:endParaRPr lang="en-US" sz="32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D536292E-4E6C-427E-BF60-E9BB51D9A188}" type="slidenum">
              <a:rPr lang="en-US" smtClean="0"/>
              <a:pPr/>
              <a:t>5</a:t>
            </a:fld>
            <a:endParaRPr lang="en-US"/>
          </a:p>
        </p:txBody>
      </p:sp>
      <p:grpSp>
        <p:nvGrpSpPr>
          <p:cNvPr id="10" name="Group 9"/>
          <p:cNvGrpSpPr/>
          <p:nvPr/>
        </p:nvGrpSpPr>
        <p:grpSpPr>
          <a:xfrm>
            <a:off x="322385" y="5433645"/>
            <a:ext cx="8329245" cy="433756"/>
            <a:chOff x="322385" y="5433645"/>
            <a:chExt cx="8329245" cy="433756"/>
          </a:xfrm>
        </p:grpSpPr>
        <p:cxnSp>
          <p:nvCxnSpPr>
            <p:cNvPr id="4" name="Straight Connector 3"/>
            <p:cNvCxnSpPr/>
            <p:nvPr/>
          </p:nvCxnSpPr>
          <p:spPr>
            <a:xfrm flipV="1">
              <a:off x="3112476" y="5433645"/>
              <a:ext cx="5539154" cy="17585"/>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22385" y="5867400"/>
              <a:ext cx="800101" cy="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9051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03109"/>
            <a:ext cx="8839200" cy="5092891"/>
          </a:xfrm>
        </p:spPr>
        <p:txBody>
          <a:bodyPr>
            <a:noAutofit/>
          </a:bodyPr>
          <a:lstStyle/>
          <a:p>
            <a:pPr marL="109728" indent="0">
              <a:buNone/>
            </a:pPr>
            <a:r>
              <a:rPr lang="en-US" sz="2800" b="1" dirty="0" smtClean="0">
                <a:latin typeface="Arial" panose="020B0604020202020204" pitchFamily="34" charset="0"/>
                <a:cs typeface="Arial" panose="020B0604020202020204" pitchFamily="34" charset="0"/>
              </a:rPr>
              <a:t>There are several “clues” in Mark 13 that point to Daniel’s 70</a:t>
            </a:r>
            <a:r>
              <a:rPr lang="en-US" sz="2800" b="1" baseline="30000" dirty="0" smtClean="0">
                <a:latin typeface="Arial" panose="020B0604020202020204" pitchFamily="34" charset="0"/>
                <a:cs typeface="Arial" panose="020B0604020202020204" pitchFamily="34" charset="0"/>
              </a:rPr>
              <a:t>th</a:t>
            </a:r>
            <a:r>
              <a:rPr lang="en-US" sz="2800" b="1" dirty="0" smtClean="0">
                <a:latin typeface="Arial" panose="020B0604020202020204" pitchFamily="34" charset="0"/>
                <a:cs typeface="Arial" panose="020B0604020202020204" pitchFamily="34" charset="0"/>
              </a:rPr>
              <a:t> week and future events in Revelation.</a:t>
            </a:r>
            <a:endParaRPr lang="en-US" sz="2800" dirty="0" smtClean="0">
              <a:latin typeface="Arial" panose="020B0604020202020204" pitchFamily="34" charset="0"/>
              <a:cs typeface="Arial" panose="020B0604020202020204" pitchFamily="34" charset="0"/>
            </a:endParaRPr>
          </a:p>
          <a:p>
            <a:pPr marL="109728" indent="0">
              <a:buNone/>
            </a:pPr>
            <a:endParaRPr lang="en-US" sz="2000" u="sng"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13:5-8</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Jesus began to say to them, “See to it that no one misleads you.  </a:t>
            </a:r>
            <a:r>
              <a:rPr lang="en-US" sz="2800" u="sng" dirty="0">
                <a:latin typeface="Arial" panose="020B0604020202020204" pitchFamily="34" charset="0"/>
                <a:cs typeface="Arial" panose="020B0604020202020204" pitchFamily="34" charset="0"/>
              </a:rPr>
              <a:t>6</a:t>
            </a:r>
            <a:r>
              <a:rPr lang="en-US" sz="2800" dirty="0">
                <a:latin typeface="Arial" panose="020B0604020202020204" pitchFamily="34" charset="0"/>
                <a:cs typeface="Arial" panose="020B0604020202020204" pitchFamily="34" charset="0"/>
              </a:rPr>
              <a:t> “Many will come in My name, saying, ‘I am He!’ and will mislead many.  </a:t>
            </a:r>
            <a:r>
              <a:rPr lang="en-US" sz="2800" u="sng" dirty="0">
                <a:latin typeface="Arial" panose="020B0604020202020204" pitchFamily="34" charset="0"/>
                <a:cs typeface="Arial" panose="020B0604020202020204" pitchFamily="34" charset="0"/>
              </a:rPr>
              <a:t>7</a:t>
            </a:r>
            <a:r>
              <a:rPr lang="en-US" sz="2800" dirty="0">
                <a:latin typeface="Arial" panose="020B0604020202020204" pitchFamily="34" charset="0"/>
                <a:cs typeface="Arial" panose="020B0604020202020204" pitchFamily="34" charset="0"/>
              </a:rPr>
              <a:t> “When you hear of </a:t>
            </a:r>
            <a:r>
              <a:rPr lang="en-US" sz="2800" dirty="0">
                <a:solidFill>
                  <a:srgbClr val="FF0000"/>
                </a:solidFill>
                <a:latin typeface="Arial" panose="020B0604020202020204" pitchFamily="34" charset="0"/>
                <a:cs typeface="Arial" panose="020B0604020202020204" pitchFamily="34" charset="0"/>
              </a:rPr>
              <a:t>wars and rumors of wars</a:t>
            </a:r>
            <a:r>
              <a:rPr lang="en-US" sz="2800" dirty="0">
                <a:latin typeface="Arial" panose="020B0604020202020204" pitchFamily="34" charset="0"/>
                <a:cs typeface="Arial" panose="020B0604020202020204" pitchFamily="34" charset="0"/>
              </a:rPr>
              <a:t>, do not be frightened; </a:t>
            </a:r>
            <a:r>
              <a:rPr lang="en-US" sz="2800" i="1" dirty="0">
                <a:latin typeface="Arial" panose="020B0604020202020204" pitchFamily="34" charset="0"/>
                <a:cs typeface="Arial" panose="020B0604020202020204" pitchFamily="34" charset="0"/>
              </a:rPr>
              <a:t>those</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things</a:t>
            </a:r>
            <a:r>
              <a:rPr lang="en-US" sz="2800" dirty="0">
                <a:latin typeface="Arial" panose="020B0604020202020204" pitchFamily="34" charset="0"/>
                <a:cs typeface="Arial" panose="020B0604020202020204" pitchFamily="34" charset="0"/>
              </a:rPr>
              <a:t> must take place; but that is not yet the end.  </a:t>
            </a:r>
            <a:r>
              <a:rPr lang="en-US" sz="2800" u="sng" dirty="0">
                <a:latin typeface="Arial" panose="020B0604020202020204" pitchFamily="34" charset="0"/>
                <a:cs typeface="Arial" panose="020B0604020202020204" pitchFamily="34" charset="0"/>
              </a:rPr>
              <a:t>8</a:t>
            </a:r>
            <a:r>
              <a:rPr lang="en-US" sz="2800" dirty="0">
                <a:latin typeface="Arial" panose="020B0604020202020204" pitchFamily="34" charset="0"/>
                <a:cs typeface="Arial" panose="020B0604020202020204" pitchFamily="34" charset="0"/>
              </a:rPr>
              <a:t> “For nation will rise up against nation, and kingdom against kingdom; there will be </a:t>
            </a:r>
            <a:r>
              <a:rPr lang="en-US" sz="2800" dirty="0">
                <a:solidFill>
                  <a:srgbClr val="FF0000"/>
                </a:solidFill>
                <a:latin typeface="Arial" panose="020B0604020202020204" pitchFamily="34" charset="0"/>
                <a:cs typeface="Arial" panose="020B0604020202020204" pitchFamily="34" charset="0"/>
              </a:rPr>
              <a:t>earthquakes</a:t>
            </a:r>
            <a:r>
              <a:rPr lang="en-US" sz="2800" dirty="0">
                <a:latin typeface="Arial" panose="020B0604020202020204" pitchFamily="34" charset="0"/>
                <a:cs typeface="Arial" panose="020B0604020202020204" pitchFamily="34" charset="0"/>
              </a:rPr>
              <a:t> in various places; there will also be </a:t>
            </a:r>
            <a:r>
              <a:rPr lang="en-US" sz="2800" dirty="0">
                <a:solidFill>
                  <a:srgbClr val="FF0000"/>
                </a:solidFill>
                <a:latin typeface="Arial" panose="020B0604020202020204" pitchFamily="34" charset="0"/>
                <a:cs typeface="Arial" panose="020B0604020202020204" pitchFamily="34" charset="0"/>
              </a:rPr>
              <a:t>famines</a:t>
            </a:r>
            <a:r>
              <a:rPr lang="en-US" sz="2800" dirty="0">
                <a:latin typeface="Arial" panose="020B0604020202020204" pitchFamily="34" charset="0"/>
                <a:cs typeface="Arial" panose="020B0604020202020204" pitchFamily="34" charset="0"/>
              </a:rPr>
              <a:t>. These things are merely the beginning of birth pangs. </a:t>
            </a:r>
          </a:p>
        </p:txBody>
      </p:sp>
      <p:sp>
        <p:nvSpPr>
          <p:cNvPr id="3" name="Title 2"/>
          <p:cNvSpPr>
            <a:spLocks noGrp="1"/>
          </p:cNvSpPr>
          <p:nvPr>
            <p:ph type="title"/>
          </p:nvPr>
        </p:nvSpPr>
        <p:spPr>
          <a:xfrm>
            <a:off x="152400" y="0"/>
            <a:ext cx="8839200" cy="11430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Evidence for Mark’s Focus on </a:t>
            </a:r>
            <a:r>
              <a:rPr lang="en-US" sz="3200" dirty="0">
                <a:solidFill>
                  <a:srgbClr val="0070C0"/>
                </a:solidFill>
                <a:effectLst/>
                <a:latin typeface="Arial" panose="020B0604020202020204" pitchFamily="34" charset="0"/>
                <a:cs typeface="Arial" panose="020B0604020202020204" pitchFamily="34" charset="0"/>
              </a:rPr>
              <a:t>t</a:t>
            </a:r>
            <a:r>
              <a:rPr lang="en-US" sz="3200" dirty="0" smtClean="0">
                <a:solidFill>
                  <a:srgbClr val="0070C0"/>
                </a:solidFill>
                <a:effectLst/>
                <a:latin typeface="Arial" panose="020B0604020202020204" pitchFamily="34" charset="0"/>
                <a:cs typeface="Arial" panose="020B0604020202020204" pitchFamily="34" charset="0"/>
              </a:rPr>
              <a:t>he Future</a:t>
            </a:r>
            <a:endParaRPr lang="en-US" sz="3200" dirty="0"/>
          </a:p>
        </p:txBody>
      </p:sp>
      <p:sp>
        <p:nvSpPr>
          <p:cNvPr id="4" name="Slide Number Placeholder 3"/>
          <p:cNvSpPr>
            <a:spLocks noGrp="1"/>
          </p:cNvSpPr>
          <p:nvPr>
            <p:ph type="sldNum" sz="quarter" idx="12"/>
          </p:nvPr>
        </p:nvSpPr>
        <p:spPr/>
        <p:txBody>
          <a:bodyPr/>
          <a:lstStyle/>
          <a:p>
            <a:fld id="{D536292E-4E6C-427E-BF60-E9BB51D9A188}" type="slidenum">
              <a:rPr lang="en-US" smtClean="0"/>
              <a:pPr/>
              <a:t>6</a:t>
            </a:fld>
            <a:endParaRPr lang="en-US"/>
          </a:p>
        </p:txBody>
      </p:sp>
    </p:spTree>
    <p:extLst>
      <p:ext uri="{BB962C8B-B14F-4D97-AF65-F5344CB8AC3E}">
        <p14:creationId xmlns:p14="http://schemas.microsoft.com/office/powerpoint/2010/main" val="335724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3050"/>
            <a:ext cx="8839200" cy="71755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Parallel Between Revelation 6 and Mark 13 </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5" name="Content Placeholder 4"/>
          <p:cNvSpPr>
            <a:spLocks noGrp="1"/>
          </p:cNvSpPr>
          <p:nvPr>
            <p:ph sz="quarter" idx="2"/>
          </p:nvPr>
        </p:nvSpPr>
        <p:spPr>
          <a:xfrm>
            <a:off x="35170" y="1066800"/>
            <a:ext cx="4572000" cy="4276344"/>
          </a:xfrm>
        </p:spPr>
        <p:txBody>
          <a:bodyPr>
            <a:noAutofit/>
          </a:bodyPr>
          <a:lstStyle/>
          <a:p>
            <a:pPr marL="109728" indent="0">
              <a:spcBef>
                <a:spcPts val="0"/>
              </a:spcBef>
              <a:spcAft>
                <a:spcPts val="600"/>
              </a:spcAft>
              <a:buNone/>
            </a:pPr>
            <a:r>
              <a:rPr lang="en-US" b="1" u="sng" dirty="0" smtClean="0">
                <a:latin typeface="Arial" panose="020B0604020202020204" pitchFamily="34" charset="0"/>
                <a:cs typeface="Arial" panose="020B0604020202020204" pitchFamily="34" charset="0"/>
              </a:rPr>
              <a:t>Revelation 6</a:t>
            </a:r>
          </a:p>
          <a:p>
            <a:pPr marL="109728" indent="0">
              <a:spcBef>
                <a:spcPts val="0"/>
              </a:spcBef>
              <a:spcAft>
                <a:spcPts val="600"/>
              </a:spcAft>
              <a:buNone/>
            </a:pPr>
            <a:r>
              <a:rPr lang="en-US" sz="2600" dirty="0" smtClean="0">
                <a:solidFill>
                  <a:srgbClr val="FF0000"/>
                </a:solidFill>
                <a:latin typeface="Arial" panose="020B0604020202020204" pitchFamily="34" charset="0"/>
                <a:cs typeface="Arial" panose="020B0604020202020204" pitchFamily="34" charset="0"/>
              </a:rPr>
              <a:t>1</a:t>
            </a:r>
            <a:r>
              <a:rPr lang="en-US" sz="2600" baseline="30000" dirty="0" smtClean="0">
                <a:solidFill>
                  <a:srgbClr val="FF0000"/>
                </a:solidFill>
                <a:latin typeface="Arial" panose="020B0604020202020204" pitchFamily="34" charset="0"/>
                <a:cs typeface="Arial" panose="020B0604020202020204" pitchFamily="34" charset="0"/>
              </a:rPr>
              <a:t>st</a:t>
            </a:r>
            <a:r>
              <a:rPr lang="en-US" sz="2600" dirty="0" smtClean="0">
                <a:solidFill>
                  <a:srgbClr val="FF0000"/>
                </a:solidFill>
                <a:latin typeface="Arial" panose="020B0604020202020204" pitchFamily="34" charset="0"/>
                <a:cs typeface="Arial" panose="020B0604020202020204" pitchFamily="34" charset="0"/>
              </a:rPr>
              <a:t> Seal: </a:t>
            </a:r>
            <a:r>
              <a:rPr lang="en-US" sz="2600" dirty="0" smtClean="0">
                <a:latin typeface="Arial" panose="020B0604020202020204" pitchFamily="34" charset="0"/>
                <a:cs typeface="Arial" panose="020B0604020202020204" pitchFamily="34" charset="0"/>
              </a:rPr>
              <a:t>False Christ(s) (6:2)</a:t>
            </a:r>
          </a:p>
          <a:p>
            <a:pPr marL="109728" indent="0">
              <a:spcBef>
                <a:spcPts val="0"/>
              </a:spcBef>
              <a:spcAft>
                <a:spcPts val="600"/>
              </a:spcAft>
              <a:buNone/>
            </a:pPr>
            <a:r>
              <a:rPr lang="en-US" sz="2600" dirty="0" smtClean="0">
                <a:solidFill>
                  <a:srgbClr val="FF0000"/>
                </a:solidFill>
                <a:latin typeface="Arial" panose="020B0604020202020204" pitchFamily="34" charset="0"/>
                <a:cs typeface="Arial" panose="020B0604020202020204" pitchFamily="34" charset="0"/>
              </a:rPr>
              <a:t>2</a:t>
            </a:r>
            <a:r>
              <a:rPr lang="en-US" sz="2600" baseline="30000" dirty="0" smtClean="0">
                <a:solidFill>
                  <a:srgbClr val="FF0000"/>
                </a:solidFill>
                <a:latin typeface="Arial" panose="020B0604020202020204" pitchFamily="34" charset="0"/>
                <a:cs typeface="Arial" panose="020B0604020202020204" pitchFamily="34" charset="0"/>
              </a:rPr>
              <a:t>nd</a:t>
            </a:r>
            <a:r>
              <a:rPr lang="en-US" sz="2600" dirty="0" smtClean="0">
                <a:solidFill>
                  <a:srgbClr val="FF0000"/>
                </a:solidFill>
                <a:latin typeface="Arial" panose="020B0604020202020204" pitchFamily="34" charset="0"/>
                <a:cs typeface="Arial" panose="020B0604020202020204" pitchFamily="34" charset="0"/>
              </a:rPr>
              <a:t> Seal:</a:t>
            </a:r>
            <a:r>
              <a:rPr lang="en-US" sz="2600" dirty="0" smtClean="0">
                <a:latin typeface="Arial" panose="020B0604020202020204" pitchFamily="34" charset="0"/>
                <a:cs typeface="Arial" panose="020B0604020202020204" pitchFamily="34" charset="0"/>
              </a:rPr>
              <a:t> War (6:3-4)</a:t>
            </a:r>
          </a:p>
          <a:p>
            <a:pPr marL="109728" indent="0">
              <a:spcBef>
                <a:spcPts val="0"/>
              </a:spcBef>
              <a:spcAft>
                <a:spcPts val="600"/>
              </a:spcAft>
              <a:buNone/>
            </a:pPr>
            <a:r>
              <a:rPr lang="en-US" sz="2600" dirty="0" smtClean="0">
                <a:solidFill>
                  <a:srgbClr val="FF0000"/>
                </a:solidFill>
                <a:latin typeface="Arial" panose="020B0604020202020204" pitchFamily="34" charset="0"/>
                <a:cs typeface="Arial" panose="020B0604020202020204" pitchFamily="34" charset="0"/>
              </a:rPr>
              <a:t>3</a:t>
            </a:r>
            <a:r>
              <a:rPr lang="en-US" sz="2600" baseline="30000" dirty="0" smtClean="0">
                <a:solidFill>
                  <a:srgbClr val="FF0000"/>
                </a:solidFill>
                <a:latin typeface="Arial" panose="020B0604020202020204" pitchFamily="34" charset="0"/>
                <a:cs typeface="Arial" panose="020B0604020202020204" pitchFamily="34" charset="0"/>
              </a:rPr>
              <a:t>rd</a:t>
            </a:r>
            <a:r>
              <a:rPr lang="en-US" sz="2600" dirty="0" smtClean="0">
                <a:solidFill>
                  <a:srgbClr val="FF0000"/>
                </a:solidFill>
                <a:latin typeface="Arial" panose="020B0604020202020204" pitchFamily="34" charset="0"/>
                <a:cs typeface="Arial" panose="020B0604020202020204" pitchFamily="34" charset="0"/>
              </a:rPr>
              <a:t> Seal: </a:t>
            </a:r>
            <a:r>
              <a:rPr lang="en-US" sz="2600" dirty="0" smtClean="0">
                <a:latin typeface="Arial" panose="020B0604020202020204" pitchFamily="34" charset="0"/>
                <a:cs typeface="Arial" panose="020B0604020202020204" pitchFamily="34" charset="0"/>
              </a:rPr>
              <a:t>Famine (6:5-6)</a:t>
            </a:r>
          </a:p>
          <a:p>
            <a:pPr marL="109728" indent="0">
              <a:spcBef>
                <a:spcPts val="0"/>
              </a:spcBef>
              <a:spcAft>
                <a:spcPts val="600"/>
              </a:spcAft>
              <a:buNone/>
            </a:pPr>
            <a:r>
              <a:rPr lang="en-US" sz="2600" dirty="0" smtClean="0">
                <a:solidFill>
                  <a:srgbClr val="FF0000"/>
                </a:solidFill>
                <a:latin typeface="Arial" panose="020B0604020202020204" pitchFamily="34" charset="0"/>
                <a:cs typeface="Arial" panose="020B0604020202020204" pitchFamily="34" charset="0"/>
              </a:rPr>
              <a:t>4</a:t>
            </a:r>
            <a:r>
              <a:rPr lang="en-US" sz="2600" baseline="30000" dirty="0" smtClean="0">
                <a:solidFill>
                  <a:srgbClr val="FF0000"/>
                </a:solidFill>
                <a:latin typeface="Arial" panose="020B0604020202020204" pitchFamily="34" charset="0"/>
                <a:cs typeface="Arial" panose="020B0604020202020204" pitchFamily="34" charset="0"/>
              </a:rPr>
              <a:t>th</a:t>
            </a:r>
            <a:r>
              <a:rPr lang="en-US" sz="2600" dirty="0" smtClean="0">
                <a:solidFill>
                  <a:srgbClr val="FF0000"/>
                </a:solidFill>
                <a:latin typeface="Arial" panose="020B0604020202020204" pitchFamily="34" charset="0"/>
                <a:cs typeface="Arial" panose="020B0604020202020204" pitchFamily="34" charset="0"/>
              </a:rPr>
              <a:t> Seal: </a:t>
            </a:r>
            <a:r>
              <a:rPr lang="en-US" sz="2600" dirty="0" smtClean="0">
                <a:latin typeface="Arial" panose="020B0604020202020204" pitchFamily="34" charset="0"/>
                <a:cs typeface="Arial" panose="020B0604020202020204" pitchFamily="34" charset="0"/>
              </a:rPr>
              <a:t>Death (6:7-8)</a:t>
            </a:r>
          </a:p>
          <a:p>
            <a:pPr marL="109728" indent="0">
              <a:spcBef>
                <a:spcPts val="0"/>
              </a:spcBef>
              <a:spcAft>
                <a:spcPts val="600"/>
              </a:spcAft>
              <a:buNone/>
            </a:pPr>
            <a:r>
              <a:rPr lang="en-US" sz="2600" dirty="0" smtClean="0">
                <a:solidFill>
                  <a:srgbClr val="FF0000"/>
                </a:solidFill>
                <a:latin typeface="Arial" panose="020B0604020202020204" pitchFamily="34" charset="0"/>
                <a:cs typeface="Arial" panose="020B0604020202020204" pitchFamily="34" charset="0"/>
              </a:rPr>
              <a:t>5</a:t>
            </a:r>
            <a:r>
              <a:rPr lang="en-US" sz="2600" baseline="30000" dirty="0" smtClean="0">
                <a:solidFill>
                  <a:srgbClr val="FF0000"/>
                </a:solidFill>
                <a:latin typeface="Arial" panose="020B0604020202020204" pitchFamily="34" charset="0"/>
                <a:cs typeface="Arial" panose="020B0604020202020204" pitchFamily="34" charset="0"/>
              </a:rPr>
              <a:t>th</a:t>
            </a:r>
            <a:r>
              <a:rPr lang="en-US" sz="2600" dirty="0" smtClean="0">
                <a:solidFill>
                  <a:srgbClr val="FF0000"/>
                </a:solidFill>
                <a:latin typeface="Arial" panose="020B0604020202020204" pitchFamily="34" charset="0"/>
                <a:cs typeface="Arial" panose="020B0604020202020204" pitchFamily="34" charset="0"/>
              </a:rPr>
              <a:t> Seal: </a:t>
            </a:r>
            <a:r>
              <a:rPr lang="en-US" sz="2600" dirty="0" smtClean="0">
                <a:latin typeface="Arial" panose="020B0604020202020204" pitchFamily="34" charset="0"/>
                <a:cs typeface="Arial" panose="020B0604020202020204" pitchFamily="34" charset="0"/>
              </a:rPr>
              <a:t>Martyrs (6:9-11)</a:t>
            </a:r>
          </a:p>
          <a:p>
            <a:pPr marL="109728" indent="0">
              <a:spcBef>
                <a:spcPts val="0"/>
              </a:spcBef>
              <a:spcAft>
                <a:spcPts val="600"/>
              </a:spcAft>
              <a:buNone/>
            </a:pPr>
            <a:r>
              <a:rPr lang="en-US" sz="2600" dirty="0" smtClean="0">
                <a:solidFill>
                  <a:srgbClr val="FF0000"/>
                </a:solidFill>
                <a:latin typeface="Arial" panose="020B0604020202020204" pitchFamily="34" charset="0"/>
                <a:cs typeface="Arial" panose="020B0604020202020204" pitchFamily="34" charset="0"/>
              </a:rPr>
              <a:t>6</a:t>
            </a:r>
            <a:r>
              <a:rPr lang="en-US" sz="2600" baseline="30000" dirty="0" smtClean="0">
                <a:solidFill>
                  <a:srgbClr val="FF0000"/>
                </a:solidFill>
                <a:latin typeface="Arial" panose="020B0604020202020204" pitchFamily="34" charset="0"/>
                <a:cs typeface="Arial" panose="020B0604020202020204" pitchFamily="34" charset="0"/>
              </a:rPr>
              <a:t>th</a:t>
            </a:r>
            <a:r>
              <a:rPr lang="en-US" sz="2600" dirty="0" smtClean="0">
                <a:solidFill>
                  <a:srgbClr val="FF0000"/>
                </a:solidFill>
                <a:latin typeface="Arial" panose="020B0604020202020204" pitchFamily="34" charset="0"/>
                <a:cs typeface="Arial" panose="020B0604020202020204" pitchFamily="34" charset="0"/>
              </a:rPr>
              <a:t> Seal: </a:t>
            </a:r>
            <a:r>
              <a:rPr lang="en-US" sz="2600" dirty="0" smtClean="0">
                <a:latin typeface="Arial" panose="020B0604020202020204" pitchFamily="34" charset="0"/>
                <a:cs typeface="Arial" panose="020B0604020202020204" pitchFamily="34" charset="0"/>
              </a:rPr>
              <a:t>Earthquake (6:14)</a:t>
            </a:r>
          </a:p>
          <a:p>
            <a:pPr marL="109728" indent="0">
              <a:spcBef>
                <a:spcPts val="0"/>
              </a:spcBef>
              <a:spcAft>
                <a:spcPts val="600"/>
              </a:spcAft>
              <a:buNone/>
            </a:pPr>
            <a:endParaRPr lang="en-US" sz="1200" dirty="0">
              <a:latin typeface="Arial" panose="020B0604020202020204" pitchFamily="34" charset="0"/>
              <a:cs typeface="Arial" panose="020B0604020202020204" pitchFamily="34" charset="0"/>
            </a:endParaRPr>
          </a:p>
          <a:p>
            <a:pPr>
              <a:spcBef>
                <a:spcPts val="0"/>
              </a:spcBef>
              <a:spcAft>
                <a:spcPts val="600"/>
              </a:spcAft>
            </a:pPr>
            <a:r>
              <a:rPr lang="en-US" sz="2600" dirty="0" smtClean="0">
                <a:latin typeface="Arial" panose="020B0604020202020204" pitchFamily="34" charset="0"/>
                <a:cs typeface="Arial" panose="020B0604020202020204" pitchFamily="34" charset="0"/>
              </a:rPr>
              <a:t>¼ of Earth’s population dies</a:t>
            </a:r>
          </a:p>
          <a:p>
            <a:pPr>
              <a:spcBef>
                <a:spcPts val="0"/>
              </a:spcBef>
              <a:spcAft>
                <a:spcPts val="600"/>
              </a:spcAft>
            </a:pPr>
            <a:r>
              <a:rPr lang="en-US" sz="2600" dirty="0" smtClean="0">
                <a:latin typeface="Arial" panose="020B0604020202020204" pitchFamily="34" charset="0"/>
                <a:cs typeface="Arial" panose="020B0604020202020204" pitchFamily="34" charset="0"/>
              </a:rPr>
              <a:t>This has never happened</a:t>
            </a:r>
          </a:p>
          <a:p>
            <a:pPr>
              <a:spcBef>
                <a:spcPts val="0"/>
              </a:spcBef>
              <a:spcAft>
                <a:spcPts val="600"/>
              </a:spcAft>
            </a:pPr>
            <a:r>
              <a:rPr lang="en-US" sz="2600" dirty="0" smtClean="0">
                <a:solidFill>
                  <a:srgbClr val="FF0000"/>
                </a:solidFill>
                <a:latin typeface="Arial" panose="020B0604020202020204" pitchFamily="34" charset="0"/>
                <a:cs typeface="Arial" panose="020B0604020202020204" pitchFamily="34" charset="0"/>
              </a:rPr>
              <a:t>This must be future</a:t>
            </a:r>
            <a:endParaRPr lang="en-US" sz="2600" dirty="0">
              <a:latin typeface="Arial" panose="020B0604020202020204" pitchFamily="34" charset="0"/>
              <a:cs typeface="Arial" panose="020B0604020202020204" pitchFamily="34" charset="0"/>
            </a:endParaRPr>
          </a:p>
        </p:txBody>
      </p:sp>
      <p:sp>
        <p:nvSpPr>
          <p:cNvPr id="6" name="Content Placeholder 5"/>
          <p:cNvSpPr>
            <a:spLocks noGrp="1"/>
          </p:cNvSpPr>
          <p:nvPr>
            <p:ph sz="quarter" idx="4"/>
          </p:nvPr>
        </p:nvSpPr>
        <p:spPr>
          <a:xfrm>
            <a:off x="4777155" y="1066800"/>
            <a:ext cx="4343400" cy="5257800"/>
          </a:xfrm>
        </p:spPr>
        <p:txBody>
          <a:bodyPr>
            <a:noAutofit/>
          </a:bodyPr>
          <a:lstStyle/>
          <a:p>
            <a:pPr marL="109728" indent="0">
              <a:spcAft>
                <a:spcPts val="600"/>
              </a:spcAft>
              <a:buNone/>
            </a:pPr>
            <a:r>
              <a:rPr lang="en-US" b="1" u="sng" dirty="0" smtClean="0">
                <a:latin typeface="Arial" panose="020B0604020202020204" pitchFamily="34" charset="0"/>
                <a:cs typeface="Arial" panose="020B0604020202020204" pitchFamily="34" charset="0"/>
              </a:rPr>
              <a:t>Mark 13</a:t>
            </a:r>
          </a:p>
          <a:p>
            <a:pPr marL="109728" indent="0">
              <a:spcAft>
                <a:spcPts val="600"/>
              </a:spcAft>
              <a:buNone/>
            </a:pPr>
            <a:r>
              <a:rPr lang="en-US" sz="2600" dirty="0" smtClean="0">
                <a:latin typeface="Arial" panose="020B0604020202020204" pitchFamily="34" charset="0"/>
                <a:cs typeface="Arial" panose="020B0604020202020204" pitchFamily="34" charset="0"/>
              </a:rPr>
              <a:t>13:5-6</a:t>
            </a:r>
          </a:p>
          <a:p>
            <a:pPr marL="109728" indent="0">
              <a:spcAft>
                <a:spcPts val="600"/>
              </a:spcAft>
              <a:buNone/>
            </a:pPr>
            <a:r>
              <a:rPr lang="en-US" sz="2600" dirty="0" smtClean="0">
                <a:latin typeface="Arial" panose="020B0604020202020204" pitchFamily="34" charset="0"/>
                <a:cs typeface="Arial" panose="020B0604020202020204" pitchFamily="34" charset="0"/>
              </a:rPr>
              <a:t>13:7-8a</a:t>
            </a:r>
          </a:p>
          <a:p>
            <a:pPr marL="109728" indent="0">
              <a:spcAft>
                <a:spcPts val="600"/>
              </a:spcAft>
              <a:buNone/>
            </a:pPr>
            <a:r>
              <a:rPr lang="en-US" sz="2600" dirty="0" smtClean="0">
                <a:latin typeface="Arial" panose="020B0604020202020204" pitchFamily="34" charset="0"/>
                <a:cs typeface="Arial" panose="020B0604020202020204" pitchFamily="34" charset="0"/>
              </a:rPr>
              <a:t>13:8b</a:t>
            </a:r>
          </a:p>
          <a:p>
            <a:pPr marL="109728" indent="0">
              <a:spcAft>
                <a:spcPts val="600"/>
              </a:spcAft>
              <a:buNone/>
            </a:pPr>
            <a:r>
              <a:rPr lang="en-US" sz="2600" dirty="0" smtClean="0">
                <a:latin typeface="Arial" panose="020B0604020202020204" pitchFamily="34" charset="0"/>
                <a:cs typeface="Arial" panose="020B0604020202020204" pitchFamily="34" charset="0"/>
              </a:rPr>
              <a:t>13:8b</a:t>
            </a:r>
          </a:p>
          <a:p>
            <a:pPr marL="109728" indent="0">
              <a:spcAft>
                <a:spcPts val="600"/>
              </a:spcAft>
              <a:buNone/>
            </a:pPr>
            <a:r>
              <a:rPr lang="en-US" sz="2600" dirty="0" smtClean="0">
                <a:latin typeface="Arial" panose="020B0604020202020204" pitchFamily="34" charset="0"/>
                <a:cs typeface="Arial" panose="020B0604020202020204" pitchFamily="34" charset="0"/>
              </a:rPr>
              <a:t>13:9, 11-13</a:t>
            </a:r>
          </a:p>
          <a:p>
            <a:pPr marL="109728" indent="0">
              <a:spcAft>
                <a:spcPts val="600"/>
              </a:spcAft>
              <a:buNone/>
            </a:pPr>
            <a:r>
              <a:rPr lang="en-US" sz="2600" dirty="0" smtClean="0">
                <a:latin typeface="Arial" panose="020B0604020202020204" pitchFamily="34" charset="0"/>
                <a:cs typeface="Arial" panose="020B0604020202020204" pitchFamily="34" charset="0"/>
              </a:rPr>
              <a:t>13:8</a:t>
            </a:r>
          </a:p>
          <a:p>
            <a:pPr marL="109728" indent="0">
              <a:spcAft>
                <a:spcPts val="600"/>
              </a:spcAft>
              <a:buNone/>
            </a:pPr>
            <a:endParaRPr lang="en-US" sz="1200" dirty="0" smtClean="0">
              <a:latin typeface="Arial" panose="020B0604020202020204" pitchFamily="34" charset="0"/>
              <a:cs typeface="Arial" panose="020B0604020202020204" pitchFamily="34" charset="0"/>
            </a:endParaRPr>
          </a:p>
          <a:p>
            <a:pPr>
              <a:spcAft>
                <a:spcPts val="600"/>
              </a:spcAft>
            </a:pPr>
            <a:r>
              <a:rPr lang="en-US" sz="2600" dirty="0">
                <a:latin typeface="Arial" panose="020B0604020202020204" pitchFamily="34" charset="0"/>
                <a:cs typeface="Arial" panose="020B0604020202020204" pitchFamily="34" charset="0"/>
              </a:rPr>
              <a:t>¼ of Earth’s population dies</a:t>
            </a:r>
          </a:p>
          <a:p>
            <a:pPr>
              <a:spcAft>
                <a:spcPts val="600"/>
              </a:spcAft>
            </a:pPr>
            <a:r>
              <a:rPr lang="en-US" sz="2600" dirty="0">
                <a:latin typeface="Arial" panose="020B0604020202020204" pitchFamily="34" charset="0"/>
                <a:cs typeface="Arial" panose="020B0604020202020204" pitchFamily="34" charset="0"/>
              </a:rPr>
              <a:t>This has never happened</a:t>
            </a:r>
          </a:p>
          <a:p>
            <a:pPr>
              <a:spcAft>
                <a:spcPts val="600"/>
              </a:spcAft>
            </a:pPr>
            <a:r>
              <a:rPr lang="en-US" sz="2600" dirty="0">
                <a:solidFill>
                  <a:srgbClr val="FF0000"/>
                </a:solidFill>
                <a:latin typeface="Arial" panose="020B0604020202020204" pitchFamily="34" charset="0"/>
                <a:cs typeface="Arial" panose="020B0604020202020204" pitchFamily="34" charset="0"/>
              </a:rPr>
              <a:t>This must be </a:t>
            </a:r>
            <a:r>
              <a:rPr lang="en-US" sz="2600" dirty="0" smtClean="0">
                <a:solidFill>
                  <a:srgbClr val="FF0000"/>
                </a:solidFill>
                <a:latin typeface="Arial" panose="020B0604020202020204" pitchFamily="34" charset="0"/>
                <a:cs typeface="Arial" panose="020B0604020202020204" pitchFamily="34" charset="0"/>
              </a:rPr>
              <a:t>future</a:t>
            </a:r>
            <a:endParaRPr lang="en-US" sz="26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D536292E-4E6C-427E-BF60-E9BB51D9A188}" type="slidenum">
              <a:rPr lang="en-US" smtClean="0"/>
              <a:pPr/>
              <a:t>7</a:t>
            </a:fld>
            <a:endParaRPr lang="en-US"/>
          </a:p>
        </p:txBody>
      </p:sp>
    </p:spTree>
    <p:extLst>
      <p:ext uri="{BB962C8B-B14F-4D97-AF65-F5344CB8AC3E}">
        <p14:creationId xmlns:p14="http://schemas.microsoft.com/office/powerpoint/2010/main" val="184957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fade">
                                      <p:cBhvr>
                                        <p:cTn id="28" dur="1000"/>
                                        <p:tgtEl>
                                          <p:spTgt spid="6">
                                            <p:txEl>
                                              <p:pRg st="1" end="1"/>
                                            </p:txEl>
                                          </p:spTgt>
                                        </p:tgtEl>
                                      </p:cBhvr>
                                    </p:animEffect>
                                    <p:anim calcmode="lin" valueType="num">
                                      <p:cBhvr>
                                        <p:cTn id="2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fade">
                                      <p:cBhvr>
                                        <p:cTn id="35" dur="1000"/>
                                        <p:tgtEl>
                                          <p:spTgt spid="5">
                                            <p:txEl>
                                              <p:pRg st="2" end="2"/>
                                            </p:txEl>
                                          </p:spTgt>
                                        </p:tgtEl>
                                      </p:cBhvr>
                                    </p:animEffect>
                                    <p:anim calcmode="lin" valueType="num">
                                      <p:cBhvr>
                                        <p:cTn id="3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1000"/>
                                        <p:tgtEl>
                                          <p:spTgt spid="6">
                                            <p:txEl>
                                              <p:pRg st="2" end="2"/>
                                            </p:txEl>
                                          </p:spTgt>
                                        </p:tgtEl>
                                      </p:cBhvr>
                                    </p:animEffect>
                                    <p:anim calcmode="lin" valueType="num">
                                      <p:cBhvr>
                                        <p:cTn id="4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animEffect transition="in" filter="fade">
                                      <p:cBhvr>
                                        <p:cTn id="49" dur="1000"/>
                                        <p:tgtEl>
                                          <p:spTgt spid="5">
                                            <p:txEl>
                                              <p:pRg st="3" end="3"/>
                                            </p:txEl>
                                          </p:spTgt>
                                        </p:tgtEl>
                                      </p:cBhvr>
                                    </p:animEffect>
                                    <p:anim calcmode="lin" valueType="num">
                                      <p:cBhvr>
                                        <p:cTn id="5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Effect transition="in" filter="fade">
                                      <p:cBhvr>
                                        <p:cTn id="56" dur="1000"/>
                                        <p:tgtEl>
                                          <p:spTgt spid="6">
                                            <p:txEl>
                                              <p:pRg st="3" end="3"/>
                                            </p:txEl>
                                          </p:spTgt>
                                        </p:tgtEl>
                                      </p:cBhvr>
                                    </p:animEffect>
                                    <p:anim calcmode="lin" valueType="num">
                                      <p:cBhvr>
                                        <p:cTn id="5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4" end="4"/>
                                            </p:txEl>
                                          </p:spTgt>
                                        </p:tgtEl>
                                        <p:attrNameLst>
                                          <p:attrName>style.visibility</p:attrName>
                                        </p:attrNameLst>
                                      </p:cBhvr>
                                      <p:to>
                                        <p:strVal val="visible"/>
                                      </p:to>
                                    </p:set>
                                    <p:animEffect transition="in" filter="fade">
                                      <p:cBhvr>
                                        <p:cTn id="63" dur="1000"/>
                                        <p:tgtEl>
                                          <p:spTgt spid="5">
                                            <p:txEl>
                                              <p:pRg st="4" end="4"/>
                                            </p:txEl>
                                          </p:spTgt>
                                        </p:tgtEl>
                                      </p:cBhvr>
                                    </p:animEffect>
                                    <p:anim calcmode="lin" valueType="num">
                                      <p:cBhvr>
                                        <p:cTn id="6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6">
                                            <p:txEl>
                                              <p:pRg st="4" end="4"/>
                                            </p:txEl>
                                          </p:spTgt>
                                        </p:tgtEl>
                                        <p:attrNameLst>
                                          <p:attrName>style.visibility</p:attrName>
                                        </p:attrNameLst>
                                      </p:cBhvr>
                                      <p:to>
                                        <p:strVal val="visible"/>
                                      </p:to>
                                    </p:set>
                                    <p:animEffect transition="in" filter="fade">
                                      <p:cBhvr>
                                        <p:cTn id="70" dur="1000"/>
                                        <p:tgtEl>
                                          <p:spTgt spid="6">
                                            <p:txEl>
                                              <p:pRg st="4" end="4"/>
                                            </p:txEl>
                                          </p:spTgt>
                                        </p:tgtEl>
                                      </p:cBhvr>
                                    </p:animEffect>
                                    <p:anim calcmode="lin" valueType="num">
                                      <p:cBhvr>
                                        <p:cTn id="71"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5">
                                            <p:txEl>
                                              <p:pRg st="5" end="5"/>
                                            </p:txEl>
                                          </p:spTgt>
                                        </p:tgtEl>
                                        <p:attrNameLst>
                                          <p:attrName>style.visibility</p:attrName>
                                        </p:attrNameLst>
                                      </p:cBhvr>
                                      <p:to>
                                        <p:strVal val="visible"/>
                                      </p:to>
                                    </p:set>
                                    <p:animEffect transition="in" filter="fade">
                                      <p:cBhvr>
                                        <p:cTn id="77" dur="1000"/>
                                        <p:tgtEl>
                                          <p:spTgt spid="5">
                                            <p:txEl>
                                              <p:pRg st="5" end="5"/>
                                            </p:txEl>
                                          </p:spTgt>
                                        </p:tgtEl>
                                      </p:cBhvr>
                                    </p:animEffect>
                                    <p:anim calcmode="lin" valueType="num">
                                      <p:cBhvr>
                                        <p:cTn id="7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6">
                                            <p:txEl>
                                              <p:pRg st="5" end="5"/>
                                            </p:txEl>
                                          </p:spTgt>
                                        </p:tgtEl>
                                        <p:attrNameLst>
                                          <p:attrName>style.visibility</p:attrName>
                                        </p:attrNameLst>
                                      </p:cBhvr>
                                      <p:to>
                                        <p:strVal val="visible"/>
                                      </p:to>
                                    </p:set>
                                    <p:animEffect transition="in" filter="fade">
                                      <p:cBhvr>
                                        <p:cTn id="84" dur="1000"/>
                                        <p:tgtEl>
                                          <p:spTgt spid="6">
                                            <p:txEl>
                                              <p:pRg st="5" end="5"/>
                                            </p:txEl>
                                          </p:spTgt>
                                        </p:tgtEl>
                                      </p:cBhvr>
                                    </p:animEffect>
                                    <p:anim calcmode="lin" valueType="num">
                                      <p:cBhvr>
                                        <p:cTn id="8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5">
                                            <p:txEl>
                                              <p:pRg st="6" end="6"/>
                                            </p:txEl>
                                          </p:spTgt>
                                        </p:tgtEl>
                                        <p:attrNameLst>
                                          <p:attrName>style.visibility</p:attrName>
                                        </p:attrNameLst>
                                      </p:cBhvr>
                                      <p:to>
                                        <p:strVal val="visible"/>
                                      </p:to>
                                    </p:set>
                                    <p:animEffect transition="in" filter="fade">
                                      <p:cBhvr>
                                        <p:cTn id="91" dur="1000"/>
                                        <p:tgtEl>
                                          <p:spTgt spid="5">
                                            <p:txEl>
                                              <p:pRg st="6" end="6"/>
                                            </p:txEl>
                                          </p:spTgt>
                                        </p:tgtEl>
                                      </p:cBhvr>
                                    </p:animEffect>
                                    <p:anim calcmode="lin" valueType="num">
                                      <p:cBhvr>
                                        <p:cTn id="9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93"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6">
                                            <p:txEl>
                                              <p:pRg st="6" end="6"/>
                                            </p:txEl>
                                          </p:spTgt>
                                        </p:tgtEl>
                                        <p:attrNameLst>
                                          <p:attrName>style.visibility</p:attrName>
                                        </p:attrNameLst>
                                      </p:cBhvr>
                                      <p:to>
                                        <p:strVal val="visible"/>
                                      </p:to>
                                    </p:set>
                                    <p:animEffect transition="in" filter="fade">
                                      <p:cBhvr>
                                        <p:cTn id="98" dur="1000"/>
                                        <p:tgtEl>
                                          <p:spTgt spid="6">
                                            <p:txEl>
                                              <p:pRg st="6" end="6"/>
                                            </p:txEl>
                                          </p:spTgt>
                                        </p:tgtEl>
                                      </p:cBhvr>
                                    </p:animEffect>
                                    <p:anim calcmode="lin" valueType="num">
                                      <p:cBhvr>
                                        <p:cTn id="9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100"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5">
                                            <p:txEl>
                                              <p:pRg st="8" end="8"/>
                                            </p:txEl>
                                          </p:spTgt>
                                        </p:tgtEl>
                                        <p:attrNameLst>
                                          <p:attrName>style.visibility</p:attrName>
                                        </p:attrNameLst>
                                      </p:cBhvr>
                                      <p:to>
                                        <p:strVal val="visible"/>
                                      </p:to>
                                    </p:set>
                                    <p:animEffect transition="in" filter="fade">
                                      <p:cBhvr>
                                        <p:cTn id="105" dur="1000"/>
                                        <p:tgtEl>
                                          <p:spTgt spid="5">
                                            <p:txEl>
                                              <p:pRg st="8" end="8"/>
                                            </p:txEl>
                                          </p:spTgt>
                                        </p:tgtEl>
                                      </p:cBhvr>
                                    </p:animEffect>
                                    <p:anim calcmode="lin" valueType="num">
                                      <p:cBhvr>
                                        <p:cTn id="106"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107"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6">
                                            <p:txEl>
                                              <p:pRg st="8" end="8"/>
                                            </p:txEl>
                                          </p:spTgt>
                                        </p:tgtEl>
                                        <p:attrNameLst>
                                          <p:attrName>style.visibility</p:attrName>
                                        </p:attrNameLst>
                                      </p:cBhvr>
                                      <p:to>
                                        <p:strVal val="visible"/>
                                      </p:to>
                                    </p:set>
                                    <p:animEffect transition="in" filter="fade">
                                      <p:cBhvr>
                                        <p:cTn id="112" dur="1000"/>
                                        <p:tgtEl>
                                          <p:spTgt spid="6">
                                            <p:txEl>
                                              <p:pRg st="8" end="8"/>
                                            </p:txEl>
                                          </p:spTgt>
                                        </p:tgtEl>
                                      </p:cBhvr>
                                    </p:animEffect>
                                    <p:anim calcmode="lin" valueType="num">
                                      <p:cBhvr>
                                        <p:cTn id="113"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114"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5">
                                            <p:txEl>
                                              <p:pRg st="9" end="9"/>
                                            </p:txEl>
                                          </p:spTgt>
                                        </p:tgtEl>
                                        <p:attrNameLst>
                                          <p:attrName>style.visibility</p:attrName>
                                        </p:attrNameLst>
                                      </p:cBhvr>
                                      <p:to>
                                        <p:strVal val="visible"/>
                                      </p:to>
                                    </p:set>
                                    <p:animEffect transition="in" filter="fade">
                                      <p:cBhvr>
                                        <p:cTn id="119" dur="1000"/>
                                        <p:tgtEl>
                                          <p:spTgt spid="5">
                                            <p:txEl>
                                              <p:pRg st="9" end="9"/>
                                            </p:txEl>
                                          </p:spTgt>
                                        </p:tgtEl>
                                      </p:cBhvr>
                                    </p:animEffect>
                                    <p:anim calcmode="lin" valueType="num">
                                      <p:cBhvr>
                                        <p:cTn id="120"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121"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6">
                                            <p:txEl>
                                              <p:pRg st="9" end="9"/>
                                            </p:txEl>
                                          </p:spTgt>
                                        </p:tgtEl>
                                        <p:attrNameLst>
                                          <p:attrName>style.visibility</p:attrName>
                                        </p:attrNameLst>
                                      </p:cBhvr>
                                      <p:to>
                                        <p:strVal val="visible"/>
                                      </p:to>
                                    </p:set>
                                    <p:animEffect transition="in" filter="fade">
                                      <p:cBhvr>
                                        <p:cTn id="126" dur="1000"/>
                                        <p:tgtEl>
                                          <p:spTgt spid="6">
                                            <p:txEl>
                                              <p:pRg st="9" end="9"/>
                                            </p:txEl>
                                          </p:spTgt>
                                        </p:tgtEl>
                                      </p:cBhvr>
                                    </p:animEffect>
                                    <p:anim calcmode="lin" valueType="num">
                                      <p:cBhvr>
                                        <p:cTn id="127"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128"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5">
                                            <p:txEl>
                                              <p:pRg st="10" end="10"/>
                                            </p:txEl>
                                          </p:spTgt>
                                        </p:tgtEl>
                                        <p:attrNameLst>
                                          <p:attrName>style.visibility</p:attrName>
                                        </p:attrNameLst>
                                      </p:cBhvr>
                                      <p:to>
                                        <p:strVal val="visible"/>
                                      </p:to>
                                    </p:set>
                                    <p:animEffect transition="in" filter="fade">
                                      <p:cBhvr>
                                        <p:cTn id="133" dur="1000"/>
                                        <p:tgtEl>
                                          <p:spTgt spid="5">
                                            <p:txEl>
                                              <p:pRg st="10" end="10"/>
                                            </p:txEl>
                                          </p:spTgt>
                                        </p:tgtEl>
                                      </p:cBhvr>
                                    </p:animEffect>
                                    <p:anim calcmode="lin" valueType="num">
                                      <p:cBhvr>
                                        <p:cTn id="134"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135"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6">
                                            <p:txEl>
                                              <p:pRg st="10" end="10"/>
                                            </p:txEl>
                                          </p:spTgt>
                                        </p:tgtEl>
                                        <p:attrNameLst>
                                          <p:attrName>style.visibility</p:attrName>
                                        </p:attrNameLst>
                                      </p:cBhvr>
                                      <p:to>
                                        <p:strVal val="visible"/>
                                      </p:to>
                                    </p:set>
                                    <p:animEffect transition="in" filter="fade">
                                      <p:cBhvr>
                                        <p:cTn id="140" dur="1000"/>
                                        <p:tgtEl>
                                          <p:spTgt spid="6">
                                            <p:txEl>
                                              <p:pRg st="10" end="10"/>
                                            </p:txEl>
                                          </p:spTgt>
                                        </p:tgtEl>
                                      </p:cBhvr>
                                    </p:animEffect>
                                    <p:anim calcmode="lin" valueType="num">
                                      <p:cBhvr>
                                        <p:cTn id="141"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142"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rmAutofit/>
          </a:bodyPr>
          <a:lstStyle/>
          <a:p>
            <a:pPr marL="109728" indent="0">
              <a:spcAft>
                <a:spcPts val="600"/>
              </a:spcAft>
              <a:buNone/>
            </a:pPr>
            <a:r>
              <a:rPr lang="en-US" sz="2800" b="1" dirty="0" smtClean="0">
                <a:latin typeface="Arial" panose="020B0604020202020204" pitchFamily="34" charset="0"/>
                <a:cs typeface="Arial" panose="020B0604020202020204" pitchFamily="34" charset="0"/>
              </a:rPr>
              <a:t>Mark uses “birth pangs” which is a technical term for the future day of the Lord.</a:t>
            </a:r>
          </a:p>
          <a:p>
            <a:pPr marL="109728" indent="0">
              <a:buNone/>
            </a:pPr>
            <a:r>
              <a:rPr lang="en-US" sz="2600" u="sng" dirty="0" smtClean="0">
                <a:latin typeface="Arial" panose="020B0604020202020204" pitchFamily="34" charset="0"/>
                <a:cs typeface="Arial" panose="020B0604020202020204" pitchFamily="34" charset="0"/>
              </a:rPr>
              <a:t>Mark </a:t>
            </a:r>
            <a:r>
              <a:rPr lang="en-US" sz="2600" u="sng" dirty="0">
                <a:latin typeface="Arial" panose="020B0604020202020204" pitchFamily="34" charset="0"/>
                <a:cs typeface="Arial" panose="020B0604020202020204" pitchFamily="34" charset="0"/>
              </a:rPr>
              <a:t>13:5-8</a:t>
            </a:r>
            <a:r>
              <a:rPr lang="en-US" sz="2600" dirty="0">
                <a:latin typeface="Arial" panose="020B0604020202020204" pitchFamily="34" charset="0"/>
                <a:cs typeface="Arial" panose="020B0604020202020204" pitchFamily="34" charset="0"/>
              </a:rPr>
              <a:t> And Jesus began to say to them, “See to it that no one misleads you.  </a:t>
            </a:r>
            <a:r>
              <a:rPr lang="en-US" sz="2600" u="sng" dirty="0">
                <a:latin typeface="Arial" panose="020B0604020202020204" pitchFamily="34" charset="0"/>
                <a:cs typeface="Arial" panose="020B0604020202020204" pitchFamily="34" charset="0"/>
              </a:rPr>
              <a:t>6</a:t>
            </a:r>
            <a:r>
              <a:rPr lang="en-US" sz="2600" dirty="0">
                <a:latin typeface="Arial" panose="020B0604020202020204" pitchFamily="34" charset="0"/>
                <a:cs typeface="Arial" panose="020B0604020202020204" pitchFamily="34" charset="0"/>
              </a:rPr>
              <a:t> “Many will come in My name, saying, ‘I am He!’ and will mislead many.  </a:t>
            </a:r>
            <a:r>
              <a:rPr lang="en-US" sz="2600" u="sng" dirty="0">
                <a:latin typeface="Arial" panose="020B0604020202020204" pitchFamily="34" charset="0"/>
                <a:cs typeface="Arial" panose="020B0604020202020204" pitchFamily="34" charset="0"/>
              </a:rPr>
              <a:t>7</a:t>
            </a:r>
            <a:r>
              <a:rPr lang="en-US" sz="2600" dirty="0">
                <a:latin typeface="Arial" panose="020B0604020202020204" pitchFamily="34" charset="0"/>
                <a:cs typeface="Arial" panose="020B0604020202020204" pitchFamily="34" charset="0"/>
              </a:rPr>
              <a:t> “When you hear of </a:t>
            </a:r>
            <a:r>
              <a:rPr lang="en-US" sz="2600" dirty="0">
                <a:solidFill>
                  <a:srgbClr val="FF0000"/>
                </a:solidFill>
                <a:latin typeface="Arial" panose="020B0604020202020204" pitchFamily="34" charset="0"/>
                <a:cs typeface="Arial" panose="020B0604020202020204" pitchFamily="34" charset="0"/>
              </a:rPr>
              <a:t>wars and rumors of wars</a:t>
            </a:r>
            <a:r>
              <a:rPr lang="en-US" sz="2600" dirty="0">
                <a:latin typeface="Arial" panose="020B0604020202020204" pitchFamily="34" charset="0"/>
                <a:cs typeface="Arial" panose="020B0604020202020204" pitchFamily="34" charset="0"/>
              </a:rPr>
              <a:t>, do not be frightened; those things must take place; but that is not yet the end.  </a:t>
            </a:r>
            <a:r>
              <a:rPr lang="en-US" sz="2600" u="sng" dirty="0">
                <a:latin typeface="Arial" panose="020B0604020202020204" pitchFamily="34" charset="0"/>
                <a:cs typeface="Arial" panose="020B0604020202020204" pitchFamily="34" charset="0"/>
              </a:rPr>
              <a:t>8</a:t>
            </a:r>
            <a:r>
              <a:rPr lang="en-US" sz="2600" dirty="0">
                <a:latin typeface="Arial" panose="020B0604020202020204" pitchFamily="34" charset="0"/>
                <a:cs typeface="Arial" panose="020B0604020202020204" pitchFamily="34" charset="0"/>
              </a:rPr>
              <a:t> “For nation will rise up against nation, and kingdom against kingdom; there will be </a:t>
            </a:r>
            <a:r>
              <a:rPr lang="en-US" sz="2600" dirty="0">
                <a:solidFill>
                  <a:srgbClr val="FF0000"/>
                </a:solidFill>
                <a:latin typeface="Arial" panose="020B0604020202020204" pitchFamily="34" charset="0"/>
                <a:cs typeface="Arial" panose="020B0604020202020204" pitchFamily="34" charset="0"/>
              </a:rPr>
              <a:t>earthquakes</a:t>
            </a:r>
            <a:r>
              <a:rPr lang="en-US" sz="2600" dirty="0">
                <a:latin typeface="Arial" panose="020B0604020202020204" pitchFamily="34" charset="0"/>
                <a:cs typeface="Arial" panose="020B0604020202020204" pitchFamily="34" charset="0"/>
              </a:rPr>
              <a:t> in various places; there will also be </a:t>
            </a:r>
            <a:r>
              <a:rPr lang="en-US" sz="2600" dirty="0">
                <a:solidFill>
                  <a:srgbClr val="FF0000"/>
                </a:solidFill>
                <a:latin typeface="Arial" panose="020B0604020202020204" pitchFamily="34" charset="0"/>
                <a:cs typeface="Arial" panose="020B0604020202020204" pitchFamily="34" charset="0"/>
              </a:rPr>
              <a:t>famines</a:t>
            </a:r>
            <a:r>
              <a:rPr lang="en-US" sz="2600" dirty="0">
                <a:latin typeface="Arial" panose="020B0604020202020204" pitchFamily="34" charset="0"/>
                <a:cs typeface="Arial" panose="020B0604020202020204" pitchFamily="34" charset="0"/>
              </a:rPr>
              <a:t>. These things are merely the beginning of birth pangs. </a:t>
            </a:r>
            <a:r>
              <a:rPr lang="en-US" sz="2600" dirty="0" smtClean="0">
                <a:latin typeface="Arial" panose="020B0604020202020204" pitchFamily="34"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a:p>
            <a:endParaRPr lang="en-US" sz="2800" dirty="0"/>
          </a:p>
        </p:txBody>
      </p:sp>
      <p:sp>
        <p:nvSpPr>
          <p:cNvPr id="3" name="Title 2"/>
          <p:cNvSpPr>
            <a:spLocks noGrp="1"/>
          </p:cNvSpPr>
          <p:nvPr>
            <p:ph type="title"/>
          </p:nvPr>
        </p:nvSpPr>
        <p:spPr>
          <a:xfrm>
            <a:off x="228600" y="274638"/>
            <a:ext cx="8686800" cy="715962"/>
          </a:xfrm>
        </p:spPr>
        <p:txBody>
          <a:bodyPr>
            <a:noAutofit/>
          </a:bodyPr>
          <a:lstStyle/>
          <a:p>
            <a:pPr algn="ctr"/>
            <a:r>
              <a:rPr lang="en-US" sz="3200" dirty="0">
                <a:solidFill>
                  <a:srgbClr val="0070C0"/>
                </a:solidFill>
                <a:effectLst/>
                <a:latin typeface="Arial" panose="020B0604020202020204" pitchFamily="34" charset="0"/>
                <a:cs typeface="Arial" panose="020B0604020202020204" pitchFamily="34" charset="0"/>
              </a:rPr>
              <a:t>Evidence </a:t>
            </a:r>
            <a:r>
              <a:rPr lang="en-US" sz="3200" dirty="0" smtClean="0">
                <a:solidFill>
                  <a:srgbClr val="0070C0"/>
                </a:solidFill>
                <a:effectLst/>
                <a:latin typeface="Arial" panose="020B0604020202020204" pitchFamily="34" charset="0"/>
                <a:cs typeface="Arial" panose="020B0604020202020204" pitchFamily="34" charset="0"/>
              </a:rPr>
              <a:t>for </a:t>
            </a:r>
            <a:r>
              <a:rPr lang="en-US" sz="3200" dirty="0">
                <a:solidFill>
                  <a:srgbClr val="0070C0"/>
                </a:solidFill>
                <a:effectLst/>
                <a:latin typeface="Arial" panose="020B0604020202020204" pitchFamily="34" charset="0"/>
                <a:cs typeface="Arial" panose="020B0604020202020204" pitchFamily="34" charset="0"/>
              </a:rPr>
              <a:t>Mark’s Focus </a:t>
            </a:r>
            <a:r>
              <a:rPr lang="en-US" sz="3200" dirty="0" smtClean="0">
                <a:solidFill>
                  <a:srgbClr val="0070C0"/>
                </a:solidFill>
                <a:effectLst/>
                <a:latin typeface="Arial" panose="020B0604020202020204" pitchFamily="34" charset="0"/>
                <a:cs typeface="Arial" panose="020B0604020202020204" pitchFamily="34" charset="0"/>
              </a:rPr>
              <a:t>on </a:t>
            </a:r>
            <a:r>
              <a:rPr lang="en-US" sz="3200" dirty="0">
                <a:solidFill>
                  <a:srgbClr val="0070C0"/>
                </a:solidFill>
                <a:effectLst/>
                <a:latin typeface="Arial" panose="020B0604020202020204" pitchFamily="34" charset="0"/>
                <a:cs typeface="Arial" panose="020B0604020202020204" pitchFamily="34" charset="0"/>
              </a:rPr>
              <a:t>t</a:t>
            </a:r>
            <a:r>
              <a:rPr lang="en-US" sz="3200" dirty="0" smtClean="0">
                <a:solidFill>
                  <a:srgbClr val="0070C0"/>
                </a:solidFill>
                <a:effectLst/>
                <a:latin typeface="Arial" panose="020B0604020202020204" pitchFamily="34" charset="0"/>
                <a:cs typeface="Arial" panose="020B0604020202020204" pitchFamily="34" charset="0"/>
              </a:rPr>
              <a:t>he </a:t>
            </a:r>
            <a:r>
              <a:rPr lang="en-US" sz="3200" dirty="0">
                <a:solidFill>
                  <a:srgbClr val="0070C0"/>
                </a:solidFill>
                <a:effectLst/>
                <a:latin typeface="Arial" panose="020B0604020202020204" pitchFamily="34" charset="0"/>
                <a:cs typeface="Arial" panose="020B0604020202020204" pitchFamily="34" charset="0"/>
              </a:rPr>
              <a:t>Future</a:t>
            </a:r>
            <a:endParaRPr lang="en-US" sz="3200" dirty="0"/>
          </a:p>
        </p:txBody>
      </p:sp>
      <p:sp>
        <p:nvSpPr>
          <p:cNvPr id="5" name="Rounded Rectangle 4"/>
          <p:cNvSpPr/>
          <p:nvPr/>
        </p:nvSpPr>
        <p:spPr>
          <a:xfrm>
            <a:off x="3827585" y="5310555"/>
            <a:ext cx="1752600" cy="4572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0000" y="6019800"/>
            <a:ext cx="5029200"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Birth Pangs = </a:t>
            </a:r>
            <a:r>
              <a:rPr lang="el-GR" sz="3200" b="1" dirty="0">
                <a:latin typeface="Arial" panose="020B0604020202020204" pitchFamily="34" charset="0"/>
                <a:cs typeface="Arial" panose="020B0604020202020204" pitchFamily="34" charset="0"/>
              </a:rPr>
              <a:t>ὠδίν</a:t>
            </a:r>
            <a:endParaRPr lang="en-US" sz="32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D536292E-4E6C-427E-BF60-E9BB51D9A188}" type="slidenum">
              <a:rPr lang="en-US" smtClean="0"/>
              <a:pPr/>
              <a:t>8</a:t>
            </a:fld>
            <a:endParaRPr lang="en-US"/>
          </a:p>
        </p:txBody>
      </p:sp>
    </p:spTree>
    <p:extLst>
      <p:ext uri="{BB962C8B-B14F-4D97-AF65-F5344CB8AC3E}">
        <p14:creationId xmlns:p14="http://schemas.microsoft.com/office/powerpoint/2010/main" val="353034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3514</TotalTime>
  <Words>1380</Words>
  <Application>Microsoft Office PowerPoint</Application>
  <PresentationFormat>On-screen Show (4:3)</PresentationFormat>
  <Paragraphs>131</Paragraphs>
  <Slides>14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Lucida Sans Unicode</vt:lpstr>
      <vt:lpstr>Verdana</vt:lpstr>
      <vt:lpstr>Wingdings 2</vt:lpstr>
      <vt:lpstr>Wingdings 3</vt:lpstr>
      <vt:lpstr>Concourse</vt:lpstr>
      <vt:lpstr>Mark 13</vt:lpstr>
      <vt:lpstr>Interpretive Issues</vt:lpstr>
      <vt:lpstr>Interpretive Issues</vt:lpstr>
      <vt:lpstr>Evidence for Mark’s Focus on the Future</vt:lpstr>
      <vt:lpstr>Evidence for Mark’s Focus on the Future</vt:lpstr>
      <vt:lpstr>Evidence for Mark’s Focus on the Future</vt:lpstr>
      <vt:lpstr>Evidence for Mark’s Focus on the Future</vt:lpstr>
      <vt:lpstr>Parallel Between Revelation 6 and Mark 13 </vt:lpstr>
      <vt:lpstr>Evidence for Mark’s Focus on the Future</vt:lpstr>
      <vt:lpstr>Evidence for Mark’s Focus on the Future</vt:lpstr>
      <vt:lpstr>Evidence for Mark’s Focus on the Future</vt:lpstr>
      <vt:lpstr>Two Views on Birth Pangs Compared</vt:lpstr>
      <vt:lpstr>Our Need for the Gospel</vt:lpstr>
      <vt:lpstr>1 Thessalonians 5:1-7 and  The Olivet Discourse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13</dc:title>
  <dc:creator>Eric</dc:creator>
  <cp:lastModifiedBy>Christy</cp:lastModifiedBy>
  <cp:revision>117</cp:revision>
  <cp:lastPrinted>2014-08-01T21:01:34Z</cp:lastPrinted>
  <dcterms:created xsi:type="dcterms:W3CDTF">2014-07-21T11:58:24Z</dcterms:created>
  <dcterms:modified xsi:type="dcterms:W3CDTF">2014-08-01T21:50:05Z</dcterms:modified>
</cp:coreProperties>
</file>