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73" r:id="rId3"/>
    <p:sldId id="263" r:id="rId4"/>
    <p:sldId id="264" r:id="rId5"/>
    <p:sldId id="265" r:id="rId6"/>
    <p:sldId id="267" r:id="rId7"/>
    <p:sldId id="269" r:id="rId8"/>
    <p:sldId id="268" r:id="rId9"/>
    <p:sldId id="274" r:id="rId10"/>
    <p:sldId id="270" r:id="rId11"/>
    <p:sldId id="271" r:id="rId12"/>
  </p:sldIdLst>
  <p:sldSz cx="9144000" cy="6858000" type="screen4x3"/>
  <p:notesSz cx="6924675" cy="9210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04" userDrawn="1">
          <p15:clr>
            <a:srgbClr val="A4A3A4"/>
          </p15:clr>
        </p15:guide>
        <p15:guide id="2" pos="288" userDrawn="1">
          <p15:clr>
            <a:srgbClr val="A4A3A4"/>
          </p15:clr>
        </p15:guide>
      </p15:sldGuideLst>
    </p:ext>
    <p:ext uri="{2D200454-40CA-4A62-9FC3-DE9A4176ACB9}">
      <p15:notesGuideLst xmlns:p15="http://schemas.microsoft.com/office/powerpoint/2012/main">
        <p15:guide id="1" orient="horz" pos="2901" userDrawn="1">
          <p15:clr>
            <a:srgbClr val="A4A3A4"/>
          </p15:clr>
        </p15:guide>
        <p15:guide id="2" pos="218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1CAB"/>
    <a:srgbClr val="FF0066"/>
    <a:srgbClr val="009900"/>
    <a:srgbClr val="009A46"/>
    <a:srgbClr val="336600"/>
    <a:srgbClr val="669900"/>
    <a:srgbClr val="486B70"/>
    <a:srgbClr val="768A76"/>
    <a:srgbClr val="527B80"/>
    <a:srgbClr val="5279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85" autoAdjust="0"/>
    <p:restoredTop sz="94434" autoAdjust="0"/>
  </p:normalViewPr>
  <p:slideViewPr>
    <p:cSldViewPr>
      <p:cViewPr varScale="1">
        <p:scale>
          <a:sx n="71" d="100"/>
          <a:sy n="71" d="100"/>
        </p:scale>
        <p:origin x="1728" y="54"/>
      </p:cViewPr>
      <p:guideLst>
        <p:guide orient="horz" pos="1104"/>
        <p:guide pos="288"/>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p:scale>
          <a:sx n="100" d="100"/>
          <a:sy n="100" d="100"/>
        </p:scale>
        <p:origin x="1788" y="-2658"/>
      </p:cViewPr>
      <p:guideLst>
        <p:guide orient="horz" pos="2901"/>
        <p:guide pos="218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2296" y="8450719"/>
            <a:ext cx="2006600" cy="567833"/>
          </a:xfrm>
          <a:prstGeom prst="rect">
            <a:avLst/>
          </a:prstGeom>
        </p:spPr>
      </p:pic>
      <p:sp>
        <p:nvSpPr>
          <p:cNvPr id="7" name="Slide Number Placeholder 6"/>
          <p:cNvSpPr>
            <a:spLocks noGrp="1"/>
          </p:cNvSpPr>
          <p:nvPr>
            <p:ph type="sldNum" sz="quarter" idx="3"/>
          </p:nvPr>
        </p:nvSpPr>
        <p:spPr>
          <a:xfrm>
            <a:off x="2776537" y="8491537"/>
            <a:ext cx="3733800" cy="461962"/>
          </a:xfrm>
          <a:prstGeom prst="rect">
            <a:avLst/>
          </a:prstGeom>
        </p:spPr>
        <p:txBody>
          <a:bodyPr vert="horz" lIns="91437" tIns="45718" rIns="91437" bIns="45718" rtlCol="0" anchor="ctr" anchorCtr="0"/>
          <a:lstStyle>
            <a:lvl1pPr algn="r">
              <a:defRPr sz="1200"/>
            </a:lvl1pPr>
          </a:lstStyle>
          <a:p>
            <a:pPr algn="l" defTabSz="1142959">
              <a:tabLst>
                <a:tab pos="3486025" algn="r"/>
              </a:tabLst>
            </a:pPr>
            <a:r>
              <a:rPr lang="en-US" dirty="0" smtClean="0"/>
              <a:t>www.gospelofgracefellowship.org	Page </a:t>
            </a:r>
            <a:fld id="{EDB2B2A1-32A7-43D3-85C6-9E5B68A11F74}" type="slidenum">
              <a:rPr lang="en-US" smtClean="0"/>
              <a:pPr algn="l" defTabSz="1142959">
                <a:tabLst>
                  <a:tab pos="3486025" algn="r"/>
                </a:tabLst>
              </a:pPr>
              <a:t>‹#›</a:t>
            </a:fld>
            <a:endParaRPr lang="en-US" dirty="0"/>
          </a:p>
        </p:txBody>
      </p:sp>
      <p:sp>
        <p:nvSpPr>
          <p:cNvPr id="4" name="TextBox 3"/>
          <p:cNvSpPr txBox="1"/>
          <p:nvPr/>
        </p:nvSpPr>
        <p:spPr>
          <a:xfrm>
            <a:off x="450766" y="276582"/>
            <a:ext cx="2137775" cy="535752"/>
          </a:xfrm>
          <a:prstGeom prst="rect">
            <a:avLst/>
          </a:prstGeom>
          <a:noFill/>
        </p:spPr>
        <p:txBody>
          <a:bodyPr wrap="none" lIns="91437" tIns="45718" rIns="91437" bIns="45718" rtlCol="0">
            <a:spAutoFit/>
          </a:bodyPr>
          <a:lstStyle/>
          <a:p>
            <a:r>
              <a:rPr lang="en-US" sz="1400" dirty="0"/>
              <a:t>The Preeminence of Christ</a:t>
            </a:r>
          </a:p>
          <a:p>
            <a:r>
              <a:rPr lang="en-US" sz="1400" dirty="0"/>
              <a:t>Colossians 1:15-16</a:t>
            </a:r>
            <a:endParaRPr lang="en-US" sz="1400" dirty="0"/>
          </a:p>
        </p:txBody>
      </p:sp>
      <p:sp>
        <p:nvSpPr>
          <p:cNvPr id="5" name="TextBox 4"/>
          <p:cNvSpPr txBox="1"/>
          <p:nvPr/>
        </p:nvSpPr>
        <p:spPr>
          <a:xfrm>
            <a:off x="5238807" y="319088"/>
            <a:ext cx="1195331" cy="476700"/>
          </a:xfrm>
          <a:prstGeom prst="rect">
            <a:avLst/>
          </a:prstGeom>
          <a:noFill/>
        </p:spPr>
        <p:txBody>
          <a:bodyPr wrap="none" lIns="91437" tIns="45718" rIns="91437" bIns="45718" rtlCol="0">
            <a:spAutoFit/>
          </a:bodyPr>
          <a:lstStyle/>
          <a:p>
            <a:pPr algn="r"/>
            <a:r>
              <a:rPr lang="en-US" sz="1200" dirty="0"/>
              <a:t>08/24/14</a:t>
            </a:r>
          </a:p>
          <a:p>
            <a:pPr algn="r"/>
            <a:r>
              <a:rPr lang="en-US" sz="1200" dirty="0"/>
              <a:t>by Bob DeWaay</a:t>
            </a:r>
            <a:endParaRPr lang="en-US" sz="1200" dirty="0"/>
          </a:p>
        </p:txBody>
      </p:sp>
    </p:spTree>
    <p:extLst>
      <p:ext uri="{BB962C8B-B14F-4D97-AF65-F5344CB8AC3E}">
        <p14:creationId xmlns:p14="http://schemas.microsoft.com/office/powerpoint/2010/main" val="1772030102"/>
      </p:ext>
    </p:extLst>
  </p:cSld>
  <p:clrMap bg1="lt1" tx1="dk1" bg2="lt2" tx2="dk2" accent1="accent1" accent2="accent2" accent3="accent3" accent4="accent4" accent5="accent5" accent6="accent6" hlink="hlink" folHlink="folHlink"/>
  <p:hf hdr="0" dt="0"/>
  <p:extLst mod="1">
    <p:ext uri="{56416CCD-93CA-4268-BC5B-53C4BB910035}">
      <p15:sldGuideLst xmlns:p15="http://schemas.microsoft.com/office/powerpoint/2012/main">
        <p15:guide id="1" orient="horz" pos="432" userDrawn="1">
          <p15:clr>
            <a:srgbClr val="F26B43"/>
          </p15:clr>
        </p15:guide>
        <p15:guide id="2" pos="2181"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00693" cy="460534"/>
          </a:xfrm>
          <a:prstGeom prst="rect">
            <a:avLst/>
          </a:prstGeom>
        </p:spPr>
        <p:txBody>
          <a:bodyPr vert="horz" lIns="92195" tIns="46097" rIns="92195" bIns="46097" rtlCol="0"/>
          <a:lstStyle>
            <a:lvl1pPr algn="l">
              <a:defRPr sz="1200"/>
            </a:lvl1pPr>
          </a:lstStyle>
          <a:p>
            <a:endParaRPr lang="en-US"/>
          </a:p>
        </p:txBody>
      </p:sp>
      <p:sp>
        <p:nvSpPr>
          <p:cNvPr id="3" name="Date Placeholder 2"/>
          <p:cNvSpPr>
            <a:spLocks noGrp="1"/>
          </p:cNvSpPr>
          <p:nvPr>
            <p:ph type="dt" idx="1"/>
          </p:nvPr>
        </p:nvSpPr>
        <p:spPr>
          <a:xfrm>
            <a:off x="3922381" y="0"/>
            <a:ext cx="3000693" cy="460534"/>
          </a:xfrm>
          <a:prstGeom prst="rect">
            <a:avLst/>
          </a:prstGeom>
        </p:spPr>
        <p:txBody>
          <a:bodyPr vert="horz" lIns="92195" tIns="46097" rIns="92195" bIns="46097" rtlCol="0"/>
          <a:lstStyle>
            <a:lvl1pPr algn="r">
              <a:defRPr sz="1200"/>
            </a:lvl1pPr>
          </a:lstStyle>
          <a:p>
            <a:fld id="{33CF0762-2550-4DDF-AD3A-0610BA36CAF8}" type="datetimeFigureOut">
              <a:rPr lang="en-US" smtClean="0"/>
              <a:pPr/>
              <a:t>8/21/2014</a:t>
            </a:fld>
            <a:endParaRPr lang="en-US"/>
          </a:p>
        </p:txBody>
      </p:sp>
      <p:sp>
        <p:nvSpPr>
          <p:cNvPr id="4" name="Slide Image Placeholder 3"/>
          <p:cNvSpPr>
            <a:spLocks noGrp="1" noRot="1" noChangeAspect="1"/>
          </p:cNvSpPr>
          <p:nvPr>
            <p:ph type="sldImg" idx="2"/>
          </p:nvPr>
        </p:nvSpPr>
        <p:spPr>
          <a:xfrm>
            <a:off x="1177925" y="642938"/>
            <a:ext cx="4603750" cy="3454400"/>
          </a:xfrm>
          <a:prstGeom prst="rect">
            <a:avLst/>
          </a:prstGeom>
          <a:noFill/>
          <a:ln w="12700">
            <a:solidFill>
              <a:prstClr val="black"/>
            </a:solidFill>
          </a:ln>
        </p:spPr>
        <p:txBody>
          <a:bodyPr vert="horz" lIns="92195" tIns="46097" rIns="92195" bIns="46097" rtlCol="0" anchor="ctr"/>
          <a:lstStyle/>
          <a:p>
            <a:endParaRPr lang="en-US"/>
          </a:p>
        </p:txBody>
      </p:sp>
      <p:sp>
        <p:nvSpPr>
          <p:cNvPr id="5" name="Notes Placeholder 4"/>
          <p:cNvSpPr>
            <a:spLocks noGrp="1"/>
          </p:cNvSpPr>
          <p:nvPr>
            <p:ph type="body" sz="quarter" idx="3"/>
          </p:nvPr>
        </p:nvSpPr>
        <p:spPr>
          <a:xfrm>
            <a:off x="692468" y="4375071"/>
            <a:ext cx="5539740" cy="4144804"/>
          </a:xfrm>
          <a:prstGeom prst="rect">
            <a:avLst/>
          </a:prstGeom>
        </p:spPr>
        <p:txBody>
          <a:bodyPr vert="horz" lIns="92195" tIns="46097" rIns="92195" bIns="4609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48543"/>
            <a:ext cx="3000693" cy="460534"/>
          </a:xfrm>
          <a:prstGeom prst="rect">
            <a:avLst/>
          </a:prstGeom>
        </p:spPr>
        <p:txBody>
          <a:bodyPr vert="horz" lIns="92195" tIns="46097" rIns="92195" bIns="46097" rtlCol="0" anchor="b"/>
          <a:lstStyle>
            <a:lvl1pPr algn="l">
              <a:defRPr sz="1200"/>
            </a:lvl1pPr>
          </a:lstStyle>
          <a:p>
            <a:r>
              <a:rPr lang="en-US" smtClean="0"/>
              <a:t>Gospel Fruit</a:t>
            </a:r>
            <a:endParaRPr lang="en-US"/>
          </a:p>
        </p:txBody>
      </p:sp>
      <p:sp>
        <p:nvSpPr>
          <p:cNvPr id="7" name="Slide Number Placeholder 6"/>
          <p:cNvSpPr>
            <a:spLocks noGrp="1"/>
          </p:cNvSpPr>
          <p:nvPr>
            <p:ph type="sldNum" sz="quarter" idx="5"/>
          </p:nvPr>
        </p:nvSpPr>
        <p:spPr>
          <a:xfrm>
            <a:off x="3922381" y="8748543"/>
            <a:ext cx="3000693" cy="460534"/>
          </a:xfrm>
          <a:prstGeom prst="rect">
            <a:avLst/>
          </a:prstGeom>
        </p:spPr>
        <p:txBody>
          <a:bodyPr vert="horz" lIns="92195" tIns="46097" rIns="92195" bIns="46097" rtlCol="0" anchor="b"/>
          <a:lstStyle>
            <a:lvl1pPr algn="r">
              <a:defRPr sz="1200"/>
            </a:lvl1pPr>
          </a:lstStyle>
          <a:p>
            <a:fld id="{34F010B0-0E12-42F5-B6F7-9ABF38D2BB27}" type="slidenum">
              <a:rPr lang="en-US" smtClean="0"/>
              <a:pPr/>
              <a:t>‹#›</a:t>
            </a:fld>
            <a:endParaRPr lang="en-US"/>
          </a:p>
        </p:txBody>
      </p:sp>
    </p:spTree>
    <p:extLst>
      <p:ext uri="{BB962C8B-B14F-4D97-AF65-F5344CB8AC3E}">
        <p14:creationId xmlns:p14="http://schemas.microsoft.com/office/powerpoint/2010/main" val="325276422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42938"/>
            <a:ext cx="4603750" cy="3454400"/>
          </a:xfrm>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40342697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42938"/>
            <a:ext cx="4603750" cy="34544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42938"/>
            <a:ext cx="4603750" cy="34544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42938"/>
            <a:ext cx="4603750" cy="34544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42938"/>
            <a:ext cx="4603750" cy="3454400"/>
          </a:xfrm>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42938"/>
            <a:ext cx="4603750" cy="34544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42938"/>
            <a:ext cx="4603750" cy="34544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42938"/>
            <a:ext cx="4603750" cy="3454400"/>
          </a:xfrm>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42938"/>
            <a:ext cx="4603750" cy="34544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42938"/>
            <a:ext cx="4603750" cy="34544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42938"/>
            <a:ext cx="4603750" cy="34544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3657600"/>
            <a:ext cx="9144000" cy="32004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solidFill>
                <a:schemeClr val="bg1"/>
              </a:solidFill>
              <a:latin typeface="Calibri" panose="020F0502020204030204" pitchFamily="34" charset="0"/>
            </a:endParaRPr>
          </a:p>
        </p:txBody>
      </p:sp>
      <p:sp>
        <p:nvSpPr>
          <p:cNvPr id="9" name="Title 8"/>
          <p:cNvSpPr>
            <a:spLocks noGrp="1"/>
          </p:cNvSpPr>
          <p:nvPr>
            <p:ph type="ctrTitle"/>
          </p:nvPr>
        </p:nvSpPr>
        <p:spPr>
          <a:xfrm>
            <a:off x="0" y="1"/>
            <a:ext cx="9144000" cy="3582362"/>
          </a:xfrm>
          <a:solidFill>
            <a:srgbClr val="527B80"/>
          </a:solidFill>
        </p:spPr>
        <p:txBody>
          <a:bodyPr vert="horz" anchor="b">
            <a:normAutofit/>
            <a:scene3d>
              <a:camera prst="orthographicFront"/>
              <a:lightRig rig="soft" dir="t"/>
            </a:scene3d>
            <a:sp3d prstMaterial="softEdge">
              <a:bevelT w="25400" h="25400"/>
            </a:sp3d>
          </a:bodyPr>
          <a:lstStyle>
            <a:lvl1pPr algn="ctr">
              <a:defRPr sz="5400" b="1">
                <a:solidFill>
                  <a:schemeClr val="bg1"/>
                </a:solidFill>
                <a:effectLst>
                  <a:outerShdw blurRad="31750" dist="25400" dir="5400000" algn="tl" rotWithShape="0">
                    <a:srgbClr val="000000">
                      <a:alpha val="25000"/>
                    </a:srgbClr>
                  </a:outerShdw>
                </a:effectLst>
                <a:latin typeface="Calibri" panose="020F0502020204030204" pitchFamily="34" charset="0"/>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733800"/>
            <a:ext cx="7772400" cy="1199704"/>
          </a:xfrm>
        </p:spPr>
        <p:txBody>
          <a:bodyPr lIns="45720" rIns="45720">
            <a:normAutofit/>
          </a:bodyPr>
          <a:lstStyle>
            <a:lvl1pPr marL="0" marR="64008" indent="0" algn="ctr">
              <a:buNone/>
              <a:defRPr sz="3200">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74320">
              <a:buClr>
                <a:srgbClr val="558797"/>
              </a:buClr>
              <a:buSzPct val="80000"/>
              <a:buFont typeface="Wingdings" panose="05000000000000000000" pitchFamily="2" charset="2"/>
              <a:buChar char="§"/>
              <a:defRPr kumimoji="0" lang="en-US" sz="2800" kern="1200" dirty="0" smtClean="0">
                <a:solidFill>
                  <a:schemeClr val="tx1"/>
                </a:solidFill>
                <a:latin typeface="Calibri" panose="020F0502020204030204" pitchFamily="34" charset="0"/>
                <a:ea typeface="+mn-ea"/>
                <a:cs typeface="+mn-cs"/>
              </a:defRPr>
            </a:lvl1pPr>
            <a:lvl2pPr marL="274320" indent="-274320">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buFont typeface="Calibri" panose="020F0502020204030204" pitchFamily="34" charset="0"/>
              <a:buChar char="•"/>
              <a:defRPr sz="240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extLst/>
          </a:lstStyle>
          <a:p>
            <a:pPr lvl="0" eaLnBrk="1" latinLnBrk="0" hangingPunct="1"/>
            <a:r>
              <a:rPr lang="en-US" dirty="0" smtClean="0"/>
              <a:t>Click to edit Master text styles</a:t>
            </a:r>
          </a:p>
          <a:p>
            <a:pPr marL="859536" lvl="2" indent="-274320" algn="l" rtl="0" eaLnBrk="1" latinLnBrk="0" hangingPunct="1">
              <a:spcBef>
                <a:spcPts val="400"/>
              </a:spcBef>
              <a:spcAft>
                <a:spcPts val="0"/>
              </a:spcAft>
              <a:buClr>
                <a:srgbClr val="558797"/>
              </a:buClr>
              <a:buSzPct val="80000"/>
              <a:buFont typeface="Wingdings" panose="05000000000000000000" pitchFamily="2" charset="2"/>
              <a:buChar char="§"/>
            </a:pPr>
            <a:r>
              <a:rPr lang="en-US" dirty="0" smtClean="0"/>
              <a:t>Second level</a:t>
            </a:r>
          </a:p>
        </p:txBody>
      </p:sp>
      <p:sp>
        <p:nvSpPr>
          <p:cNvPr id="7" name="Title 6"/>
          <p:cNvSpPr>
            <a:spLocks noGrp="1"/>
          </p:cNvSpPr>
          <p:nvPr>
            <p:ph type="title"/>
          </p:nvPr>
        </p:nvSpPr>
        <p:spPr/>
        <p:txBody>
          <a:bodyPr rtlCol="0">
            <a:normAutofit/>
          </a:bodyPr>
          <a:lstStyle>
            <a:lvl1pPr>
              <a:defRPr sz="3600">
                <a:solidFill>
                  <a:schemeClr val="bg1"/>
                </a:solidFill>
                <a:effectLst/>
                <a:latin typeface="Calibri" panose="020F0502020204030204" pitchFamily="34" charset="0"/>
              </a:defRPr>
            </a:lvl1pPr>
            <a:extLst/>
          </a:lstStyle>
          <a:p>
            <a:r>
              <a:rPr kumimoji="0" lang="en-US" dirty="0" smtClean="0"/>
              <a:t>Click to edit Master title style</a:t>
            </a:r>
            <a:endParaRPr kumimoji="0"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152400"/>
            <a:ext cx="8229600" cy="838200"/>
          </a:xfrm>
          <a:prstGeom prst="rect">
            <a:avLst/>
          </a:prstGeom>
          <a:solidFill>
            <a:srgbClr val="527B80"/>
          </a:solidFill>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69900" y="149383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p:txBody>
      </p:sp>
      <p:sp>
        <p:nvSpPr>
          <p:cNvPr id="2" name="Rectangle 1"/>
          <p:cNvSpPr/>
          <p:nvPr userDrawn="1"/>
        </p:nvSpPr>
        <p:spPr>
          <a:xfrm>
            <a:off x="469900" y="6477000"/>
            <a:ext cx="8229600" cy="334961"/>
          </a:xfrm>
          <a:prstGeom prst="rect">
            <a:avLst/>
          </a:prstGeom>
          <a:solidFill>
            <a:srgbClr val="527B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tabLst>
                <a:tab pos="8004175" algn="r"/>
              </a:tabLst>
            </a:pPr>
            <a:r>
              <a:rPr lang="en-US" sz="1800" dirty="0" smtClean="0">
                <a:latin typeface="Calibri" panose="020F0502020204030204" pitchFamily="34" charset="0"/>
              </a:rPr>
              <a:t>The Preeminence of Christ: Colossians</a:t>
            </a:r>
            <a:r>
              <a:rPr lang="en-US" sz="1800" baseline="0" dirty="0" smtClean="0">
                <a:latin typeface="Calibri" panose="020F0502020204030204" pitchFamily="34" charset="0"/>
              </a:rPr>
              <a:t> 1:15, 16	</a:t>
            </a:r>
            <a:fld id="{1CE85482-D71F-4060-96CF-583EAD4A0447}" type="slidenum">
              <a:rPr lang="en-US" sz="1800" baseline="0" smtClean="0">
                <a:latin typeface="Calibri" panose="020F0502020204030204" pitchFamily="34" charset="0"/>
              </a:rPr>
              <a:t>‹#›</a:t>
            </a:fld>
            <a:endParaRPr lang="en-US" sz="1800" dirty="0" smtClean="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sldNum="0" hdr="0" dt="0"/>
  <p:txStyles>
    <p:titleStyle>
      <a:lvl1pPr algn="ctr" rtl="0" eaLnBrk="1" latinLnBrk="0" hangingPunct="1">
        <a:spcBef>
          <a:spcPct val="0"/>
        </a:spcBef>
        <a:buNone/>
        <a:defRPr kumimoji="0" sz="4000" b="1" kern="120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rgbClr val="486B70"/>
        </a:buClr>
        <a:buSzPct val="80000"/>
        <a:buFont typeface="Wingdings" panose="05000000000000000000" pitchFamily="2" charset="2"/>
        <a:buChar char="§"/>
        <a:defRPr kumimoji="0" sz="28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rgbClr val="486B70"/>
        </a:buClr>
        <a:buFont typeface="Verdana" panose="020B0604030504040204" pitchFamily="34" charset="0"/>
        <a:buChar char="-"/>
        <a:defRPr kumimoji="0" sz="24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Preeminence of Christ</a:t>
            </a:r>
            <a:endParaRPr lang="en-US" dirty="0"/>
          </a:p>
        </p:txBody>
      </p:sp>
      <p:sp>
        <p:nvSpPr>
          <p:cNvPr id="3" name="Subtitle 2"/>
          <p:cNvSpPr>
            <a:spLocks noGrp="1"/>
          </p:cNvSpPr>
          <p:nvPr>
            <p:ph type="subTitle" idx="1"/>
          </p:nvPr>
        </p:nvSpPr>
        <p:spPr>
          <a:xfrm>
            <a:off x="685800" y="3733800"/>
            <a:ext cx="7772400" cy="2362200"/>
          </a:xfrm>
        </p:spPr>
        <p:txBody>
          <a:bodyPr>
            <a:noAutofit/>
          </a:bodyPr>
          <a:lstStyle/>
          <a:p>
            <a:r>
              <a:rPr lang="en-US" sz="3600" dirty="0" smtClean="0"/>
              <a:t>Colossians 1:15-16</a:t>
            </a:r>
          </a:p>
          <a:p>
            <a:endParaRPr lang="en-US" sz="1200" dirty="0" smtClean="0"/>
          </a:p>
          <a:p>
            <a:r>
              <a:rPr lang="en-US" sz="2800" dirty="0" smtClean="0"/>
              <a:t>by Bob DeWaay</a:t>
            </a:r>
          </a:p>
          <a:p>
            <a:r>
              <a:rPr lang="en-US" sz="2800" dirty="0" smtClean="0"/>
              <a:t>Gospel of Grace Fellowship</a:t>
            </a:r>
          </a:p>
          <a:p>
            <a:endParaRPr lang="en-US" sz="1800" dirty="0" smtClean="0"/>
          </a:p>
          <a:p>
            <a:r>
              <a:rPr lang="en-US" sz="2800" dirty="0" smtClean="0"/>
              <a:t>August 24, 2014</a:t>
            </a:r>
            <a:endParaRPr lang="en-US" sz="2800" dirty="0"/>
          </a:p>
        </p:txBody>
      </p:sp>
    </p:spTree>
    <p:extLst>
      <p:ext uri="{BB962C8B-B14F-4D97-AF65-F5344CB8AC3E}">
        <p14:creationId xmlns:p14="http://schemas.microsoft.com/office/powerpoint/2010/main" val="174322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95300" y="1493837"/>
            <a:ext cx="8229600" cy="4525963"/>
          </a:xfrm>
        </p:spPr>
        <p:txBody>
          <a:bodyPr>
            <a:noAutofit/>
          </a:bodyPr>
          <a:lstStyle/>
          <a:p>
            <a:pPr marL="0" indent="0">
              <a:spcAft>
                <a:spcPts val="1200"/>
              </a:spcAft>
              <a:buNone/>
            </a:pPr>
            <a:r>
              <a:rPr lang="en-US" sz="3000" u="sng" dirty="0"/>
              <a:t>Jude 1:8 – 10a</a:t>
            </a:r>
            <a:r>
              <a:rPr lang="en-US" sz="3000" dirty="0"/>
              <a:t> (NASB</a:t>
            </a:r>
            <a:r>
              <a:rPr lang="en-US" sz="3000" dirty="0" smtClean="0"/>
              <a:t>)</a:t>
            </a:r>
          </a:p>
          <a:p>
            <a:pPr marL="228600" lvl="1" indent="0">
              <a:buNone/>
            </a:pPr>
            <a:r>
              <a:rPr lang="en-US" sz="3000" dirty="0"/>
              <a:t>Yet in the same way these men, also by dreaming, defile the flesh, and reject authority, and </a:t>
            </a:r>
            <a:r>
              <a:rPr lang="en-US" sz="3000" dirty="0">
                <a:solidFill>
                  <a:srgbClr val="C00000"/>
                </a:solidFill>
              </a:rPr>
              <a:t>revile angelic majesties</a:t>
            </a:r>
            <a:r>
              <a:rPr lang="en-US" sz="3000" dirty="0"/>
              <a:t>. But Michael the archangel, when he disputed with the devil and argued about the body of Moses, did not dare pronounce against him a railing judgment, but said, “The Lord rebuke you!” </a:t>
            </a:r>
            <a:r>
              <a:rPr lang="en-US" sz="3000" dirty="0">
                <a:solidFill>
                  <a:srgbClr val="0D1CAB"/>
                </a:solidFill>
              </a:rPr>
              <a:t>But these men revile the things which they do not understand</a:t>
            </a:r>
            <a:r>
              <a:rPr lang="en-US" sz="3000" dirty="0"/>
              <a:t>; </a:t>
            </a:r>
          </a:p>
          <a:p>
            <a:endParaRPr lang="en-US" sz="3000" dirty="0"/>
          </a:p>
          <a:p>
            <a:endParaRPr lang="en-US" sz="3000" dirty="0"/>
          </a:p>
        </p:txBody>
      </p:sp>
      <p:sp>
        <p:nvSpPr>
          <p:cNvPr id="3" name="Title 2"/>
          <p:cNvSpPr>
            <a:spLocks noGrp="1"/>
          </p:cNvSpPr>
          <p:nvPr>
            <p:ph type="title"/>
          </p:nvPr>
        </p:nvSpPr>
        <p:spPr>
          <a:xfrm>
            <a:off x="457200" y="152400"/>
            <a:ext cx="8229600" cy="1066800"/>
          </a:xfrm>
        </p:spPr>
        <p:txBody>
          <a:bodyPr>
            <a:noAutofit/>
          </a:bodyPr>
          <a:lstStyle/>
          <a:p>
            <a:r>
              <a:rPr lang="en-US" dirty="0" smtClean="0"/>
              <a:t>We Must Not Fear Fallen Angels nor </a:t>
            </a:r>
            <a:br>
              <a:rPr lang="en-US" dirty="0" smtClean="0"/>
            </a:br>
            <a:r>
              <a:rPr lang="en-US" dirty="0" smtClean="0"/>
              <a:t>Personally Engage Them</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t>Seek to be Conformed to the Image of Christ</a:t>
            </a:r>
            <a:endParaRPr lang="en-US" sz="3200" dirty="0"/>
          </a:p>
        </p:txBody>
      </p:sp>
      <p:sp>
        <p:nvSpPr>
          <p:cNvPr id="5" name="TextBox 4"/>
          <p:cNvSpPr txBox="1"/>
          <p:nvPr/>
        </p:nvSpPr>
        <p:spPr>
          <a:xfrm>
            <a:off x="457200" y="1295400"/>
            <a:ext cx="8441619" cy="3200876"/>
          </a:xfrm>
          <a:prstGeom prst="rect">
            <a:avLst/>
          </a:prstGeom>
          <a:noFill/>
        </p:spPr>
        <p:txBody>
          <a:bodyPr wrap="square" rtlCol="0">
            <a:spAutoFit/>
          </a:bodyPr>
          <a:lstStyle/>
          <a:p>
            <a:pPr>
              <a:spcAft>
                <a:spcPts val="1200"/>
              </a:spcAft>
            </a:pPr>
            <a:r>
              <a:rPr lang="en-US" sz="3200" u="sng" dirty="0" smtClean="0">
                <a:latin typeface="Calibri" panose="020F0502020204030204" pitchFamily="34" charset="0"/>
              </a:rPr>
              <a:t>Colossians 3:10</a:t>
            </a:r>
            <a:r>
              <a:rPr lang="en-US" sz="3200" dirty="0" smtClean="0">
                <a:latin typeface="Calibri" panose="020F0502020204030204" pitchFamily="34" charset="0"/>
              </a:rPr>
              <a:t>  (NASB)</a:t>
            </a:r>
          </a:p>
          <a:p>
            <a:pPr marL="228600"/>
            <a:r>
              <a:rPr lang="en-US" sz="3200" dirty="0" smtClean="0">
                <a:latin typeface="Calibri" panose="020F0502020204030204" pitchFamily="34" charset="0"/>
              </a:rPr>
              <a:t>and have put on the new self who is being renewed to a true knowledge according to the </a:t>
            </a:r>
            <a:r>
              <a:rPr lang="en-US" sz="3200" dirty="0" smtClean="0">
                <a:solidFill>
                  <a:srgbClr val="C00000"/>
                </a:solidFill>
                <a:latin typeface="Calibri" panose="020F0502020204030204" pitchFamily="34" charset="0"/>
              </a:rPr>
              <a:t>image of the One who created him</a:t>
            </a:r>
            <a:r>
              <a:rPr lang="en-US" sz="3200" dirty="0" smtClean="0">
                <a:latin typeface="Calibri" panose="020F0502020204030204" pitchFamily="34" charset="0"/>
              </a:rPr>
              <a:t> </a:t>
            </a:r>
          </a:p>
          <a:p>
            <a:endParaRPr lang="en-US" sz="3200" dirty="0" smtClean="0">
              <a:latin typeface="Calibri" panose="020F0502020204030204" pitchFamily="34" charset="0"/>
            </a:endParaRPr>
          </a:p>
          <a:p>
            <a:endParaRPr lang="en-US" sz="3200" dirty="0" smtClean="0">
              <a:latin typeface="Calibri" panose="020F0502020204030204" pitchFamily="34" charset="0"/>
            </a:endParaRP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Transferred Into the Son’s Kingdom</a:t>
            </a:r>
            <a:endParaRPr lang="en-US" dirty="0"/>
          </a:p>
        </p:txBody>
      </p:sp>
      <p:sp>
        <p:nvSpPr>
          <p:cNvPr id="6" name="TextBox 5"/>
          <p:cNvSpPr txBox="1"/>
          <p:nvPr/>
        </p:nvSpPr>
        <p:spPr>
          <a:xfrm>
            <a:off x="457200" y="1185208"/>
            <a:ext cx="7848600" cy="1938992"/>
          </a:xfrm>
          <a:prstGeom prst="rect">
            <a:avLst/>
          </a:prstGeom>
          <a:noFill/>
        </p:spPr>
        <p:txBody>
          <a:bodyPr wrap="square" rtlCol="0">
            <a:spAutoFit/>
          </a:bodyPr>
          <a:lstStyle/>
          <a:p>
            <a:r>
              <a:rPr lang="en-US" sz="3200" u="sng" dirty="0" smtClean="0">
                <a:latin typeface="Calibri" panose="020F0502020204030204" pitchFamily="34" charset="0"/>
              </a:rPr>
              <a:t>Colossians 1:13b</a:t>
            </a:r>
            <a:r>
              <a:rPr lang="en-US" sz="3200" dirty="0" smtClean="0">
                <a:latin typeface="Calibri" panose="020F0502020204030204" pitchFamily="34" charset="0"/>
              </a:rPr>
              <a:t> (NASB)</a:t>
            </a:r>
          </a:p>
          <a:p>
            <a:endParaRPr lang="en-US" sz="1400" dirty="0" smtClean="0">
              <a:latin typeface="Calibri" panose="020F0502020204030204" pitchFamily="34" charset="0"/>
            </a:endParaRPr>
          </a:p>
          <a:p>
            <a:r>
              <a:rPr lang="en-US" sz="3000" dirty="0" smtClean="0">
                <a:latin typeface="Calibri" panose="020F0502020204030204" pitchFamily="34" charset="0"/>
              </a:rPr>
              <a:t>. . . and </a:t>
            </a:r>
            <a:r>
              <a:rPr lang="en-US" sz="3000" dirty="0" smtClean="0">
                <a:solidFill>
                  <a:srgbClr val="C00000"/>
                </a:solidFill>
                <a:latin typeface="Calibri" panose="020F0502020204030204" pitchFamily="34" charset="0"/>
              </a:rPr>
              <a:t>transferred</a:t>
            </a:r>
            <a:r>
              <a:rPr lang="en-US" sz="3000" dirty="0" smtClean="0">
                <a:latin typeface="Calibri" panose="020F0502020204030204" pitchFamily="34" charset="0"/>
              </a:rPr>
              <a:t> us to the kingdom of His beloved Son,</a:t>
            </a:r>
          </a:p>
          <a:p>
            <a:endParaRPr lang="en-US" sz="1400" dirty="0" smtClean="0">
              <a:latin typeface="Calibri" panose="020F0502020204030204" pitchFamily="34" charset="0"/>
            </a:endParaRPr>
          </a:p>
        </p:txBody>
      </p:sp>
      <p:sp>
        <p:nvSpPr>
          <p:cNvPr id="7" name="Oval 6"/>
          <p:cNvSpPr/>
          <p:nvPr/>
        </p:nvSpPr>
        <p:spPr>
          <a:xfrm>
            <a:off x="914400" y="3048000"/>
            <a:ext cx="3124200" cy="3124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Calibri" panose="020F0502020204030204" pitchFamily="34" charset="0"/>
              </a:rPr>
              <a:t>Under the </a:t>
            </a:r>
            <a:br>
              <a:rPr lang="en-US" sz="3200" dirty="0" smtClean="0">
                <a:latin typeface="Calibri" panose="020F0502020204030204" pitchFamily="34" charset="0"/>
              </a:rPr>
            </a:br>
            <a:r>
              <a:rPr lang="en-US" sz="3200" dirty="0" smtClean="0">
                <a:latin typeface="Calibri" panose="020F0502020204030204" pitchFamily="34" charset="0"/>
              </a:rPr>
              <a:t>Domain of Darkness</a:t>
            </a:r>
            <a:endParaRPr lang="en-US" sz="3200" dirty="0">
              <a:latin typeface="Calibri" panose="020F0502020204030204" pitchFamily="34" charset="0"/>
            </a:endParaRPr>
          </a:p>
        </p:txBody>
      </p:sp>
      <p:sp>
        <p:nvSpPr>
          <p:cNvPr id="8" name="Oval 7"/>
          <p:cNvSpPr/>
          <p:nvPr/>
        </p:nvSpPr>
        <p:spPr>
          <a:xfrm>
            <a:off x="5257800" y="2971800"/>
            <a:ext cx="3200400" cy="3200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Calibri" panose="020F0502020204030204" pitchFamily="34" charset="0"/>
              </a:rPr>
              <a:t>Into the Kingdom of Jesus Christ</a:t>
            </a:r>
          </a:p>
        </p:txBody>
      </p:sp>
      <p:sp>
        <p:nvSpPr>
          <p:cNvPr id="10" name="Right Arrow 9"/>
          <p:cNvSpPr/>
          <p:nvPr/>
        </p:nvSpPr>
        <p:spPr>
          <a:xfrm>
            <a:off x="4191000" y="42672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6250" y="2971800"/>
            <a:ext cx="8439150" cy="2971800"/>
          </a:xfrm>
        </p:spPr>
        <p:txBody>
          <a:bodyPr>
            <a:normAutofit lnSpcReduction="10000"/>
          </a:bodyPr>
          <a:lstStyle/>
          <a:p>
            <a:pPr>
              <a:spcAft>
                <a:spcPts val="1200"/>
              </a:spcAft>
            </a:pPr>
            <a:r>
              <a:rPr lang="en-US" dirty="0" smtClean="0"/>
              <a:t>It is Christ in whom we find our goal and purpose as those being conformed to His image (Col. 3:10; Romans 8:29; Gen. 1:26, 27)</a:t>
            </a:r>
          </a:p>
          <a:p>
            <a:pPr>
              <a:spcAft>
                <a:spcPts val="1200"/>
              </a:spcAft>
            </a:pPr>
            <a:r>
              <a:rPr lang="en-US" dirty="0" smtClean="0"/>
              <a:t>John 1:18; 2Corinthians 4:4-6; Hebrews 1:3; John 14:9</a:t>
            </a:r>
          </a:p>
          <a:p>
            <a:pPr>
              <a:spcAft>
                <a:spcPts val="1200"/>
              </a:spcAft>
            </a:pPr>
            <a:r>
              <a:rPr lang="en-US" dirty="0" smtClean="0"/>
              <a:t>Christ both reveals the unseen God and pre-existed with Him as God (John 1:1)</a:t>
            </a:r>
          </a:p>
          <a:p>
            <a:pPr>
              <a:spcAft>
                <a:spcPts val="1200"/>
              </a:spcAft>
            </a:pPr>
            <a:endParaRPr lang="en-US" dirty="0" smtClean="0"/>
          </a:p>
        </p:txBody>
      </p:sp>
      <p:sp>
        <p:nvSpPr>
          <p:cNvPr id="3" name="Title 2"/>
          <p:cNvSpPr>
            <a:spLocks noGrp="1"/>
          </p:cNvSpPr>
          <p:nvPr>
            <p:ph type="title"/>
          </p:nvPr>
        </p:nvSpPr>
        <p:spPr/>
        <p:txBody>
          <a:bodyPr/>
          <a:lstStyle/>
          <a:p>
            <a:r>
              <a:rPr lang="en-US" dirty="0" smtClean="0"/>
              <a:t>Christ Is the Unique Image Bearer of God</a:t>
            </a:r>
            <a:endParaRPr lang="en-US" dirty="0"/>
          </a:p>
        </p:txBody>
      </p:sp>
      <p:sp>
        <p:nvSpPr>
          <p:cNvPr id="5" name="TextBox 4"/>
          <p:cNvSpPr txBox="1"/>
          <p:nvPr/>
        </p:nvSpPr>
        <p:spPr>
          <a:xfrm>
            <a:off x="381000" y="1295401"/>
            <a:ext cx="8077200" cy="1384995"/>
          </a:xfrm>
          <a:prstGeom prst="rect">
            <a:avLst/>
          </a:prstGeom>
          <a:noFill/>
        </p:spPr>
        <p:txBody>
          <a:bodyPr wrap="square" rtlCol="0">
            <a:spAutoFit/>
          </a:bodyPr>
          <a:lstStyle/>
          <a:p>
            <a:r>
              <a:rPr lang="en-US" sz="3200" u="sng" dirty="0" smtClean="0">
                <a:latin typeface="Calibri" panose="020F0502020204030204" pitchFamily="34" charset="0"/>
              </a:rPr>
              <a:t>Colossians 1:15a</a:t>
            </a:r>
            <a:r>
              <a:rPr lang="en-US" sz="3200" dirty="0" smtClean="0">
                <a:latin typeface="Calibri" panose="020F0502020204030204" pitchFamily="34" charset="0"/>
              </a:rPr>
              <a:t> (HCSB)</a:t>
            </a:r>
          </a:p>
          <a:p>
            <a:endParaRPr lang="en-US" sz="2000" dirty="0" smtClean="0">
              <a:latin typeface="Calibri" panose="020F0502020204030204" pitchFamily="34" charset="0"/>
            </a:endParaRPr>
          </a:p>
          <a:p>
            <a:r>
              <a:rPr lang="en-US" sz="3200" dirty="0" smtClean="0">
                <a:latin typeface="Calibri" pitchFamily="34" charset="0"/>
              </a:rPr>
              <a:t>He is the </a:t>
            </a:r>
            <a:r>
              <a:rPr lang="en-US" sz="3200" dirty="0" smtClean="0">
                <a:solidFill>
                  <a:srgbClr val="C00000"/>
                </a:solidFill>
                <a:latin typeface="Calibri" pitchFamily="34" charset="0"/>
              </a:rPr>
              <a:t>image</a:t>
            </a:r>
            <a:r>
              <a:rPr lang="en-US" sz="3200" dirty="0" smtClean="0">
                <a:latin typeface="Calibri" pitchFamily="34" charset="0"/>
              </a:rPr>
              <a:t> of the invisible God</a:t>
            </a: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67000"/>
            <a:ext cx="8229600" cy="3352800"/>
          </a:xfrm>
        </p:spPr>
        <p:txBody>
          <a:bodyPr>
            <a:noAutofit/>
          </a:bodyPr>
          <a:lstStyle/>
          <a:p>
            <a:pPr>
              <a:lnSpc>
                <a:spcPts val="3000"/>
              </a:lnSpc>
              <a:spcAft>
                <a:spcPts val="1200"/>
              </a:spcAft>
            </a:pPr>
            <a:r>
              <a:rPr lang="en-US" dirty="0" smtClean="0"/>
              <a:t>The denotes supremacy over or priority of rank, not existence as a created being</a:t>
            </a:r>
          </a:p>
          <a:p>
            <a:pPr>
              <a:lnSpc>
                <a:spcPts val="3000"/>
              </a:lnSpc>
              <a:spcAft>
                <a:spcPts val="1200"/>
              </a:spcAft>
            </a:pPr>
            <a:r>
              <a:rPr lang="en-US" dirty="0" smtClean="0"/>
              <a:t>Israel is called God’s firstborn in Exodus 4:22</a:t>
            </a:r>
          </a:p>
          <a:p>
            <a:pPr>
              <a:lnSpc>
                <a:spcPts val="3000"/>
              </a:lnSpc>
              <a:spcAft>
                <a:spcPts val="1200"/>
              </a:spcAft>
            </a:pPr>
            <a:r>
              <a:rPr lang="en-US" dirty="0"/>
              <a:t>PSA 89:27  </a:t>
            </a:r>
            <a:r>
              <a:rPr lang="en-US" dirty="0" smtClean="0"/>
              <a:t>“I </a:t>
            </a:r>
            <a:r>
              <a:rPr lang="en-US" dirty="0"/>
              <a:t>also shall make him My firstborn, The highest of the kings of the earth</a:t>
            </a:r>
            <a:r>
              <a:rPr lang="en-US" dirty="0" smtClean="0"/>
              <a:t>.”</a:t>
            </a:r>
          </a:p>
          <a:p>
            <a:pPr>
              <a:lnSpc>
                <a:spcPts val="3000"/>
              </a:lnSpc>
              <a:spcAft>
                <a:spcPts val="1200"/>
              </a:spcAft>
            </a:pPr>
            <a:r>
              <a:rPr lang="en-US" dirty="0"/>
              <a:t>HEB 1:6 </a:t>
            </a:r>
            <a:r>
              <a:rPr lang="en-US" dirty="0" smtClean="0"/>
              <a:t>“And </a:t>
            </a:r>
            <a:r>
              <a:rPr lang="en-US" dirty="0"/>
              <a:t>when He again brings the firstborn into the world, He says, </a:t>
            </a:r>
            <a:r>
              <a:rPr lang="en-US" dirty="0" smtClean="0"/>
              <a:t>‘And </a:t>
            </a:r>
            <a:r>
              <a:rPr lang="en-US" dirty="0"/>
              <a:t>let all the angels of God worship Him</a:t>
            </a:r>
            <a:r>
              <a:rPr lang="en-US" dirty="0" smtClean="0"/>
              <a:t>.’”</a:t>
            </a:r>
            <a:endParaRPr lang="en-US" dirty="0"/>
          </a:p>
          <a:p>
            <a:pPr>
              <a:lnSpc>
                <a:spcPts val="3000"/>
              </a:lnSpc>
              <a:spcAft>
                <a:spcPts val="1200"/>
              </a:spcAft>
            </a:pPr>
            <a:endParaRPr lang="en-US" dirty="0"/>
          </a:p>
          <a:p>
            <a:pPr>
              <a:lnSpc>
                <a:spcPts val="3000"/>
              </a:lnSpc>
              <a:spcAft>
                <a:spcPts val="1200"/>
              </a:spcAft>
            </a:pPr>
            <a:endParaRPr lang="en-US" dirty="0" smtClean="0"/>
          </a:p>
          <a:p>
            <a:pPr>
              <a:lnSpc>
                <a:spcPts val="3000"/>
              </a:lnSpc>
              <a:spcAft>
                <a:spcPts val="1200"/>
              </a:spcAft>
            </a:pPr>
            <a:endParaRPr lang="en-US" dirty="0" smtClean="0"/>
          </a:p>
        </p:txBody>
      </p:sp>
      <p:sp>
        <p:nvSpPr>
          <p:cNvPr id="3" name="Title 2"/>
          <p:cNvSpPr>
            <a:spLocks noGrp="1"/>
          </p:cNvSpPr>
          <p:nvPr>
            <p:ph type="title"/>
          </p:nvPr>
        </p:nvSpPr>
        <p:spPr/>
        <p:txBody>
          <a:bodyPr/>
          <a:lstStyle/>
          <a:p>
            <a:r>
              <a:rPr lang="en-US" dirty="0" smtClean="0"/>
              <a:t>Christ Is Preeminent Over Creation</a:t>
            </a:r>
            <a:endParaRPr lang="en-US" dirty="0"/>
          </a:p>
        </p:txBody>
      </p:sp>
      <p:sp>
        <p:nvSpPr>
          <p:cNvPr id="6" name="TextBox 5"/>
          <p:cNvSpPr txBox="1"/>
          <p:nvPr/>
        </p:nvSpPr>
        <p:spPr>
          <a:xfrm>
            <a:off x="457200" y="1279088"/>
            <a:ext cx="7848600" cy="1292662"/>
          </a:xfrm>
          <a:prstGeom prst="rect">
            <a:avLst/>
          </a:prstGeom>
          <a:noFill/>
        </p:spPr>
        <p:txBody>
          <a:bodyPr wrap="square" rtlCol="0">
            <a:spAutoFit/>
          </a:bodyPr>
          <a:lstStyle/>
          <a:p>
            <a:r>
              <a:rPr lang="en-US" sz="3200" u="sng" dirty="0" smtClean="0">
                <a:latin typeface="Calibri" panose="020F0502020204030204" pitchFamily="34" charset="0"/>
              </a:rPr>
              <a:t>Colossians 1:15b</a:t>
            </a:r>
            <a:r>
              <a:rPr lang="en-US" sz="3200" dirty="0" smtClean="0">
                <a:latin typeface="Calibri" panose="020F0502020204030204" pitchFamily="34" charset="0"/>
              </a:rPr>
              <a:t> (HCSB)</a:t>
            </a:r>
          </a:p>
          <a:p>
            <a:endParaRPr lang="en-US" sz="1400" dirty="0" smtClean="0">
              <a:latin typeface="Calibri" panose="020F0502020204030204" pitchFamily="34" charset="0"/>
            </a:endParaRPr>
          </a:p>
          <a:p>
            <a:r>
              <a:rPr lang="en-US" sz="3200" dirty="0" smtClean="0">
                <a:latin typeface="Calibri" pitchFamily="34" charset="0"/>
              </a:rPr>
              <a:t>the </a:t>
            </a:r>
            <a:r>
              <a:rPr lang="en-US" sz="3200" dirty="0" smtClean="0">
                <a:solidFill>
                  <a:srgbClr val="C00000"/>
                </a:solidFill>
                <a:latin typeface="Calibri" pitchFamily="34" charset="0"/>
              </a:rPr>
              <a:t>firstborn</a:t>
            </a:r>
            <a:r>
              <a:rPr lang="en-US" sz="3200" dirty="0" smtClean="0">
                <a:latin typeface="Calibri" pitchFamily="34" charset="0"/>
              </a:rPr>
              <a:t> over all creation.</a:t>
            </a: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276600"/>
            <a:ext cx="8229600" cy="2971800"/>
          </a:xfrm>
        </p:spPr>
        <p:txBody>
          <a:bodyPr>
            <a:normAutofit/>
          </a:bodyPr>
          <a:lstStyle/>
          <a:p>
            <a:pPr>
              <a:spcAft>
                <a:spcPts val="600"/>
              </a:spcAft>
            </a:pPr>
            <a:r>
              <a:rPr lang="en-US" sz="3000" dirty="0" smtClean="0"/>
              <a:t>Christ created “the all”; which is the entire universe and beings that dwell in it</a:t>
            </a:r>
          </a:p>
          <a:p>
            <a:pPr>
              <a:spcAft>
                <a:spcPts val="600"/>
              </a:spcAft>
            </a:pPr>
            <a:r>
              <a:rPr lang="en-US" sz="3000" dirty="0"/>
              <a:t>1CO 8:6 yet for us there is but one God, the Father, from whom are </a:t>
            </a:r>
            <a:r>
              <a:rPr lang="en-US" sz="3000" dirty="0">
                <a:solidFill>
                  <a:srgbClr val="0D1CAB"/>
                </a:solidFill>
              </a:rPr>
              <a:t>all things </a:t>
            </a:r>
            <a:r>
              <a:rPr lang="en-US" sz="3000" dirty="0"/>
              <a:t>and we exist for Him; and one Lord, Jesus Christ, </a:t>
            </a:r>
            <a:r>
              <a:rPr lang="en-US" sz="3000" dirty="0">
                <a:solidFill>
                  <a:srgbClr val="C00000"/>
                </a:solidFill>
              </a:rPr>
              <a:t>by whom are </a:t>
            </a:r>
            <a:r>
              <a:rPr lang="en-US" sz="3000" dirty="0">
                <a:solidFill>
                  <a:srgbClr val="0D1CAB"/>
                </a:solidFill>
              </a:rPr>
              <a:t>all things</a:t>
            </a:r>
            <a:r>
              <a:rPr lang="en-US" sz="3000" dirty="0"/>
              <a:t>, and we exist through Him</a:t>
            </a:r>
            <a:r>
              <a:rPr lang="en-US" sz="3000" dirty="0" smtClean="0"/>
              <a:t>.</a:t>
            </a:r>
          </a:p>
        </p:txBody>
      </p:sp>
      <p:sp>
        <p:nvSpPr>
          <p:cNvPr id="3" name="Title 2"/>
          <p:cNvSpPr>
            <a:spLocks noGrp="1"/>
          </p:cNvSpPr>
          <p:nvPr>
            <p:ph type="title"/>
          </p:nvPr>
        </p:nvSpPr>
        <p:spPr/>
        <p:txBody>
          <a:bodyPr/>
          <a:lstStyle/>
          <a:p>
            <a:r>
              <a:rPr lang="en-US" dirty="0" smtClean="0"/>
              <a:t>Christ Is the Creator</a:t>
            </a:r>
            <a:endParaRPr lang="en-US" dirty="0"/>
          </a:p>
        </p:txBody>
      </p:sp>
      <p:sp>
        <p:nvSpPr>
          <p:cNvPr id="5" name="TextBox 4"/>
          <p:cNvSpPr txBox="1"/>
          <p:nvPr/>
        </p:nvSpPr>
        <p:spPr>
          <a:xfrm>
            <a:off x="457200" y="1295400"/>
            <a:ext cx="8382000" cy="2154436"/>
          </a:xfrm>
          <a:prstGeom prst="rect">
            <a:avLst/>
          </a:prstGeom>
          <a:noFill/>
        </p:spPr>
        <p:txBody>
          <a:bodyPr wrap="square" rtlCol="0">
            <a:spAutoFit/>
          </a:bodyPr>
          <a:lstStyle/>
          <a:p>
            <a:r>
              <a:rPr lang="en-US" sz="3200" u="sng" dirty="0" smtClean="0">
                <a:latin typeface="Calibri" panose="020F0502020204030204" pitchFamily="34" charset="0"/>
              </a:rPr>
              <a:t>Colossians 1:16a</a:t>
            </a:r>
            <a:r>
              <a:rPr lang="en-US" sz="3200" dirty="0" smtClean="0">
                <a:latin typeface="Calibri" panose="020F0502020204030204" pitchFamily="34" charset="0"/>
              </a:rPr>
              <a:t> (HCSB)</a:t>
            </a:r>
          </a:p>
          <a:p>
            <a:r>
              <a:rPr lang="en-US" dirty="0" smtClean="0">
                <a:latin typeface="Calibri" panose="020F0502020204030204" pitchFamily="34" charset="0"/>
              </a:rPr>
              <a:t> </a:t>
            </a:r>
          </a:p>
          <a:p>
            <a:r>
              <a:rPr lang="en-US" sz="3200" dirty="0" smtClean="0">
                <a:latin typeface="Calibri" pitchFamily="34" charset="0"/>
              </a:rPr>
              <a:t>For </a:t>
            </a:r>
            <a:r>
              <a:rPr lang="en-US" sz="3200" dirty="0" smtClean="0">
                <a:solidFill>
                  <a:srgbClr val="C00000"/>
                </a:solidFill>
                <a:latin typeface="Calibri" pitchFamily="34" charset="0"/>
              </a:rPr>
              <a:t>everything was created by Him</a:t>
            </a:r>
            <a:r>
              <a:rPr lang="en-US" sz="3200" dirty="0" smtClean="0">
                <a:latin typeface="Calibri" pitchFamily="34" charset="0"/>
              </a:rPr>
              <a:t>, in heaven and on earth, the visible and the invisible . . .  </a:t>
            </a:r>
          </a:p>
          <a:p>
            <a:endParaRPr lang="en-US" sz="2000" dirty="0">
              <a:latin typeface="Calibri" panose="020F0502020204030204" pitchFamily="34" charset="0"/>
            </a:endParaRP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657600"/>
            <a:ext cx="8248650" cy="2514600"/>
          </a:xfrm>
        </p:spPr>
        <p:txBody>
          <a:bodyPr>
            <a:noAutofit/>
          </a:bodyPr>
          <a:lstStyle/>
          <a:p>
            <a:pPr>
              <a:spcAft>
                <a:spcPts val="1200"/>
              </a:spcAft>
            </a:pPr>
            <a:r>
              <a:rPr lang="en-US" sz="3000" dirty="0" smtClean="0"/>
              <a:t>All the universe is created “for” Christ, the preeminent Creator</a:t>
            </a:r>
          </a:p>
          <a:p>
            <a:pPr>
              <a:spcAft>
                <a:spcPts val="1200"/>
              </a:spcAft>
            </a:pPr>
            <a:r>
              <a:rPr lang="en-US" sz="3000" dirty="0" smtClean="0"/>
              <a:t>“. . . to </a:t>
            </a:r>
            <a:r>
              <a:rPr lang="en-US" sz="3000" dirty="0"/>
              <a:t>bring everything together in the Messiah, both things in heaven and things on earth </a:t>
            </a:r>
            <a:r>
              <a:rPr lang="en-US" sz="3000" dirty="0" smtClean="0"/>
              <a:t>in </a:t>
            </a:r>
            <a:r>
              <a:rPr lang="en-US" sz="3000" dirty="0"/>
              <a:t>Him</a:t>
            </a:r>
            <a:r>
              <a:rPr lang="en-US" sz="3000" dirty="0" smtClean="0"/>
              <a:t>.” (Eph. 1:10b HCSB) </a:t>
            </a:r>
          </a:p>
          <a:p>
            <a:pPr>
              <a:spcAft>
                <a:spcPts val="1200"/>
              </a:spcAft>
            </a:pPr>
            <a:endParaRPr lang="en-US" sz="3000" dirty="0" smtClean="0"/>
          </a:p>
          <a:p>
            <a:pPr>
              <a:spcAft>
                <a:spcPts val="1200"/>
              </a:spcAft>
            </a:pPr>
            <a:endParaRPr lang="en-US" sz="3000" dirty="0" smtClean="0"/>
          </a:p>
          <a:p>
            <a:pPr>
              <a:spcAft>
                <a:spcPts val="1200"/>
              </a:spcAft>
            </a:pPr>
            <a:endParaRPr lang="en-US" sz="3000" dirty="0" smtClean="0"/>
          </a:p>
        </p:txBody>
      </p:sp>
      <p:sp>
        <p:nvSpPr>
          <p:cNvPr id="3" name="Title 2"/>
          <p:cNvSpPr>
            <a:spLocks noGrp="1"/>
          </p:cNvSpPr>
          <p:nvPr>
            <p:ph type="title"/>
          </p:nvPr>
        </p:nvSpPr>
        <p:spPr/>
        <p:txBody>
          <a:bodyPr>
            <a:normAutofit/>
          </a:bodyPr>
          <a:lstStyle/>
          <a:p>
            <a:r>
              <a:rPr lang="en-US" dirty="0" smtClean="0"/>
              <a:t>Christ Supreme Over the Angelic Realm</a:t>
            </a:r>
            <a:endParaRPr lang="en-US" dirty="0"/>
          </a:p>
        </p:txBody>
      </p:sp>
      <p:sp>
        <p:nvSpPr>
          <p:cNvPr id="5" name="TextBox 4"/>
          <p:cNvSpPr txBox="1"/>
          <p:nvPr/>
        </p:nvSpPr>
        <p:spPr>
          <a:xfrm>
            <a:off x="457200" y="1295401"/>
            <a:ext cx="8458200" cy="2277547"/>
          </a:xfrm>
          <a:prstGeom prst="rect">
            <a:avLst/>
          </a:prstGeom>
          <a:noFill/>
        </p:spPr>
        <p:txBody>
          <a:bodyPr wrap="square" rtlCol="0">
            <a:spAutoFit/>
          </a:bodyPr>
          <a:lstStyle/>
          <a:p>
            <a:r>
              <a:rPr lang="en-US" sz="3200" u="sng" dirty="0" smtClean="0">
                <a:latin typeface="Calibri" panose="020F0502020204030204" pitchFamily="34" charset="0"/>
              </a:rPr>
              <a:t>Colossians 1:16b</a:t>
            </a:r>
            <a:r>
              <a:rPr lang="en-US" sz="3200" dirty="0" smtClean="0">
                <a:latin typeface="Calibri" panose="020F0502020204030204" pitchFamily="34" charset="0"/>
              </a:rPr>
              <a:t>  (HCSB)</a:t>
            </a:r>
          </a:p>
          <a:p>
            <a:endParaRPr lang="en-US" sz="1400" dirty="0" smtClean="0">
              <a:latin typeface="Calibri" panose="020F0502020204030204" pitchFamily="34" charset="0"/>
            </a:endParaRPr>
          </a:p>
          <a:p>
            <a:r>
              <a:rPr lang="en-US" sz="3200" dirty="0" smtClean="0">
                <a:latin typeface="Calibri" pitchFamily="34" charset="0"/>
              </a:rPr>
              <a:t>. . . whether thrones or dominions or rulers or authorities—</a:t>
            </a:r>
            <a:r>
              <a:rPr lang="en-US" sz="3200" dirty="0" smtClean="0">
                <a:solidFill>
                  <a:srgbClr val="0D1CAB"/>
                </a:solidFill>
                <a:latin typeface="Calibri" pitchFamily="34" charset="0"/>
              </a:rPr>
              <a:t>all things </a:t>
            </a:r>
            <a:r>
              <a:rPr lang="en-US" sz="3200" dirty="0" smtClean="0">
                <a:latin typeface="Calibri" pitchFamily="34" charset="0"/>
              </a:rPr>
              <a:t>have been created through Him and </a:t>
            </a:r>
            <a:r>
              <a:rPr lang="en-US" sz="3200" dirty="0" smtClean="0">
                <a:solidFill>
                  <a:srgbClr val="C00000"/>
                </a:solidFill>
                <a:latin typeface="Calibri" pitchFamily="34" charset="0"/>
              </a:rPr>
              <a:t>for Him</a:t>
            </a:r>
            <a:endParaRPr lang="en-US" sz="3000" dirty="0" smtClean="0">
              <a:latin typeface="Calibri" pitchFamily="34" charset="0"/>
            </a:endParaRP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9900" y="1524000"/>
            <a:ext cx="8229600" cy="4800600"/>
          </a:xfrm>
        </p:spPr>
        <p:txBody>
          <a:bodyPr>
            <a:normAutofit/>
          </a:bodyPr>
          <a:lstStyle/>
          <a:p>
            <a:r>
              <a:rPr lang="en-US" sz="3200" dirty="0" smtClean="0"/>
              <a:t>We must honor and worship Christ as the supreme Creator</a:t>
            </a:r>
          </a:p>
          <a:p>
            <a:endParaRPr lang="en-US" sz="3200" dirty="0" smtClean="0"/>
          </a:p>
          <a:p>
            <a:r>
              <a:rPr lang="en-US" sz="3200" dirty="0" smtClean="0"/>
              <a:t>We must not fear fallen angels nor personally engage them</a:t>
            </a:r>
          </a:p>
          <a:p>
            <a:endParaRPr lang="en-US" sz="3200" dirty="0"/>
          </a:p>
          <a:p>
            <a:r>
              <a:rPr lang="en-US" sz="3200" dirty="0" smtClean="0"/>
              <a:t>As created image bearers we must seek to be conformed to the image of Christ</a:t>
            </a:r>
          </a:p>
          <a:p>
            <a:endParaRPr lang="en-US" sz="3200" dirty="0" smtClean="0"/>
          </a:p>
        </p:txBody>
      </p:sp>
      <p:sp>
        <p:nvSpPr>
          <p:cNvPr id="3" name="Title 2"/>
          <p:cNvSpPr>
            <a:spLocks noGrp="1"/>
          </p:cNvSpPr>
          <p:nvPr>
            <p:ph type="title"/>
          </p:nvPr>
        </p:nvSpPr>
        <p:spPr/>
        <p:txBody>
          <a:bodyPr/>
          <a:lstStyle/>
          <a:p>
            <a:r>
              <a:rPr lang="en-US" smtClean="0"/>
              <a:t>Implications and Applications</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We Must Honor and Worship Christ</a:t>
            </a:r>
            <a:endParaRPr lang="en-US" dirty="0"/>
          </a:p>
        </p:txBody>
      </p:sp>
      <p:sp>
        <p:nvSpPr>
          <p:cNvPr id="5" name="TextBox 4"/>
          <p:cNvSpPr txBox="1"/>
          <p:nvPr/>
        </p:nvSpPr>
        <p:spPr>
          <a:xfrm>
            <a:off x="457200" y="1291471"/>
            <a:ext cx="8382000" cy="6217087"/>
          </a:xfrm>
          <a:prstGeom prst="rect">
            <a:avLst/>
          </a:prstGeom>
          <a:noFill/>
        </p:spPr>
        <p:txBody>
          <a:bodyPr wrap="square" rtlCol="0">
            <a:spAutoFit/>
          </a:bodyPr>
          <a:lstStyle/>
          <a:p>
            <a:r>
              <a:rPr lang="en-US" sz="3200" u="sng" dirty="0" smtClean="0">
                <a:latin typeface="Calibri" panose="020F0502020204030204" pitchFamily="34" charset="0"/>
              </a:rPr>
              <a:t>Revelation 7:9, 10</a:t>
            </a:r>
            <a:r>
              <a:rPr lang="en-US" sz="3200" dirty="0" smtClean="0">
                <a:latin typeface="Calibri" panose="020F0502020204030204" pitchFamily="34" charset="0"/>
              </a:rPr>
              <a:t>  (NASB)</a:t>
            </a:r>
          </a:p>
          <a:p>
            <a:pPr lvl="1"/>
            <a:endParaRPr lang="en-US" sz="1400" dirty="0" smtClean="0">
              <a:latin typeface="Calibri" panose="020F0502020204030204" pitchFamily="34" charset="0"/>
            </a:endParaRPr>
          </a:p>
          <a:p>
            <a:pPr marL="228600" lvl="1"/>
            <a:r>
              <a:rPr lang="en-US" sz="3200" dirty="0" smtClean="0">
                <a:latin typeface="Calibri" panose="020F0502020204030204" pitchFamily="34" charset="0"/>
              </a:rPr>
              <a:t>After these things I looked, and behold, a great multitude which no one could count, from every nation and all tribes and peoples and tongues, standing before the throne and before the Lamb, clothed in white robes, and palm branches were in their hands; and they cry out with a loud voice, saying, ‘</a:t>
            </a:r>
            <a:r>
              <a:rPr lang="en-US" sz="3200" dirty="0" smtClean="0">
                <a:solidFill>
                  <a:srgbClr val="C00000"/>
                </a:solidFill>
                <a:latin typeface="Calibri" panose="020F0502020204030204" pitchFamily="34" charset="0"/>
              </a:rPr>
              <a:t>Salvation to our God who sits on the throne, and to the Lamb.</a:t>
            </a:r>
            <a:r>
              <a:rPr lang="en-US" sz="3200" dirty="0" smtClean="0">
                <a:latin typeface="Calibri" panose="020F0502020204030204" pitchFamily="34" charset="0"/>
              </a:rPr>
              <a:t>’</a:t>
            </a:r>
          </a:p>
          <a:p>
            <a:pPr lvl="1"/>
            <a:endParaRPr lang="en-US" sz="3200" dirty="0" smtClean="0">
              <a:latin typeface="Calibri" panose="020F0502020204030204" pitchFamily="34" charset="0"/>
            </a:endParaRPr>
          </a:p>
          <a:p>
            <a:pPr lvl="1"/>
            <a:endParaRPr lang="en-US" sz="3200" dirty="0" smtClean="0">
              <a:latin typeface="Calibri" panose="020F0502020204030204" pitchFamily="34" charset="0"/>
            </a:endParaRPr>
          </a:p>
          <a:p>
            <a:pPr marL="0" lvl="1"/>
            <a:endParaRPr lang="en-US" sz="3200" dirty="0" smtClean="0">
              <a:latin typeface="Calibri" panose="020F0502020204030204" pitchFamily="34" charset="0"/>
            </a:endParaRP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We Must Honor and Worship Christ</a:t>
            </a:r>
            <a:endParaRPr lang="en-US" dirty="0"/>
          </a:p>
        </p:txBody>
      </p:sp>
      <p:sp>
        <p:nvSpPr>
          <p:cNvPr id="5" name="TextBox 4"/>
          <p:cNvSpPr txBox="1"/>
          <p:nvPr/>
        </p:nvSpPr>
        <p:spPr>
          <a:xfrm>
            <a:off x="457200" y="1285756"/>
            <a:ext cx="8441619" cy="5724644"/>
          </a:xfrm>
          <a:prstGeom prst="rect">
            <a:avLst/>
          </a:prstGeom>
          <a:noFill/>
        </p:spPr>
        <p:txBody>
          <a:bodyPr wrap="square" rtlCol="0">
            <a:spAutoFit/>
          </a:bodyPr>
          <a:lstStyle/>
          <a:p>
            <a:r>
              <a:rPr lang="en-US" sz="3200" u="sng" dirty="0" smtClean="0">
                <a:latin typeface="Calibri" panose="020F0502020204030204" pitchFamily="34" charset="0"/>
              </a:rPr>
              <a:t>Revelation 5:9, 10</a:t>
            </a:r>
            <a:r>
              <a:rPr lang="en-US" sz="3200" dirty="0" smtClean="0">
                <a:latin typeface="Calibri" panose="020F0502020204030204" pitchFamily="34" charset="0"/>
              </a:rPr>
              <a:t>  (NASB)</a:t>
            </a:r>
          </a:p>
          <a:p>
            <a:pPr lvl="1"/>
            <a:endParaRPr lang="en-US" sz="1400" dirty="0" smtClean="0">
              <a:latin typeface="Calibri" panose="020F0502020204030204" pitchFamily="34" charset="0"/>
            </a:endParaRPr>
          </a:p>
          <a:p>
            <a:pPr marL="228600" lvl="1"/>
            <a:r>
              <a:rPr lang="en-US" sz="3200" dirty="0" smtClean="0">
                <a:latin typeface="Calibri" panose="020F0502020204030204" pitchFamily="34" charset="0"/>
              </a:rPr>
              <a:t>“And they sang a new song, saying, ‘Worthy are You to take the book and to break its seals; for </a:t>
            </a:r>
            <a:r>
              <a:rPr lang="en-US" sz="3200" dirty="0" smtClean="0">
                <a:solidFill>
                  <a:srgbClr val="C00000"/>
                </a:solidFill>
                <a:latin typeface="Calibri" panose="020F0502020204030204" pitchFamily="34" charset="0"/>
              </a:rPr>
              <a:t>You were slain, and purchased for God with Your blood men from every tribe and tongue and people and nation</a:t>
            </a:r>
            <a:r>
              <a:rPr lang="en-US" sz="3200" dirty="0" smtClean="0">
                <a:latin typeface="Calibri" panose="020F0502020204030204" pitchFamily="34" charset="0"/>
              </a:rPr>
              <a:t>. You have made them to be a kingdom and priests to our God; and they will reign upon the earth.’”</a:t>
            </a:r>
          </a:p>
          <a:p>
            <a:pPr lvl="1"/>
            <a:endParaRPr lang="en-US" sz="3200" dirty="0" smtClean="0">
              <a:latin typeface="Calibri" panose="020F0502020204030204" pitchFamily="34" charset="0"/>
            </a:endParaRPr>
          </a:p>
          <a:p>
            <a:pPr lvl="1"/>
            <a:endParaRPr lang="en-US" sz="3200" dirty="0" smtClean="0">
              <a:latin typeface="Calibri" panose="020F0502020204030204" pitchFamily="34" charset="0"/>
            </a:endParaRPr>
          </a:p>
          <a:p>
            <a:pPr marL="0" lvl="1"/>
            <a:endParaRPr lang="en-US" sz="3200" dirty="0" smtClean="0">
              <a:latin typeface="Calibri" panose="020F0502020204030204" pitchFamily="34" charset="0"/>
            </a:endParaRP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8106</TotalTime>
  <Words>752</Words>
  <Application>Microsoft Office PowerPoint</Application>
  <PresentationFormat>On-screen Show (4:3)</PresentationFormat>
  <Paragraphs>87</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Lucida Sans Unicode</vt:lpstr>
      <vt:lpstr>Verdana</vt:lpstr>
      <vt:lpstr>Wingdings</vt:lpstr>
      <vt:lpstr>Wingdings 2</vt:lpstr>
      <vt:lpstr>Concourse</vt:lpstr>
      <vt:lpstr>The Preeminence of Christ</vt:lpstr>
      <vt:lpstr>Transferred Into the Son’s Kingdom</vt:lpstr>
      <vt:lpstr>Christ Is the Unique Image Bearer of God</vt:lpstr>
      <vt:lpstr>Christ Is Preeminent Over Creation</vt:lpstr>
      <vt:lpstr>Christ Is the Creator</vt:lpstr>
      <vt:lpstr>Christ Supreme Over the Angelic Realm</vt:lpstr>
      <vt:lpstr>Implications and Applications</vt:lpstr>
      <vt:lpstr>We Must Honor and Worship Christ</vt:lpstr>
      <vt:lpstr>We Must Honor and Worship Christ</vt:lpstr>
      <vt:lpstr>We Must Not Fear Fallen Angels nor  Personally Engage Them</vt:lpstr>
      <vt:lpstr>Seek to be Conformed to the Image of Christ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1:1-3</dc:title>
  <dc:creator>Eric</dc:creator>
  <cp:lastModifiedBy>Christy</cp:lastModifiedBy>
  <cp:revision>325</cp:revision>
  <cp:lastPrinted>2014-08-21T16:00:38Z</cp:lastPrinted>
  <dcterms:created xsi:type="dcterms:W3CDTF">2014-02-05T15:11:40Z</dcterms:created>
  <dcterms:modified xsi:type="dcterms:W3CDTF">2014-08-21T16:19:59Z</dcterms:modified>
</cp:coreProperties>
</file>