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6" r:id="rId2"/>
    <p:sldId id="268" r:id="rId3"/>
    <p:sldId id="257" r:id="rId4"/>
    <p:sldId id="258" r:id="rId5"/>
    <p:sldId id="259" r:id="rId6"/>
    <p:sldId id="260" r:id="rId7"/>
    <p:sldId id="263" r:id="rId8"/>
    <p:sldId id="261" r:id="rId9"/>
    <p:sldId id="270" r:id="rId10"/>
    <p:sldId id="262" r:id="rId11"/>
    <p:sldId id="265" r:id="rId12"/>
    <p:sldId id="266" r:id="rId13"/>
  </p:sldIdLst>
  <p:sldSz cx="9144000" cy="6858000" type="screen4x3"/>
  <p:notesSz cx="6924675" cy="9210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8"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A2BF"/>
    <a:srgbClr val="AD6C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022" autoAdjust="0"/>
  </p:normalViewPr>
  <p:slideViewPr>
    <p:cSldViewPr>
      <p:cViewPr varScale="1">
        <p:scale>
          <a:sx n="58" d="100"/>
          <a:sy n="58" d="100"/>
        </p:scale>
        <p:origin x="1662" y="66"/>
      </p:cViewPr>
      <p:guideLst>
        <p:guide orient="horz" pos="528"/>
        <p:guide pos="2880"/>
      </p:guideLst>
    </p:cSldViewPr>
  </p:slideViewPr>
  <p:notesTextViewPr>
    <p:cViewPr>
      <p:scale>
        <a:sx n="1" d="1"/>
        <a:sy n="1" d="1"/>
      </p:scale>
      <p:origin x="0" y="0"/>
    </p:cViewPr>
  </p:notesTextViewPr>
  <p:notesViewPr>
    <p:cSldViewPr>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466133" y="195564"/>
            <a:ext cx="3840743" cy="520728"/>
          </a:xfrm>
          <a:prstGeom prst="rect">
            <a:avLst/>
          </a:prstGeom>
        </p:spPr>
        <p:txBody>
          <a:bodyPr vert="horz" lIns="105611" tIns="52807" rIns="105611" bIns="52807" rtlCol="0"/>
          <a:lstStyle>
            <a:lvl1pPr algn="l">
              <a:defRPr sz="1400"/>
            </a:lvl1pPr>
          </a:lstStyle>
          <a:p>
            <a:r>
              <a:rPr lang="en-US" dirty="0"/>
              <a:t>The Lord’s Supper</a:t>
            </a:r>
            <a:br>
              <a:rPr lang="en-US" dirty="0"/>
            </a:br>
            <a:r>
              <a:rPr lang="en-US" dirty="0"/>
              <a:t>A Table of Blessing, Not </a:t>
            </a:r>
            <a:r>
              <a:rPr lang="en-US" dirty="0" smtClean="0"/>
              <a:t>Abuse</a:t>
            </a:r>
            <a:endParaRPr lang="en-US" dirty="0"/>
          </a:p>
        </p:txBody>
      </p:sp>
      <p:sp>
        <p:nvSpPr>
          <p:cNvPr id="8" name="Date Placeholder 2"/>
          <p:cNvSpPr>
            <a:spLocks noGrp="1"/>
          </p:cNvSpPr>
          <p:nvPr>
            <p:ph type="dt" sz="quarter" idx="1"/>
          </p:nvPr>
        </p:nvSpPr>
        <p:spPr>
          <a:xfrm>
            <a:off x="2952178" y="216043"/>
            <a:ext cx="3514672" cy="520728"/>
          </a:xfrm>
          <a:prstGeom prst="rect">
            <a:avLst/>
          </a:prstGeom>
        </p:spPr>
        <p:txBody>
          <a:bodyPr vert="horz" lIns="105611" tIns="52807" rIns="105611" bIns="52807" rtlCol="0"/>
          <a:lstStyle>
            <a:lvl1pPr algn="r">
              <a:defRPr sz="1400"/>
            </a:lvl1pPr>
          </a:lstStyle>
          <a:p>
            <a:r>
              <a:rPr lang="en-US" dirty="0" smtClean="0"/>
              <a:t>08/31/14</a:t>
            </a:r>
            <a:r>
              <a:rPr lang="en-US" dirty="0"/>
              <a:t/>
            </a:r>
            <a:br>
              <a:rPr lang="en-US" dirty="0"/>
            </a:br>
            <a:r>
              <a:rPr lang="en-US" dirty="0"/>
              <a:t>by Eric Douma</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6134" y="8289607"/>
            <a:ext cx="2307414" cy="700650"/>
          </a:xfrm>
          <a:prstGeom prst="rect">
            <a:avLst/>
          </a:prstGeom>
        </p:spPr>
      </p:pic>
      <p:sp>
        <p:nvSpPr>
          <p:cNvPr id="10" name="Slide Number Placeholder 4"/>
          <p:cNvSpPr>
            <a:spLocks noGrp="1"/>
          </p:cNvSpPr>
          <p:nvPr>
            <p:ph type="sldNum" sz="quarter" idx="3"/>
          </p:nvPr>
        </p:nvSpPr>
        <p:spPr>
          <a:xfrm>
            <a:off x="3000692" y="8248609"/>
            <a:ext cx="3574948" cy="578288"/>
          </a:xfrm>
          <a:prstGeom prst="rect">
            <a:avLst/>
          </a:prstGeom>
        </p:spPr>
        <p:txBody>
          <a:bodyPr vert="horz" lIns="118984" tIns="59493" rIns="118984" bIns="59493" rtlCol="0" anchor="b"/>
          <a:lstStyle>
            <a:lvl1pPr algn="r">
              <a:defRPr sz="1600"/>
            </a:lvl1pPr>
          </a:lstStyle>
          <a:p>
            <a:pPr algn="l">
              <a:tabLst>
                <a:tab pos="3311152" algn="r"/>
                <a:tab pos="3918225" algn="r"/>
              </a:tabLst>
            </a:pPr>
            <a:r>
              <a:rPr lang="en-US" sz="1300" dirty="0"/>
              <a:t>www.gospelofgracefellowship.org	</a:t>
            </a:r>
            <a:fld id="{0BBBAE45-9901-4674-9676-D21FB25714E7}" type="slidenum">
              <a:rPr lang="en-US" sz="1300"/>
              <a:pPr algn="l">
                <a:tabLst>
                  <a:tab pos="3311152" algn="r"/>
                  <a:tab pos="3918225" algn="r"/>
                </a:tabLst>
              </a:pPr>
              <a:t>‹#›</a:t>
            </a:fld>
            <a:endParaRPr lang="en-US" sz="1300" dirty="0"/>
          </a:p>
        </p:txBody>
      </p:sp>
    </p:spTree>
    <p:extLst>
      <p:ext uri="{BB962C8B-B14F-4D97-AF65-F5344CB8AC3E}">
        <p14:creationId xmlns:p14="http://schemas.microsoft.com/office/powerpoint/2010/main" val="1955358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0693" cy="460534"/>
          </a:xfrm>
          <a:prstGeom prst="rect">
            <a:avLst/>
          </a:prstGeom>
        </p:spPr>
        <p:txBody>
          <a:bodyPr vert="horz" lIns="92199" tIns="46099" rIns="92199" bIns="46099" rtlCol="0"/>
          <a:lstStyle>
            <a:lvl1pPr algn="l">
              <a:defRPr sz="1200"/>
            </a:lvl1pPr>
          </a:lstStyle>
          <a:p>
            <a:endParaRPr lang="en-US"/>
          </a:p>
        </p:txBody>
      </p:sp>
      <p:sp>
        <p:nvSpPr>
          <p:cNvPr id="3" name="Date Placeholder 2"/>
          <p:cNvSpPr>
            <a:spLocks noGrp="1"/>
          </p:cNvSpPr>
          <p:nvPr>
            <p:ph type="dt" idx="1"/>
          </p:nvPr>
        </p:nvSpPr>
        <p:spPr>
          <a:xfrm>
            <a:off x="3922380" y="0"/>
            <a:ext cx="3000693" cy="460534"/>
          </a:xfrm>
          <a:prstGeom prst="rect">
            <a:avLst/>
          </a:prstGeom>
        </p:spPr>
        <p:txBody>
          <a:bodyPr vert="horz" lIns="92199" tIns="46099" rIns="92199" bIns="46099" rtlCol="0"/>
          <a:lstStyle>
            <a:lvl1pPr algn="r">
              <a:defRPr sz="1200"/>
            </a:lvl1pPr>
          </a:lstStyle>
          <a:p>
            <a:fld id="{07FEFC23-8871-4772-8063-96913433FEF3}" type="datetimeFigureOut">
              <a:rPr lang="en-US" smtClean="0"/>
              <a:t>8/29/2014</a:t>
            </a:fld>
            <a:endParaRPr lang="en-US"/>
          </a:p>
        </p:txBody>
      </p:sp>
      <p:sp>
        <p:nvSpPr>
          <p:cNvPr id="4" name="Slide Image Placeholder 3"/>
          <p:cNvSpPr>
            <a:spLocks noGrp="1" noRot="1" noChangeAspect="1"/>
          </p:cNvSpPr>
          <p:nvPr>
            <p:ph type="sldImg" idx="2"/>
          </p:nvPr>
        </p:nvSpPr>
        <p:spPr>
          <a:xfrm>
            <a:off x="1158875" y="690563"/>
            <a:ext cx="4606925" cy="3454400"/>
          </a:xfrm>
          <a:prstGeom prst="rect">
            <a:avLst/>
          </a:prstGeom>
          <a:noFill/>
          <a:ln w="12700">
            <a:solidFill>
              <a:prstClr val="black"/>
            </a:solidFill>
          </a:ln>
        </p:spPr>
        <p:txBody>
          <a:bodyPr vert="horz" lIns="92199" tIns="46099" rIns="92199" bIns="46099" rtlCol="0" anchor="ctr"/>
          <a:lstStyle/>
          <a:p>
            <a:endParaRPr lang="en-US"/>
          </a:p>
        </p:txBody>
      </p:sp>
      <p:sp>
        <p:nvSpPr>
          <p:cNvPr id="5" name="Notes Placeholder 4"/>
          <p:cNvSpPr>
            <a:spLocks noGrp="1"/>
          </p:cNvSpPr>
          <p:nvPr>
            <p:ph type="body" sz="quarter" idx="3"/>
          </p:nvPr>
        </p:nvSpPr>
        <p:spPr>
          <a:xfrm>
            <a:off x="692468" y="4375071"/>
            <a:ext cx="5539740" cy="4144804"/>
          </a:xfrm>
          <a:prstGeom prst="rect">
            <a:avLst/>
          </a:prstGeom>
        </p:spPr>
        <p:txBody>
          <a:bodyPr vert="horz" lIns="92199" tIns="46099" rIns="92199" bIns="4609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48543"/>
            <a:ext cx="3000693" cy="460534"/>
          </a:xfrm>
          <a:prstGeom prst="rect">
            <a:avLst/>
          </a:prstGeom>
        </p:spPr>
        <p:txBody>
          <a:bodyPr vert="horz" lIns="92199" tIns="46099" rIns="92199" bIns="46099" rtlCol="0" anchor="b"/>
          <a:lstStyle>
            <a:lvl1pPr algn="l">
              <a:defRPr sz="1200"/>
            </a:lvl1pPr>
          </a:lstStyle>
          <a:p>
            <a:endParaRPr lang="en-US"/>
          </a:p>
        </p:txBody>
      </p:sp>
      <p:sp>
        <p:nvSpPr>
          <p:cNvPr id="7" name="Slide Number Placeholder 6"/>
          <p:cNvSpPr>
            <a:spLocks noGrp="1"/>
          </p:cNvSpPr>
          <p:nvPr>
            <p:ph type="sldNum" sz="quarter" idx="5"/>
          </p:nvPr>
        </p:nvSpPr>
        <p:spPr>
          <a:xfrm>
            <a:off x="3922380" y="8748543"/>
            <a:ext cx="3000693" cy="460534"/>
          </a:xfrm>
          <a:prstGeom prst="rect">
            <a:avLst/>
          </a:prstGeom>
        </p:spPr>
        <p:txBody>
          <a:bodyPr vert="horz" lIns="92199" tIns="46099" rIns="92199" bIns="46099" rtlCol="0" anchor="b"/>
          <a:lstStyle>
            <a:lvl1pPr algn="r">
              <a:defRPr sz="1200"/>
            </a:lvl1pPr>
          </a:lstStyle>
          <a:p>
            <a:fld id="{434C915B-C773-4B98-BFB5-829D386B1F3B}" type="slidenum">
              <a:rPr lang="en-US" smtClean="0"/>
              <a:t>‹#›</a:t>
            </a:fld>
            <a:endParaRPr lang="en-US"/>
          </a:p>
        </p:txBody>
      </p:sp>
    </p:spTree>
    <p:extLst>
      <p:ext uri="{BB962C8B-B14F-4D97-AF65-F5344CB8AC3E}">
        <p14:creationId xmlns:p14="http://schemas.microsoft.com/office/powerpoint/2010/main" val="3022294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915B-C773-4B98-BFB5-829D386B1F3B}" type="slidenum">
              <a:rPr lang="en-US" smtClean="0"/>
              <a:t>1</a:t>
            </a:fld>
            <a:endParaRPr lang="en-US"/>
          </a:p>
        </p:txBody>
      </p:sp>
    </p:spTree>
    <p:extLst>
      <p:ext uri="{BB962C8B-B14F-4D97-AF65-F5344CB8AC3E}">
        <p14:creationId xmlns:p14="http://schemas.microsoft.com/office/powerpoint/2010/main" val="29326615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915B-C773-4B98-BFB5-829D386B1F3B}" type="slidenum">
              <a:rPr lang="en-US" smtClean="0"/>
              <a:t>10</a:t>
            </a:fld>
            <a:endParaRPr lang="en-US"/>
          </a:p>
        </p:txBody>
      </p:sp>
    </p:spTree>
    <p:extLst>
      <p:ext uri="{BB962C8B-B14F-4D97-AF65-F5344CB8AC3E}">
        <p14:creationId xmlns:p14="http://schemas.microsoft.com/office/powerpoint/2010/main" val="19596027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915B-C773-4B98-BFB5-829D386B1F3B}" type="slidenum">
              <a:rPr lang="en-US" smtClean="0"/>
              <a:t>11</a:t>
            </a:fld>
            <a:endParaRPr lang="en-US"/>
          </a:p>
        </p:txBody>
      </p:sp>
    </p:spTree>
    <p:extLst>
      <p:ext uri="{BB962C8B-B14F-4D97-AF65-F5344CB8AC3E}">
        <p14:creationId xmlns:p14="http://schemas.microsoft.com/office/powerpoint/2010/main" val="25816618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434C915B-C773-4B98-BFB5-829D386B1F3B}" type="slidenum">
              <a:rPr lang="en-US" smtClean="0"/>
              <a:t>12</a:t>
            </a:fld>
            <a:endParaRPr lang="en-US"/>
          </a:p>
        </p:txBody>
      </p:sp>
    </p:spTree>
    <p:extLst>
      <p:ext uri="{BB962C8B-B14F-4D97-AF65-F5344CB8AC3E}">
        <p14:creationId xmlns:p14="http://schemas.microsoft.com/office/powerpoint/2010/main" val="59874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915B-C773-4B98-BFB5-829D386B1F3B}" type="slidenum">
              <a:rPr lang="en-US" smtClean="0"/>
              <a:t>2</a:t>
            </a:fld>
            <a:endParaRPr lang="en-US"/>
          </a:p>
        </p:txBody>
      </p:sp>
    </p:spTree>
    <p:extLst>
      <p:ext uri="{BB962C8B-B14F-4D97-AF65-F5344CB8AC3E}">
        <p14:creationId xmlns:p14="http://schemas.microsoft.com/office/powerpoint/2010/main" val="1349422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915B-C773-4B98-BFB5-829D386B1F3B}" type="slidenum">
              <a:rPr lang="en-US" smtClean="0"/>
              <a:t>3</a:t>
            </a:fld>
            <a:endParaRPr lang="en-US"/>
          </a:p>
        </p:txBody>
      </p:sp>
    </p:spTree>
    <p:extLst>
      <p:ext uri="{BB962C8B-B14F-4D97-AF65-F5344CB8AC3E}">
        <p14:creationId xmlns:p14="http://schemas.microsoft.com/office/powerpoint/2010/main" val="1921110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915B-C773-4B98-BFB5-829D386B1F3B}" type="slidenum">
              <a:rPr lang="en-US" smtClean="0"/>
              <a:t>4</a:t>
            </a:fld>
            <a:endParaRPr lang="en-US"/>
          </a:p>
        </p:txBody>
      </p:sp>
    </p:spTree>
    <p:extLst>
      <p:ext uri="{BB962C8B-B14F-4D97-AF65-F5344CB8AC3E}">
        <p14:creationId xmlns:p14="http://schemas.microsoft.com/office/powerpoint/2010/main" val="763625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915B-C773-4B98-BFB5-829D386B1F3B}" type="slidenum">
              <a:rPr lang="en-US" smtClean="0"/>
              <a:t>5</a:t>
            </a:fld>
            <a:endParaRPr lang="en-US"/>
          </a:p>
        </p:txBody>
      </p:sp>
    </p:spTree>
    <p:extLst>
      <p:ext uri="{BB962C8B-B14F-4D97-AF65-F5344CB8AC3E}">
        <p14:creationId xmlns:p14="http://schemas.microsoft.com/office/powerpoint/2010/main" val="30374912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915B-C773-4B98-BFB5-829D386B1F3B}" type="slidenum">
              <a:rPr lang="en-US" smtClean="0"/>
              <a:t>6</a:t>
            </a:fld>
            <a:endParaRPr lang="en-US"/>
          </a:p>
        </p:txBody>
      </p:sp>
    </p:spTree>
    <p:extLst>
      <p:ext uri="{BB962C8B-B14F-4D97-AF65-F5344CB8AC3E}">
        <p14:creationId xmlns:p14="http://schemas.microsoft.com/office/powerpoint/2010/main" val="391502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915B-C773-4B98-BFB5-829D386B1F3B}" type="slidenum">
              <a:rPr lang="en-US" smtClean="0"/>
              <a:t>7</a:t>
            </a:fld>
            <a:endParaRPr lang="en-US"/>
          </a:p>
        </p:txBody>
      </p:sp>
    </p:spTree>
    <p:extLst>
      <p:ext uri="{BB962C8B-B14F-4D97-AF65-F5344CB8AC3E}">
        <p14:creationId xmlns:p14="http://schemas.microsoft.com/office/powerpoint/2010/main" val="18581414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434C915B-C773-4B98-BFB5-829D386B1F3B}" type="slidenum">
              <a:rPr lang="en-US" smtClean="0"/>
              <a:t>8</a:t>
            </a:fld>
            <a:endParaRPr lang="en-US"/>
          </a:p>
        </p:txBody>
      </p:sp>
    </p:spTree>
    <p:extLst>
      <p:ext uri="{BB962C8B-B14F-4D97-AF65-F5344CB8AC3E}">
        <p14:creationId xmlns:p14="http://schemas.microsoft.com/office/powerpoint/2010/main" val="22685177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915B-C773-4B98-BFB5-829D386B1F3B}" type="slidenum">
              <a:rPr lang="en-US" smtClean="0"/>
              <a:t>9</a:t>
            </a:fld>
            <a:endParaRPr lang="en-US"/>
          </a:p>
        </p:txBody>
      </p:sp>
    </p:spTree>
    <p:extLst>
      <p:ext uri="{BB962C8B-B14F-4D97-AF65-F5344CB8AC3E}">
        <p14:creationId xmlns:p14="http://schemas.microsoft.com/office/powerpoint/2010/main" val="33581950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1C077BA-78BF-4137-9A06-DFC48968B958}" type="datetime1">
              <a:rPr lang="en-US" smtClean="0"/>
              <a:t>8/29/2014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A8763E1-4B94-469F-8E4E-12B0B26792E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7475EC-E272-44C0-9E1E-E5776606DB48}" type="datetime1">
              <a:rPr lang="en-US" smtClean="0"/>
              <a:t>8/29/2014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A8763E1-4B94-469F-8E4E-12B0B26792E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A576A7B-EC19-4D0C-B10B-D340446CE132}" type="datetime1">
              <a:rPr lang="en-US" smtClean="0"/>
              <a:t>8/29/2014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A8763E1-4B94-469F-8E4E-12B0B26792E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13112F-0174-4C1E-B2E5-7643285FD725}" type="datetime1">
              <a:rPr lang="en-US" smtClean="0"/>
              <a:t>8/29/2014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A8763E1-4B94-469F-8E4E-12B0B26792E8}"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642FF3B-7C51-42E0-9715-0238BA323DB8}" type="datetime1">
              <a:rPr lang="en-US" smtClean="0"/>
              <a:t>8/29/2014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A8763E1-4B94-469F-8E4E-12B0B26792E8}"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FC806ED-7AEC-4E41-8278-04C4E0B11F9A}" type="datetime1">
              <a:rPr lang="en-US" smtClean="0"/>
              <a:t>8/29/2014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A8763E1-4B94-469F-8E4E-12B0B26792E8}"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8449F5F-7C18-4888-B334-BB9B7E9391F7}" type="datetime1">
              <a:rPr lang="en-US" smtClean="0"/>
              <a:t>8/29/2014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A8763E1-4B94-469F-8E4E-12B0B26792E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BD41ED5-A2DB-494A-B73A-E68AFE168A4F}" type="datetime1">
              <a:rPr lang="en-US" smtClean="0"/>
              <a:t>8/29/2014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A8763E1-4B94-469F-8E4E-12B0B26792E8}"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823E915-231A-45AB-9BB3-1DB9A176F4D8}" type="datetime1">
              <a:rPr lang="en-US" smtClean="0"/>
              <a:t>8/29/2014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A8763E1-4B94-469F-8E4E-12B0B26792E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A58170F-686C-4DC2-9221-7865FD581338}" type="datetime1">
              <a:rPr lang="en-US" smtClean="0"/>
              <a:t>8/29/2014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A8763E1-4B94-469F-8E4E-12B0B26792E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0C957CD-DFA3-41C1-91DF-9DCA0040AABE}" type="datetime1">
              <a:rPr lang="en-US" smtClean="0"/>
              <a:t>8/29/2014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A8763E1-4B94-469F-8E4E-12B0B26792E8}"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CBC7549-EEC3-4E6E-A496-ECC69E490264}" type="datetime1">
              <a:rPr lang="en-US" smtClean="0"/>
              <a:t>8/29/2014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017888" y="6407944"/>
            <a:ext cx="707232" cy="365125"/>
          </a:xfrm>
          <a:prstGeom prst="rect">
            <a:avLst/>
          </a:prstGeom>
        </p:spPr>
        <p:txBody>
          <a:bodyPr vert="horz" anchor="b"/>
          <a:lstStyle>
            <a:lvl1pPr algn="r" eaLnBrk="1" latinLnBrk="0" hangingPunct="1">
              <a:defRPr kumimoji="0" sz="2000" b="0">
                <a:solidFill>
                  <a:schemeClr val="tx1"/>
                </a:solidFill>
                <a:latin typeface="Arial" panose="020B0604020202020204" pitchFamily="34" charset="0"/>
                <a:cs typeface="Arial" panose="020B0604020202020204" pitchFamily="34" charset="0"/>
              </a:defRPr>
            </a:lvl1pPr>
            <a:extLst/>
          </a:lstStyle>
          <a:p>
            <a:fld id="{EA8763E1-4B94-469F-8E4E-12B0B26792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067762"/>
          </a:xfrm>
        </p:spPr>
        <p:txBody>
          <a:bodyPr/>
          <a:lstStyle/>
          <a:p>
            <a:pPr algn="ctr"/>
            <a:r>
              <a:rPr lang="en-US" dirty="0" smtClean="0">
                <a:solidFill>
                  <a:srgbClr val="0070C0"/>
                </a:solidFill>
                <a:effectLst/>
                <a:latin typeface="Arial" panose="020B0604020202020204" pitchFamily="34" charset="0"/>
                <a:cs typeface="Arial" panose="020B0604020202020204" pitchFamily="34" charset="0"/>
              </a:rPr>
              <a:t>The Lord’s Supper</a:t>
            </a:r>
            <a:endParaRPr lang="en-US" dirty="0">
              <a:solidFill>
                <a:srgbClr val="0070C0"/>
              </a:solidFill>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85800" y="2057400"/>
            <a:ext cx="7772400" cy="1915711"/>
          </a:xfrm>
        </p:spPr>
        <p:txBody>
          <a:bodyPr>
            <a:normAutofit/>
          </a:bodyPr>
          <a:lstStyle/>
          <a:p>
            <a:pPr algn="ctr"/>
            <a:r>
              <a:rPr lang="en-US" sz="3600" b="1" dirty="0" smtClean="0">
                <a:latin typeface="Arial" panose="020B0604020202020204" pitchFamily="34" charset="0"/>
                <a:cs typeface="Arial" panose="020B0604020202020204" pitchFamily="34" charset="0"/>
              </a:rPr>
              <a:t>A Table of Blessing, Not Abuse</a:t>
            </a:r>
            <a:endParaRPr lang="en-US" sz="3600" b="1" dirty="0">
              <a:latin typeface="Arial" panose="020B0604020202020204" pitchFamily="34" charset="0"/>
              <a:cs typeface="Arial" panose="020B0604020202020204" pitchFamily="34" charset="0"/>
            </a:endParaRPr>
          </a:p>
        </p:txBody>
      </p:sp>
      <p:sp>
        <p:nvSpPr>
          <p:cNvPr id="4" name="Rectangle 3"/>
          <p:cNvSpPr/>
          <p:nvPr/>
        </p:nvSpPr>
        <p:spPr>
          <a:xfrm>
            <a:off x="2286000" y="3188281"/>
            <a:ext cx="4572000" cy="1569660"/>
          </a:xfrm>
          <a:prstGeom prst="rect">
            <a:avLst/>
          </a:prstGeom>
        </p:spPr>
        <p:txBody>
          <a:bodyPr>
            <a:spAutoFit/>
          </a:bodyPr>
          <a:lstStyle/>
          <a:p>
            <a:pPr algn="ctr"/>
            <a:r>
              <a:rPr lang="en-US" sz="2400" dirty="0" smtClean="0">
                <a:latin typeface="Arial" panose="020B0604020202020204" pitchFamily="34" charset="0"/>
                <a:cs typeface="Arial" panose="020B0604020202020204" pitchFamily="34" charset="0"/>
              </a:rPr>
              <a:t>Aug. 31, 2014</a:t>
            </a:r>
            <a:br>
              <a:rPr lang="en-US" sz="2400" dirty="0" smtClean="0">
                <a:latin typeface="Arial" panose="020B0604020202020204" pitchFamily="34" charset="0"/>
                <a:cs typeface="Arial" panose="020B0604020202020204" pitchFamily="34" charset="0"/>
              </a:rPr>
            </a:br>
            <a:endParaRPr lang="en-US" sz="2400" dirty="0" smtClean="0">
              <a:latin typeface="Arial" panose="020B0604020202020204" pitchFamily="34" charset="0"/>
              <a:cs typeface="Arial" panose="020B0604020202020204" pitchFamily="34" charset="0"/>
            </a:endParaRPr>
          </a:p>
          <a:p>
            <a:pPr algn="ctr"/>
            <a:r>
              <a:rPr lang="en-US" sz="2400" i="1" dirty="0" smtClean="0">
                <a:latin typeface="Arial" panose="020B0604020202020204" pitchFamily="34" charset="0"/>
                <a:cs typeface="Arial" panose="020B0604020202020204" pitchFamily="34" charset="0"/>
              </a:rPr>
              <a:t>by </a:t>
            </a:r>
            <a:r>
              <a:rPr lang="en-US" sz="2400" i="1" dirty="0">
                <a:latin typeface="Arial" panose="020B0604020202020204" pitchFamily="34" charset="0"/>
                <a:cs typeface="Arial" panose="020B0604020202020204" pitchFamily="34" charset="0"/>
              </a:rPr>
              <a:t>Eric Douma</a:t>
            </a:r>
          </a:p>
          <a:p>
            <a:pPr algn="ctr"/>
            <a:r>
              <a:rPr lang="en-US" sz="2400" dirty="0">
                <a:latin typeface="Arial" panose="020B0604020202020204" pitchFamily="34" charset="0"/>
                <a:cs typeface="Arial" panose="020B0604020202020204" pitchFamily="34" charset="0"/>
              </a:rPr>
              <a:t>Gospel of Grace Fellowship</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22185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839200" cy="4864291"/>
          </a:xfrm>
        </p:spPr>
        <p:txBody>
          <a:bodyPr/>
          <a:lstStyle/>
          <a:p>
            <a:pPr marL="109728" indent="0">
              <a:buNone/>
            </a:pPr>
            <a:r>
              <a:rPr lang="en-US" dirty="0" smtClean="0">
                <a:latin typeface="Arial" panose="020B0604020202020204" pitchFamily="34" charset="0"/>
                <a:cs typeface="Arial" panose="020B0604020202020204" pitchFamily="34" charset="0"/>
              </a:rPr>
              <a:t>Exodus 12:23-27 = Remember the Passover</a:t>
            </a:r>
          </a:p>
          <a:p>
            <a:pPr marL="109728" indent="0">
              <a:buNone/>
            </a:pPr>
            <a:r>
              <a:rPr lang="en-US" dirty="0" smtClean="0">
                <a:latin typeface="Arial" panose="020B0604020202020204" pitchFamily="34" charset="0"/>
                <a:cs typeface="Arial" panose="020B0604020202020204" pitchFamily="34" charset="0"/>
              </a:rPr>
              <a:t>1 Cor. 11:23-26 = Remember the Lord’s death…</a:t>
            </a:r>
          </a:p>
          <a:p>
            <a:pPr marL="109728" indent="0">
              <a:buNone/>
            </a:pPr>
            <a:endParaRPr lang="en-US" dirty="0">
              <a:latin typeface="Arial" panose="020B0604020202020204" pitchFamily="34" charset="0"/>
              <a:cs typeface="Arial" panose="020B0604020202020204" pitchFamily="34" charset="0"/>
            </a:endParaRPr>
          </a:p>
          <a:p>
            <a:pPr marL="109728" indent="0">
              <a:buNone/>
            </a:pPr>
            <a:r>
              <a:rPr lang="en-US" u="sng" dirty="0" smtClean="0">
                <a:latin typeface="Arial" panose="020B0604020202020204" pitchFamily="34" charset="0"/>
                <a:cs typeface="Arial" panose="020B0604020202020204" pitchFamily="34" charset="0"/>
              </a:rPr>
              <a:t>Acts 2:42</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They were continually devoting themselves to the apostles’ teaching and to fellowship, to </a:t>
            </a:r>
            <a:r>
              <a:rPr lang="en-US" dirty="0">
                <a:solidFill>
                  <a:srgbClr val="FF0000"/>
                </a:solidFill>
                <a:latin typeface="Arial" panose="020B0604020202020204" pitchFamily="34" charset="0"/>
                <a:cs typeface="Arial" panose="020B0604020202020204" pitchFamily="34" charset="0"/>
              </a:rPr>
              <a:t>the breaking of bread</a:t>
            </a:r>
            <a:r>
              <a:rPr lang="en-US" dirty="0">
                <a:latin typeface="Arial" panose="020B0604020202020204" pitchFamily="34" charset="0"/>
                <a:cs typeface="Arial" panose="020B0604020202020204" pitchFamily="34" charset="0"/>
              </a:rPr>
              <a:t> and to prayer. </a:t>
            </a:r>
            <a:endParaRPr lang="en-US" dirty="0" smtClean="0">
              <a:latin typeface="Arial" panose="020B0604020202020204" pitchFamily="34" charset="0"/>
              <a:cs typeface="Arial" panose="020B0604020202020204" pitchFamily="34" charset="0"/>
            </a:endParaRPr>
          </a:p>
          <a:p>
            <a:pPr marL="109728" indent="0">
              <a:buNone/>
            </a:pP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If a person is not too sinful to hear the apostle’s teaching, he or she is not too sinful to partake in the Lord’s Supper!</a:t>
            </a:r>
            <a:endParaRPr lang="en-US"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81000" y="21771"/>
            <a:ext cx="8382000" cy="1143000"/>
          </a:xfrm>
        </p:spPr>
        <p:txBody>
          <a:bodyPr>
            <a:normAutofit/>
          </a:bodyPr>
          <a:lstStyle/>
          <a:p>
            <a:pPr algn="ctr"/>
            <a:r>
              <a:rPr lang="en-US" sz="3600" dirty="0" smtClean="0">
                <a:solidFill>
                  <a:srgbClr val="0070C0"/>
                </a:solidFill>
                <a:effectLst/>
                <a:latin typeface="Arial" panose="020B0604020202020204" pitchFamily="34" charset="0"/>
                <a:cs typeface="Arial" panose="020B0604020202020204" pitchFamily="34" charset="0"/>
              </a:rPr>
              <a:t>The Purpose of The Lord’s Supper</a:t>
            </a:r>
            <a:endParaRPr lang="en-US" sz="3600" dirty="0">
              <a:solidFill>
                <a:srgbClr val="0070C0"/>
              </a:solidFill>
              <a:effectLst/>
              <a:latin typeface="Arial" panose="020B0604020202020204" pitchFamily="34" charset="0"/>
              <a:cs typeface="Arial" panose="020B0604020202020204" pitchFamily="34" charset="0"/>
            </a:endParaRPr>
          </a:p>
        </p:txBody>
      </p:sp>
      <p:sp>
        <p:nvSpPr>
          <p:cNvPr id="4" name="Rounded Rectangle 3"/>
          <p:cNvSpPr/>
          <p:nvPr/>
        </p:nvSpPr>
        <p:spPr>
          <a:xfrm>
            <a:off x="3505200" y="2590800"/>
            <a:ext cx="3048000" cy="381000"/>
          </a:xfrm>
          <a:prstGeom prst="round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EA8763E1-4B94-469F-8E4E-12B0B26792E8}" type="slidenum">
              <a:rPr lang="en-US" smtClean="0"/>
              <a:t>10</a:t>
            </a:fld>
            <a:endParaRPr lang="en-US"/>
          </a:p>
        </p:txBody>
      </p:sp>
    </p:spTree>
    <p:extLst>
      <p:ext uri="{BB962C8B-B14F-4D97-AF65-F5344CB8AC3E}">
        <p14:creationId xmlns:p14="http://schemas.microsoft.com/office/powerpoint/2010/main" val="2467046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95400"/>
            <a:ext cx="8763000" cy="4711891"/>
          </a:xfrm>
        </p:spPr>
        <p:txBody>
          <a:bodyPr/>
          <a:lstStyle/>
          <a:p>
            <a:pPr marL="109728" indent="0">
              <a:buNone/>
            </a:pPr>
            <a:r>
              <a:rPr lang="en-US" u="sng" dirty="0" smtClean="0">
                <a:latin typeface="Arial" panose="020B0604020202020204" pitchFamily="34" charset="0"/>
                <a:cs typeface="Arial" panose="020B0604020202020204" pitchFamily="34" charset="0"/>
              </a:rPr>
              <a:t>1 Corinthians 5:9-11</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I wrote to you in my letter not to associate with sexually immoral people—  </a:t>
            </a:r>
            <a:r>
              <a:rPr lang="en-US" u="sng"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not at all meaning the sexually immoral of this world, or the greedy and swindlers, or idolaters, since then you would need to go out of the world.  </a:t>
            </a:r>
            <a:r>
              <a:rPr lang="en-US" u="sng"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But now I am writing to you not to associate with anyone who bears the name of brother if he is guilty of sexual immorality or greed, or is an idolater, reviler, drunkard, or swindler—</a:t>
            </a:r>
            <a:r>
              <a:rPr lang="en-US" dirty="0">
                <a:solidFill>
                  <a:srgbClr val="FF0000"/>
                </a:solidFill>
                <a:latin typeface="Arial" panose="020B0604020202020204" pitchFamily="34" charset="0"/>
                <a:cs typeface="Arial" panose="020B0604020202020204" pitchFamily="34" charset="0"/>
              </a:rPr>
              <a:t>not even to eat with such a one</a:t>
            </a:r>
            <a:r>
              <a:rPr lang="en-US" dirty="0">
                <a:latin typeface="Arial" panose="020B0604020202020204" pitchFamily="34" charset="0"/>
                <a:cs typeface="Arial" panose="020B0604020202020204" pitchFamily="34" charset="0"/>
              </a:rPr>
              <a:t>. </a:t>
            </a:r>
          </a:p>
        </p:txBody>
      </p:sp>
      <p:sp>
        <p:nvSpPr>
          <p:cNvPr id="3" name="Title 2"/>
          <p:cNvSpPr>
            <a:spLocks noGrp="1"/>
          </p:cNvSpPr>
          <p:nvPr>
            <p:ph type="title"/>
          </p:nvPr>
        </p:nvSpPr>
        <p:spPr>
          <a:xfrm>
            <a:off x="152400" y="152400"/>
            <a:ext cx="8839200" cy="990600"/>
          </a:xfrm>
        </p:spPr>
        <p:txBody>
          <a:bodyPr>
            <a:noAutofit/>
          </a:bodyPr>
          <a:lstStyle/>
          <a:p>
            <a:pPr algn="ctr"/>
            <a:r>
              <a:rPr lang="en-US" sz="3200" dirty="0" smtClean="0">
                <a:solidFill>
                  <a:srgbClr val="0070C0"/>
                </a:solidFill>
                <a:effectLst/>
                <a:latin typeface="Arial" panose="020B0604020202020204" pitchFamily="34" charset="0"/>
                <a:cs typeface="Arial" panose="020B0604020202020204" pitchFamily="34" charset="0"/>
              </a:rPr>
              <a:t>Church Discipline: Exclusion from The Table</a:t>
            </a:r>
            <a:endParaRPr lang="en-US" sz="3200" dirty="0">
              <a:solidFill>
                <a:srgbClr val="0070C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EA8763E1-4B94-469F-8E4E-12B0B26792E8}" type="slidenum">
              <a:rPr lang="en-US" smtClean="0"/>
              <a:t>11</a:t>
            </a:fld>
            <a:endParaRPr lang="en-US"/>
          </a:p>
        </p:txBody>
      </p:sp>
    </p:spTree>
    <p:extLst>
      <p:ext uri="{BB962C8B-B14F-4D97-AF65-F5344CB8AC3E}">
        <p14:creationId xmlns:p14="http://schemas.microsoft.com/office/powerpoint/2010/main" val="3171594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839200" cy="4940491"/>
          </a:xfrm>
        </p:spPr>
        <p:txBody>
          <a:bodyPr>
            <a:normAutofit/>
          </a:bodyPr>
          <a:lstStyle/>
          <a:p>
            <a:pPr marL="109728" indent="0">
              <a:buNone/>
            </a:pPr>
            <a:r>
              <a:rPr lang="en-US" sz="2800" dirty="0">
                <a:latin typeface="Arial" panose="020B0604020202020204" pitchFamily="34" charset="0"/>
                <a:cs typeface="Arial" panose="020B0604020202020204" pitchFamily="34" charset="0"/>
              </a:rPr>
              <a:t>The very Table that is God’s reminder, and therefore his repeated gift, of grace, the Table where we affirm again who and whose we are, has been allowed to become a table of condemnation for the very people who most truly need the assurance of acceptance that this table affords—the sinful, the weak, the weary. One does not have to “get rid of the sin in one’s life” in order to partake. Here by faith one may once again receive the assurance that </a:t>
            </a:r>
            <a:r>
              <a:rPr lang="en-US" sz="2800" dirty="0">
                <a:solidFill>
                  <a:srgbClr val="FF0000"/>
                </a:solidFill>
                <a:latin typeface="Arial" panose="020B0604020202020204" pitchFamily="34" charset="0"/>
                <a:cs typeface="Arial" panose="020B0604020202020204" pitchFamily="34" charset="0"/>
              </a:rPr>
              <a:t>“Christ receiveth </a:t>
            </a:r>
            <a:r>
              <a:rPr lang="en-US" sz="2800" dirty="0" smtClean="0">
                <a:solidFill>
                  <a:srgbClr val="FF0000"/>
                </a:solidFill>
                <a:latin typeface="Arial" panose="020B0604020202020204" pitchFamily="34" charset="0"/>
                <a:cs typeface="Arial" panose="020B0604020202020204" pitchFamily="34" charset="0"/>
              </a:rPr>
              <a:t>sinners” </a:t>
            </a:r>
            <a:r>
              <a:rPr lang="en-US" sz="2800" dirty="0" smtClean="0">
                <a:latin typeface="Arial" panose="020B0604020202020204" pitchFamily="34" charset="0"/>
                <a:cs typeface="Arial" panose="020B0604020202020204" pitchFamily="34" charset="0"/>
              </a:rPr>
              <a:t>(Gordon Fee).</a:t>
            </a:r>
            <a:r>
              <a:rPr lang="en-US" dirty="0" smtClean="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81000" y="152400"/>
            <a:ext cx="8382000" cy="914400"/>
          </a:xfrm>
        </p:spPr>
        <p:txBody>
          <a:bodyPr>
            <a:normAutofit/>
          </a:bodyPr>
          <a:lstStyle/>
          <a:p>
            <a:pPr algn="ctr"/>
            <a:r>
              <a:rPr lang="en-US" sz="3600" dirty="0" smtClean="0">
                <a:solidFill>
                  <a:srgbClr val="0070C0"/>
                </a:solidFill>
                <a:effectLst/>
                <a:latin typeface="Arial" panose="020B0604020202020204" pitchFamily="34" charset="0"/>
                <a:cs typeface="Arial" panose="020B0604020202020204" pitchFamily="34" charset="0"/>
              </a:rPr>
              <a:t>Who Is Invited?</a:t>
            </a:r>
            <a:endParaRPr lang="en-US" sz="3600" dirty="0">
              <a:solidFill>
                <a:srgbClr val="0070C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EA8763E1-4B94-469F-8E4E-12B0B26792E8}" type="slidenum">
              <a:rPr lang="en-US" smtClean="0"/>
              <a:t>12</a:t>
            </a:fld>
            <a:endParaRPr lang="en-US"/>
          </a:p>
        </p:txBody>
      </p:sp>
    </p:spTree>
    <p:extLst>
      <p:ext uri="{BB962C8B-B14F-4D97-AF65-F5344CB8AC3E}">
        <p14:creationId xmlns:p14="http://schemas.microsoft.com/office/powerpoint/2010/main" val="2445986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763000" cy="4864291"/>
          </a:xfrm>
        </p:spPr>
        <p:txBody>
          <a:bodyPr>
            <a:normAutofit/>
          </a:bodyPr>
          <a:lstStyle/>
          <a:p>
            <a:pPr marL="109728" indent="0">
              <a:buNone/>
            </a:pPr>
            <a:r>
              <a:rPr lang="en-US" u="sng" dirty="0" smtClean="0">
                <a:latin typeface="Arial" panose="020B0604020202020204" pitchFamily="34" charset="0"/>
                <a:cs typeface="Arial" panose="020B0604020202020204" pitchFamily="34" charset="0"/>
              </a:rPr>
              <a:t>1 Corinthians 11:23-26</a:t>
            </a:r>
            <a:r>
              <a:rPr lang="en-US" dirty="0" smtClean="0">
                <a:latin typeface="Arial" panose="020B0604020202020204" pitchFamily="34" charset="0"/>
                <a:cs typeface="Arial" panose="020B0604020202020204" pitchFamily="34" charset="0"/>
              </a:rPr>
              <a:t> For </a:t>
            </a:r>
            <a:r>
              <a:rPr lang="en-US" dirty="0">
                <a:latin typeface="Arial" panose="020B0604020202020204" pitchFamily="34" charset="0"/>
                <a:cs typeface="Arial" panose="020B0604020202020204" pitchFamily="34" charset="0"/>
              </a:rPr>
              <a:t>I received from the Lord that which I also delivered to you, that the Lord Jesus in the night in which He was betrayed took bread;  </a:t>
            </a:r>
            <a:r>
              <a:rPr lang="en-US" u="sng" dirty="0">
                <a:latin typeface="Arial" panose="020B0604020202020204" pitchFamily="34" charset="0"/>
                <a:cs typeface="Arial" panose="020B0604020202020204" pitchFamily="34" charset="0"/>
              </a:rPr>
              <a:t>24</a:t>
            </a:r>
            <a:r>
              <a:rPr lang="en-US" dirty="0">
                <a:latin typeface="Arial" panose="020B0604020202020204" pitchFamily="34" charset="0"/>
                <a:cs typeface="Arial" panose="020B0604020202020204" pitchFamily="34" charset="0"/>
              </a:rPr>
              <a:t> and when He had given thanks, He broke it and said, “This is My body, which is for you; do this </a:t>
            </a:r>
            <a:r>
              <a:rPr lang="en-US" dirty="0">
                <a:solidFill>
                  <a:srgbClr val="FF0000"/>
                </a:solidFill>
                <a:latin typeface="Arial" panose="020B0604020202020204" pitchFamily="34" charset="0"/>
                <a:cs typeface="Arial" panose="020B0604020202020204" pitchFamily="34" charset="0"/>
              </a:rPr>
              <a:t>in remembrance of Me</a:t>
            </a:r>
            <a:r>
              <a:rPr lang="en-US" dirty="0">
                <a:latin typeface="Arial" panose="020B0604020202020204" pitchFamily="34" charset="0"/>
                <a:cs typeface="Arial" panose="020B0604020202020204" pitchFamily="34" charset="0"/>
              </a:rPr>
              <a:t>.”  </a:t>
            </a:r>
            <a:r>
              <a:rPr lang="en-US" u="sng" dirty="0">
                <a:latin typeface="Arial" panose="020B0604020202020204" pitchFamily="34" charset="0"/>
                <a:cs typeface="Arial" panose="020B0604020202020204" pitchFamily="34" charset="0"/>
              </a:rPr>
              <a:t>25</a:t>
            </a:r>
            <a:r>
              <a:rPr lang="en-US" dirty="0">
                <a:latin typeface="Arial" panose="020B0604020202020204" pitchFamily="34" charset="0"/>
                <a:cs typeface="Arial" panose="020B0604020202020204" pitchFamily="34" charset="0"/>
              </a:rPr>
              <a:t> In the same way He took the cup also after supper, saying, “This cup is the new covenant in My blood; do this, as often as you drink it, </a:t>
            </a:r>
            <a:r>
              <a:rPr lang="en-US" dirty="0">
                <a:solidFill>
                  <a:srgbClr val="FF0000"/>
                </a:solidFill>
                <a:latin typeface="Arial" panose="020B0604020202020204" pitchFamily="34" charset="0"/>
                <a:cs typeface="Arial" panose="020B0604020202020204" pitchFamily="34" charset="0"/>
              </a:rPr>
              <a:t>in remembrance of Me</a:t>
            </a:r>
            <a:r>
              <a:rPr lang="en-US" dirty="0">
                <a:latin typeface="Arial" panose="020B0604020202020204" pitchFamily="34" charset="0"/>
                <a:cs typeface="Arial" panose="020B0604020202020204" pitchFamily="34" charset="0"/>
              </a:rPr>
              <a:t>.”  </a:t>
            </a:r>
            <a:r>
              <a:rPr lang="en-US" u="sng" dirty="0">
                <a:latin typeface="Arial" panose="020B0604020202020204" pitchFamily="34" charset="0"/>
                <a:cs typeface="Arial" panose="020B0604020202020204" pitchFamily="34" charset="0"/>
              </a:rPr>
              <a:t>26</a:t>
            </a:r>
            <a:r>
              <a:rPr lang="en-US" dirty="0">
                <a:latin typeface="Arial" panose="020B0604020202020204" pitchFamily="34" charset="0"/>
                <a:cs typeface="Arial" panose="020B0604020202020204" pitchFamily="34" charset="0"/>
              </a:rPr>
              <a:t> For as often as you eat this bread and drink the cup, you proclaim the Lord’s death until He comes. </a:t>
            </a:r>
          </a:p>
        </p:txBody>
      </p:sp>
      <p:sp>
        <p:nvSpPr>
          <p:cNvPr id="3" name="Title 2"/>
          <p:cNvSpPr>
            <a:spLocks noGrp="1"/>
          </p:cNvSpPr>
          <p:nvPr>
            <p:ph type="title"/>
          </p:nvPr>
        </p:nvSpPr>
        <p:spPr>
          <a:xfrm>
            <a:off x="381000" y="152400"/>
            <a:ext cx="8305800" cy="914400"/>
          </a:xfrm>
        </p:spPr>
        <p:txBody>
          <a:bodyPr/>
          <a:lstStyle/>
          <a:p>
            <a:pPr algn="ctr"/>
            <a:r>
              <a:rPr lang="en-US" dirty="0" smtClean="0">
                <a:solidFill>
                  <a:srgbClr val="0070C0"/>
                </a:solidFill>
                <a:effectLst/>
                <a:latin typeface="Arial" panose="020B0604020202020204" pitchFamily="34" charset="0"/>
                <a:cs typeface="Arial" panose="020B0604020202020204" pitchFamily="34" charset="0"/>
              </a:rPr>
              <a:t>The Richness of the Table</a:t>
            </a:r>
            <a:endParaRPr lang="en-US" dirty="0">
              <a:solidFill>
                <a:srgbClr val="0070C0"/>
              </a:solidFill>
              <a:effectLst/>
              <a:latin typeface="Arial" panose="020B0604020202020204" pitchFamily="34" charset="0"/>
              <a:cs typeface="Arial" panose="020B0604020202020204" pitchFamily="34" charset="0"/>
            </a:endParaRPr>
          </a:p>
        </p:txBody>
      </p:sp>
      <p:cxnSp>
        <p:nvCxnSpPr>
          <p:cNvPr id="4" name="Straight Connector 3"/>
          <p:cNvCxnSpPr/>
          <p:nvPr/>
        </p:nvCxnSpPr>
        <p:spPr>
          <a:xfrm>
            <a:off x="609600" y="3243943"/>
            <a:ext cx="38862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304800" y="4038600"/>
            <a:ext cx="7848600" cy="457200"/>
            <a:chOff x="304800" y="4038600"/>
            <a:chExt cx="7848600" cy="457200"/>
          </a:xfrm>
        </p:grpSpPr>
        <p:cxnSp>
          <p:nvCxnSpPr>
            <p:cNvPr id="6" name="Straight Connector 5"/>
            <p:cNvCxnSpPr/>
            <p:nvPr/>
          </p:nvCxnSpPr>
          <p:spPr>
            <a:xfrm>
              <a:off x="2971800" y="4038600"/>
              <a:ext cx="51816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04800" y="4495800"/>
              <a:ext cx="8382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grpSp>
      <p:sp>
        <p:nvSpPr>
          <p:cNvPr id="10" name="Rounded Rectangle 9"/>
          <p:cNvSpPr/>
          <p:nvPr/>
        </p:nvSpPr>
        <p:spPr>
          <a:xfrm>
            <a:off x="1638300" y="4936375"/>
            <a:ext cx="7124700" cy="381000"/>
          </a:xfrm>
          <a:prstGeom prst="round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p:txBody>
          <a:bodyPr/>
          <a:lstStyle/>
          <a:p>
            <a:fld id="{EA8763E1-4B94-469F-8E4E-12B0B26792E8}" type="slidenum">
              <a:rPr lang="en-US" smtClean="0"/>
              <a:t>2</a:t>
            </a:fld>
            <a:endParaRPr lang="en-US"/>
          </a:p>
        </p:txBody>
      </p:sp>
    </p:spTree>
    <p:extLst>
      <p:ext uri="{BB962C8B-B14F-4D97-AF65-F5344CB8AC3E}">
        <p14:creationId xmlns:p14="http://schemas.microsoft.com/office/powerpoint/2010/main" val="4243169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19200"/>
            <a:ext cx="8839200" cy="4953000"/>
          </a:xfrm>
        </p:spPr>
        <p:txBody>
          <a:bodyPr>
            <a:normAutofit/>
          </a:bodyPr>
          <a:lstStyle/>
          <a:p>
            <a:pPr marL="109728" indent="0">
              <a:buNone/>
            </a:pPr>
            <a:r>
              <a:rPr lang="en-US" u="sng" dirty="0" smtClean="0">
                <a:latin typeface="Arial" panose="020B0604020202020204" pitchFamily="34" charset="0"/>
                <a:cs typeface="Arial" panose="020B0604020202020204" pitchFamily="34" charset="0"/>
              </a:rPr>
              <a:t>1 Corinthians 11:27-29</a:t>
            </a:r>
            <a:r>
              <a:rPr lang="en-US" dirty="0" smtClean="0">
                <a:latin typeface="Arial" panose="020B0604020202020204" pitchFamily="34" charset="0"/>
                <a:cs typeface="Arial" panose="020B0604020202020204" pitchFamily="34" charset="0"/>
              </a:rPr>
              <a:t> Therefore </a:t>
            </a:r>
            <a:r>
              <a:rPr lang="en-US" dirty="0">
                <a:latin typeface="Arial" panose="020B0604020202020204" pitchFamily="34" charset="0"/>
                <a:cs typeface="Arial" panose="020B0604020202020204" pitchFamily="34" charset="0"/>
              </a:rPr>
              <a:t>whoever eats the bread or drinks the cup of the Lord in an unworthy manner, shall be guilty of the body and the blood of the Lord.  </a:t>
            </a:r>
            <a:r>
              <a:rPr lang="en-US" u="sng" dirty="0">
                <a:latin typeface="Arial" panose="020B0604020202020204" pitchFamily="34" charset="0"/>
                <a:cs typeface="Arial" panose="020B0604020202020204" pitchFamily="34" charset="0"/>
              </a:rPr>
              <a:t>28</a:t>
            </a:r>
            <a:r>
              <a:rPr lang="en-US" dirty="0">
                <a:latin typeface="Arial" panose="020B0604020202020204" pitchFamily="34" charset="0"/>
                <a:cs typeface="Arial" panose="020B0604020202020204" pitchFamily="34" charset="0"/>
              </a:rPr>
              <a:t> But </a:t>
            </a:r>
            <a:r>
              <a:rPr lang="en-US" dirty="0">
                <a:solidFill>
                  <a:srgbClr val="FF0000"/>
                </a:solidFill>
                <a:latin typeface="Arial" panose="020B0604020202020204" pitchFamily="34" charset="0"/>
                <a:cs typeface="Arial" panose="020B0604020202020204" pitchFamily="34" charset="0"/>
              </a:rPr>
              <a:t>a man must examine himself</a:t>
            </a:r>
            <a:r>
              <a:rPr lang="en-US" dirty="0">
                <a:latin typeface="Arial" panose="020B0604020202020204" pitchFamily="34" charset="0"/>
                <a:cs typeface="Arial" panose="020B0604020202020204" pitchFamily="34" charset="0"/>
              </a:rPr>
              <a:t>, and in so doing he is to eat of the bread and drink of the cup.  </a:t>
            </a:r>
            <a:r>
              <a:rPr lang="en-US" u="sng" dirty="0">
                <a:latin typeface="Arial" panose="020B0604020202020204" pitchFamily="34" charset="0"/>
                <a:cs typeface="Arial" panose="020B0604020202020204" pitchFamily="34" charset="0"/>
              </a:rPr>
              <a:t>29</a:t>
            </a:r>
            <a:r>
              <a:rPr lang="en-US" dirty="0">
                <a:latin typeface="Arial" panose="020B0604020202020204" pitchFamily="34" charset="0"/>
                <a:cs typeface="Arial" panose="020B0604020202020204" pitchFamily="34" charset="0"/>
              </a:rPr>
              <a:t> For he who eats and drinks, eats and drinks judgment to himself </a:t>
            </a:r>
            <a:r>
              <a:rPr lang="en-US" dirty="0">
                <a:solidFill>
                  <a:srgbClr val="FF0000"/>
                </a:solidFill>
                <a:latin typeface="Arial" panose="020B0604020202020204" pitchFamily="34" charset="0"/>
                <a:cs typeface="Arial" panose="020B0604020202020204" pitchFamily="34" charset="0"/>
              </a:rPr>
              <a:t>if he does not judge the body rightly</a:t>
            </a:r>
            <a:r>
              <a:rPr lang="en-US" dirty="0" smtClean="0">
                <a:solidFill>
                  <a:srgbClr val="FF0000"/>
                </a:solidFill>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04800" y="185650"/>
            <a:ext cx="8534400" cy="792162"/>
          </a:xfrm>
        </p:spPr>
        <p:txBody>
          <a:bodyPr>
            <a:normAutofit/>
          </a:bodyPr>
          <a:lstStyle/>
          <a:p>
            <a:pPr algn="ctr"/>
            <a:r>
              <a:rPr lang="en-US" sz="4400" dirty="0">
                <a:solidFill>
                  <a:srgbClr val="0070C0"/>
                </a:solidFill>
                <a:effectLst/>
                <a:latin typeface="Arial" panose="020B0604020202020204" pitchFamily="34" charset="0"/>
                <a:cs typeface="Arial" panose="020B0604020202020204" pitchFamily="34" charset="0"/>
              </a:rPr>
              <a:t>The Abused Warnings</a:t>
            </a:r>
          </a:p>
        </p:txBody>
      </p:sp>
      <p:grpSp>
        <p:nvGrpSpPr>
          <p:cNvPr id="4" name="Group 3"/>
          <p:cNvGrpSpPr/>
          <p:nvPr/>
        </p:nvGrpSpPr>
        <p:grpSpPr>
          <a:xfrm>
            <a:off x="381000" y="2057400"/>
            <a:ext cx="7531720" cy="407020"/>
            <a:chOff x="381000" y="2057400"/>
            <a:chExt cx="7531720" cy="407020"/>
          </a:xfrm>
        </p:grpSpPr>
        <p:cxnSp>
          <p:nvCxnSpPr>
            <p:cNvPr id="5" name="Straight Connector 4"/>
            <p:cNvCxnSpPr/>
            <p:nvPr/>
          </p:nvCxnSpPr>
          <p:spPr>
            <a:xfrm>
              <a:off x="6477000" y="2057400"/>
              <a:ext cx="143572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81000" y="2464420"/>
              <a:ext cx="11430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grpSp>
      <p:sp>
        <p:nvSpPr>
          <p:cNvPr id="7" name="Slide Number Placeholder 6"/>
          <p:cNvSpPr>
            <a:spLocks noGrp="1"/>
          </p:cNvSpPr>
          <p:nvPr>
            <p:ph type="sldNum" sz="quarter" idx="12"/>
          </p:nvPr>
        </p:nvSpPr>
        <p:spPr/>
        <p:txBody>
          <a:bodyPr/>
          <a:lstStyle/>
          <a:p>
            <a:fld id="{EA8763E1-4B94-469F-8E4E-12B0B26792E8}" type="slidenum">
              <a:rPr lang="en-US" smtClean="0"/>
              <a:t>3</a:t>
            </a:fld>
            <a:endParaRPr lang="en-US"/>
          </a:p>
        </p:txBody>
      </p:sp>
    </p:spTree>
    <p:extLst>
      <p:ext uri="{BB962C8B-B14F-4D97-AF65-F5344CB8AC3E}">
        <p14:creationId xmlns:p14="http://schemas.microsoft.com/office/powerpoint/2010/main" val="1043776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19200"/>
            <a:ext cx="8839200" cy="4788091"/>
          </a:xfrm>
        </p:spPr>
        <p:txBody>
          <a:bodyPr>
            <a:normAutofit fontScale="92500" lnSpcReduction="10000"/>
          </a:bodyPr>
          <a:lstStyle/>
          <a:p>
            <a:pPr marL="109728" indent="0">
              <a:buNone/>
            </a:pPr>
            <a:r>
              <a:rPr lang="en-US" sz="3000" dirty="0">
                <a:latin typeface="Arial" panose="020B0604020202020204" pitchFamily="34" charset="0"/>
                <a:cs typeface="Arial" panose="020B0604020202020204" pitchFamily="34" charset="0"/>
              </a:rPr>
              <a:t>This is especially true in the more pietistic sectors of the Protestant tradition. People are “unworthy” if they have any sin in their lives, or have committed sins during the past week. This in turn resulted in reading v. 28 personally and introspectively, so that the purpose of one’s self-examination was to become worthy of the Table, lest one come under judgment. The tragedy of such an interpretation for countless thousands, both in terms of a foreboding of the Table and guilt for perhaps having partaken unworthily, is incalculable.</a:t>
            </a:r>
          </a:p>
          <a:p>
            <a:pPr lvl="1"/>
            <a:r>
              <a:rPr lang="en-US" sz="3000" dirty="0">
                <a:latin typeface="Arial" panose="020B0604020202020204" pitchFamily="34" charset="0"/>
                <a:cs typeface="Arial" panose="020B0604020202020204" pitchFamily="34" charset="0"/>
              </a:rPr>
              <a:t> Fee, G. D. </a:t>
            </a:r>
            <a:r>
              <a:rPr lang="en-US" sz="3000" dirty="0" smtClean="0">
                <a:latin typeface="Arial" panose="020B0604020202020204" pitchFamily="34" charset="0"/>
                <a:cs typeface="Arial" panose="020B0604020202020204" pitchFamily="34" charset="0"/>
              </a:rPr>
              <a:t>(NICNT)</a:t>
            </a:r>
            <a:endParaRPr lang="en-US" dirty="0"/>
          </a:p>
        </p:txBody>
      </p:sp>
      <p:sp>
        <p:nvSpPr>
          <p:cNvPr id="3" name="Title 2"/>
          <p:cNvSpPr>
            <a:spLocks noGrp="1"/>
          </p:cNvSpPr>
          <p:nvPr>
            <p:ph type="title"/>
          </p:nvPr>
        </p:nvSpPr>
        <p:spPr>
          <a:xfrm>
            <a:off x="457200" y="228600"/>
            <a:ext cx="8229600" cy="792162"/>
          </a:xfrm>
        </p:spPr>
        <p:txBody>
          <a:bodyPr/>
          <a:lstStyle/>
          <a:p>
            <a:pPr algn="ctr"/>
            <a:r>
              <a:rPr lang="en-US" sz="4400" dirty="0">
                <a:solidFill>
                  <a:srgbClr val="0070C0"/>
                </a:solidFill>
                <a:effectLst/>
                <a:latin typeface="Arial" panose="020B0604020202020204" pitchFamily="34" charset="0"/>
                <a:cs typeface="Arial" panose="020B0604020202020204" pitchFamily="34" charset="0"/>
              </a:rPr>
              <a:t>The Abused Warnings</a:t>
            </a:r>
            <a:endParaRPr lang="en-US" dirty="0"/>
          </a:p>
        </p:txBody>
      </p:sp>
      <p:sp>
        <p:nvSpPr>
          <p:cNvPr id="4" name="Slide Number Placeholder 3"/>
          <p:cNvSpPr>
            <a:spLocks noGrp="1"/>
          </p:cNvSpPr>
          <p:nvPr>
            <p:ph type="sldNum" sz="quarter" idx="12"/>
          </p:nvPr>
        </p:nvSpPr>
        <p:spPr/>
        <p:txBody>
          <a:bodyPr/>
          <a:lstStyle/>
          <a:p>
            <a:fld id="{EA8763E1-4B94-469F-8E4E-12B0B26792E8}" type="slidenum">
              <a:rPr lang="en-US" smtClean="0"/>
              <a:t>4</a:t>
            </a:fld>
            <a:endParaRPr lang="en-US"/>
          </a:p>
        </p:txBody>
      </p:sp>
    </p:spTree>
    <p:extLst>
      <p:ext uri="{BB962C8B-B14F-4D97-AF65-F5344CB8AC3E}">
        <p14:creationId xmlns:p14="http://schemas.microsoft.com/office/powerpoint/2010/main" val="2675982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763000" cy="4940491"/>
          </a:xfrm>
        </p:spPr>
        <p:txBody>
          <a:bodyPr/>
          <a:lstStyle/>
          <a:p>
            <a:pPr marL="109728" indent="0">
              <a:buNone/>
            </a:pPr>
            <a:r>
              <a:rPr lang="en-US" u="sng" dirty="0" smtClean="0">
                <a:latin typeface="Arial" panose="020B0604020202020204" pitchFamily="34" charset="0"/>
                <a:cs typeface="Arial" panose="020B0604020202020204" pitchFamily="34" charset="0"/>
              </a:rPr>
              <a:t>1 Corinthians 11:29</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For he who eats and drinks, eats and drinks judgment to himself </a:t>
            </a:r>
            <a:r>
              <a:rPr lang="en-US" dirty="0">
                <a:solidFill>
                  <a:srgbClr val="FF0000"/>
                </a:solidFill>
                <a:latin typeface="Arial" panose="020B0604020202020204" pitchFamily="34" charset="0"/>
                <a:cs typeface="Arial" panose="020B0604020202020204" pitchFamily="34" charset="0"/>
              </a:rPr>
              <a:t>if he does not judge the body rightly</a:t>
            </a:r>
            <a:r>
              <a:rPr lang="en-US" dirty="0" smtClean="0">
                <a:solidFill>
                  <a:srgbClr val="FF0000"/>
                </a:solidFill>
                <a:latin typeface="Arial" panose="020B0604020202020204" pitchFamily="34" charset="0"/>
                <a:cs typeface="Arial" panose="020B0604020202020204" pitchFamily="34" charset="0"/>
              </a:rPr>
              <a:t>.</a:t>
            </a:r>
          </a:p>
          <a:p>
            <a:pPr marL="109728" indent="0">
              <a:buNone/>
            </a:pPr>
            <a:endParaRPr lang="en-US" dirty="0">
              <a:solidFill>
                <a:srgbClr val="FF0000"/>
              </a:solidFill>
              <a:latin typeface="Arial" panose="020B0604020202020204" pitchFamily="34" charset="0"/>
              <a:cs typeface="Arial" panose="020B0604020202020204" pitchFamily="34" charset="0"/>
            </a:endParaRPr>
          </a:p>
          <a:p>
            <a:pPr marL="109728" indent="0">
              <a:buNone/>
            </a:pPr>
            <a:r>
              <a:rPr lang="en-US" u="sng" dirty="0" smtClean="0">
                <a:latin typeface="Arial" panose="020B0604020202020204" pitchFamily="34" charset="0"/>
                <a:cs typeface="Arial" panose="020B0604020202020204" pitchFamily="34" charset="0"/>
              </a:rPr>
              <a:t>1 Corinthians 10:16-17</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Is not the cup of blessing which we bless a sharing in the blood of Christ? Is not the bread which we break a sharing in the body of Christ?  </a:t>
            </a:r>
            <a:r>
              <a:rPr lang="en-US" u="sng" dirty="0">
                <a:latin typeface="Arial" panose="020B0604020202020204" pitchFamily="34" charset="0"/>
                <a:cs typeface="Arial" panose="020B0604020202020204" pitchFamily="34" charset="0"/>
              </a:rPr>
              <a:t>17</a:t>
            </a:r>
            <a:r>
              <a:rPr lang="en-US" dirty="0">
                <a:latin typeface="Arial" panose="020B0604020202020204" pitchFamily="34" charset="0"/>
                <a:cs typeface="Arial" panose="020B0604020202020204" pitchFamily="34" charset="0"/>
              </a:rPr>
              <a:t> Since there is one bread, we who are many are one body; for we all partake of the one bread. </a:t>
            </a:r>
            <a:endParaRPr lang="en-US" u="sng" dirty="0">
              <a:latin typeface="Arial" panose="020B0604020202020204" pitchFamily="34" charset="0"/>
              <a:cs typeface="Arial" panose="020B0604020202020204" pitchFamily="34" charset="0"/>
            </a:endParaRPr>
          </a:p>
          <a:p>
            <a:pPr marL="109728" indent="0">
              <a:buNone/>
            </a:pPr>
            <a:endParaRPr lang="en-US" dirty="0"/>
          </a:p>
        </p:txBody>
      </p:sp>
      <p:sp>
        <p:nvSpPr>
          <p:cNvPr id="3" name="Title 2"/>
          <p:cNvSpPr>
            <a:spLocks noGrp="1"/>
          </p:cNvSpPr>
          <p:nvPr>
            <p:ph type="title"/>
          </p:nvPr>
        </p:nvSpPr>
        <p:spPr>
          <a:xfrm>
            <a:off x="457200" y="228600"/>
            <a:ext cx="8229600" cy="792162"/>
          </a:xfrm>
        </p:spPr>
        <p:txBody>
          <a:bodyPr>
            <a:normAutofit/>
          </a:bodyPr>
          <a:lstStyle/>
          <a:p>
            <a:pPr algn="ctr"/>
            <a:r>
              <a:rPr lang="en-US" sz="3600" dirty="0" smtClean="0">
                <a:solidFill>
                  <a:srgbClr val="0070C0"/>
                </a:solidFill>
                <a:effectLst/>
                <a:latin typeface="Arial" panose="020B0604020202020204" pitchFamily="34" charset="0"/>
                <a:cs typeface="Arial" panose="020B0604020202020204" pitchFamily="34" charset="0"/>
              </a:rPr>
              <a:t>Judging the Body Rightly</a:t>
            </a:r>
            <a:endParaRPr lang="en-US" sz="3600" dirty="0">
              <a:solidFill>
                <a:srgbClr val="0070C0"/>
              </a:solidFill>
              <a:effectLst/>
              <a:latin typeface="Arial" panose="020B0604020202020204" pitchFamily="34" charset="0"/>
              <a:cs typeface="Arial" panose="020B0604020202020204" pitchFamily="34" charset="0"/>
            </a:endParaRPr>
          </a:p>
        </p:txBody>
      </p:sp>
      <p:sp>
        <p:nvSpPr>
          <p:cNvPr id="4" name="Rounded Rectangle 3"/>
          <p:cNvSpPr/>
          <p:nvPr/>
        </p:nvSpPr>
        <p:spPr>
          <a:xfrm>
            <a:off x="228600" y="1981200"/>
            <a:ext cx="914400" cy="381000"/>
          </a:xfrm>
          <a:prstGeom prst="round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228600" y="4561114"/>
            <a:ext cx="914400" cy="381000"/>
          </a:xfrm>
          <a:prstGeom prst="round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4648200" y="4506685"/>
            <a:ext cx="41148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EA8763E1-4B94-469F-8E4E-12B0B26792E8}" type="slidenum">
              <a:rPr lang="en-US" smtClean="0"/>
              <a:t>5</a:t>
            </a:fld>
            <a:endParaRPr lang="en-US"/>
          </a:p>
        </p:txBody>
      </p:sp>
    </p:spTree>
    <p:extLst>
      <p:ext uri="{BB962C8B-B14F-4D97-AF65-F5344CB8AC3E}">
        <p14:creationId xmlns:p14="http://schemas.microsoft.com/office/powerpoint/2010/main" val="3849001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1000"/>
                                        <p:tgtEl>
                                          <p:spTgt spid="5"/>
                                        </p:tgtEl>
                                      </p:cBhvr>
                                    </p:animEffect>
                                    <p:anim calcmode="lin" valueType="num">
                                      <p:cBhvr>
                                        <p:cTn id="36" dur="1000" fill="hold"/>
                                        <p:tgtEl>
                                          <p:spTgt spid="5"/>
                                        </p:tgtEl>
                                        <p:attrNameLst>
                                          <p:attrName>ppt_x</p:attrName>
                                        </p:attrNameLst>
                                      </p:cBhvr>
                                      <p:tavLst>
                                        <p:tav tm="0">
                                          <p:val>
                                            <p:strVal val="#ppt_x"/>
                                          </p:val>
                                        </p:tav>
                                        <p:tav tm="100000">
                                          <p:val>
                                            <p:strVal val="#ppt_x"/>
                                          </p:val>
                                        </p:tav>
                                      </p:tavLst>
                                    </p:anim>
                                    <p:anim calcmode="lin" valueType="num">
                                      <p:cBhvr>
                                        <p:cTn id="3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19200"/>
            <a:ext cx="8839200" cy="4788091"/>
          </a:xfrm>
        </p:spPr>
        <p:txBody>
          <a:bodyPr>
            <a:normAutofit/>
          </a:bodyPr>
          <a:lstStyle/>
          <a:p>
            <a:pPr marL="109728" indent="0">
              <a:buNone/>
            </a:pPr>
            <a:r>
              <a:rPr lang="en-US" u="sng" dirty="0" smtClean="0">
                <a:latin typeface="Arial" panose="020B0604020202020204" pitchFamily="34" charset="0"/>
                <a:cs typeface="Arial" panose="020B0604020202020204" pitchFamily="34" charset="0"/>
              </a:rPr>
              <a:t>1 Corinthians 11:18-22</a:t>
            </a:r>
            <a:r>
              <a:rPr lang="en-US" dirty="0" smtClean="0">
                <a:latin typeface="Arial" panose="020B0604020202020204" pitchFamily="34" charset="0"/>
                <a:cs typeface="Arial" panose="020B0604020202020204" pitchFamily="34" charset="0"/>
              </a:rPr>
              <a:t> For</a:t>
            </a:r>
            <a:r>
              <a:rPr lang="en-US" dirty="0">
                <a:latin typeface="Arial" panose="020B0604020202020204" pitchFamily="34" charset="0"/>
                <a:cs typeface="Arial" panose="020B0604020202020204" pitchFamily="34" charset="0"/>
              </a:rPr>
              <a:t>, in the first place, </a:t>
            </a:r>
            <a:r>
              <a:rPr lang="en-US" dirty="0">
                <a:solidFill>
                  <a:srgbClr val="FF0000"/>
                </a:solidFill>
                <a:latin typeface="Arial" panose="020B0604020202020204" pitchFamily="34" charset="0"/>
                <a:cs typeface="Arial" panose="020B0604020202020204" pitchFamily="34" charset="0"/>
              </a:rPr>
              <a:t>when you come together as a church</a:t>
            </a:r>
            <a:r>
              <a:rPr lang="en-US" dirty="0">
                <a:latin typeface="Arial" panose="020B0604020202020204" pitchFamily="34" charset="0"/>
                <a:cs typeface="Arial" panose="020B0604020202020204" pitchFamily="34" charset="0"/>
              </a:rPr>
              <a:t>, I hear that divisions exist among you; and in part I believe it.  </a:t>
            </a:r>
            <a:r>
              <a:rPr lang="en-US" u="sng" dirty="0">
                <a:latin typeface="Arial" panose="020B0604020202020204" pitchFamily="34" charset="0"/>
                <a:cs typeface="Arial" panose="020B0604020202020204" pitchFamily="34" charset="0"/>
              </a:rPr>
              <a:t>19</a:t>
            </a:r>
            <a:r>
              <a:rPr lang="en-US" dirty="0">
                <a:latin typeface="Arial" panose="020B0604020202020204" pitchFamily="34" charset="0"/>
                <a:cs typeface="Arial" panose="020B0604020202020204" pitchFamily="34" charset="0"/>
              </a:rPr>
              <a:t> For there must also be factions among you, so that those who are approved may become evident among you.  </a:t>
            </a:r>
            <a:r>
              <a:rPr lang="en-US" u="sng" dirty="0">
                <a:latin typeface="Arial" panose="020B0604020202020204" pitchFamily="34" charset="0"/>
                <a:cs typeface="Arial" panose="020B0604020202020204" pitchFamily="34" charset="0"/>
              </a:rPr>
              <a:t>20</a:t>
            </a:r>
            <a:r>
              <a:rPr lang="en-US" dirty="0">
                <a:latin typeface="Arial" panose="020B0604020202020204" pitchFamily="34" charset="0"/>
                <a:cs typeface="Arial" panose="020B0604020202020204" pitchFamily="34" charset="0"/>
              </a:rPr>
              <a:t> Therefore </a:t>
            </a:r>
            <a:r>
              <a:rPr lang="en-US" dirty="0">
                <a:solidFill>
                  <a:srgbClr val="FF0000"/>
                </a:solidFill>
                <a:latin typeface="Arial" panose="020B0604020202020204" pitchFamily="34" charset="0"/>
                <a:cs typeface="Arial" panose="020B0604020202020204" pitchFamily="34" charset="0"/>
              </a:rPr>
              <a:t>when you meet together</a:t>
            </a:r>
            <a:r>
              <a:rPr lang="en-US" dirty="0">
                <a:latin typeface="Arial" panose="020B0604020202020204" pitchFamily="34" charset="0"/>
                <a:cs typeface="Arial" panose="020B0604020202020204" pitchFamily="34" charset="0"/>
              </a:rPr>
              <a:t>, it is not to eat the Lord’s Supper,  </a:t>
            </a:r>
            <a:r>
              <a:rPr lang="en-US" u="sng" dirty="0">
                <a:latin typeface="Arial" panose="020B0604020202020204" pitchFamily="34" charset="0"/>
                <a:cs typeface="Arial" panose="020B0604020202020204" pitchFamily="34" charset="0"/>
              </a:rPr>
              <a:t>21</a:t>
            </a:r>
            <a:r>
              <a:rPr lang="en-US" dirty="0">
                <a:latin typeface="Arial" panose="020B0604020202020204" pitchFamily="34" charset="0"/>
                <a:cs typeface="Arial" panose="020B0604020202020204" pitchFamily="34" charset="0"/>
              </a:rPr>
              <a:t> for in your eating each one takes his own supper first; and one is hungry and another is drunk.  </a:t>
            </a:r>
            <a:r>
              <a:rPr lang="en-US" u="sng" dirty="0">
                <a:latin typeface="Arial" panose="020B0604020202020204" pitchFamily="34" charset="0"/>
                <a:cs typeface="Arial" panose="020B0604020202020204" pitchFamily="34" charset="0"/>
              </a:rPr>
              <a:t>22</a:t>
            </a:r>
            <a:r>
              <a:rPr lang="en-US" dirty="0">
                <a:latin typeface="Arial" panose="020B0604020202020204" pitchFamily="34" charset="0"/>
                <a:cs typeface="Arial" panose="020B0604020202020204" pitchFamily="34" charset="0"/>
              </a:rPr>
              <a:t> What! Do you not have houses in which to eat and drink? Or </a:t>
            </a:r>
            <a:r>
              <a:rPr lang="en-US" dirty="0">
                <a:solidFill>
                  <a:srgbClr val="FF0000"/>
                </a:solidFill>
                <a:latin typeface="Arial" panose="020B0604020202020204" pitchFamily="34" charset="0"/>
                <a:cs typeface="Arial" panose="020B0604020202020204" pitchFamily="34" charset="0"/>
              </a:rPr>
              <a:t>do you despise the church of God </a:t>
            </a:r>
            <a:r>
              <a:rPr lang="en-US" dirty="0">
                <a:latin typeface="Arial" panose="020B0604020202020204" pitchFamily="34" charset="0"/>
                <a:cs typeface="Arial" panose="020B0604020202020204" pitchFamily="34" charset="0"/>
              </a:rPr>
              <a:t>and shame those who have nothing? </a:t>
            </a:r>
          </a:p>
        </p:txBody>
      </p:sp>
      <p:sp>
        <p:nvSpPr>
          <p:cNvPr id="3" name="Title 2"/>
          <p:cNvSpPr>
            <a:spLocks noGrp="1"/>
          </p:cNvSpPr>
          <p:nvPr>
            <p:ph type="title"/>
          </p:nvPr>
        </p:nvSpPr>
        <p:spPr>
          <a:xfrm>
            <a:off x="457200" y="59575"/>
            <a:ext cx="8229600" cy="1143000"/>
          </a:xfrm>
        </p:spPr>
        <p:txBody>
          <a:bodyPr>
            <a:normAutofit/>
          </a:bodyPr>
          <a:lstStyle/>
          <a:p>
            <a:pPr algn="ctr"/>
            <a:r>
              <a:rPr lang="en-US" sz="3600" dirty="0" smtClean="0">
                <a:solidFill>
                  <a:srgbClr val="0070C0"/>
                </a:solidFill>
                <a:effectLst/>
                <a:latin typeface="Arial" panose="020B0604020202020204" pitchFamily="34" charset="0"/>
                <a:cs typeface="Arial" panose="020B0604020202020204" pitchFamily="34" charset="0"/>
              </a:rPr>
              <a:t>Proof </a:t>
            </a:r>
            <a:r>
              <a:rPr lang="en-US" sz="3600" dirty="0" smtClean="0">
                <a:solidFill>
                  <a:srgbClr val="0070C0"/>
                </a:solidFill>
                <a:effectLst/>
                <a:latin typeface="Arial" panose="020B0604020202020204" pitchFamily="34" charset="0"/>
                <a:cs typeface="Arial" panose="020B0604020202020204" pitchFamily="34" charset="0"/>
              </a:rPr>
              <a:t>That </a:t>
            </a:r>
            <a:r>
              <a:rPr lang="en-US" sz="3600" dirty="0">
                <a:solidFill>
                  <a:srgbClr val="0070C0"/>
                </a:solidFill>
                <a:effectLst/>
                <a:latin typeface="Arial" panose="020B0604020202020204" pitchFamily="34" charset="0"/>
                <a:cs typeface="Arial" panose="020B0604020202020204" pitchFamily="34" charset="0"/>
              </a:rPr>
              <a:t>t</a:t>
            </a:r>
            <a:r>
              <a:rPr lang="en-US" sz="3600" dirty="0" smtClean="0">
                <a:solidFill>
                  <a:srgbClr val="0070C0"/>
                </a:solidFill>
                <a:effectLst/>
                <a:latin typeface="Arial" panose="020B0604020202020204" pitchFamily="34" charset="0"/>
                <a:cs typeface="Arial" panose="020B0604020202020204" pitchFamily="34" charset="0"/>
              </a:rPr>
              <a:t>he “Body” Is the Church</a:t>
            </a:r>
            <a:endParaRPr lang="en-US" sz="3600" dirty="0">
              <a:solidFill>
                <a:srgbClr val="0070C0"/>
              </a:solidFill>
              <a:effectLst/>
              <a:latin typeface="Arial" panose="020B0604020202020204" pitchFamily="34" charset="0"/>
              <a:cs typeface="Arial" panose="020B0604020202020204" pitchFamily="34" charset="0"/>
            </a:endParaRPr>
          </a:p>
        </p:txBody>
      </p:sp>
      <p:grpSp>
        <p:nvGrpSpPr>
          <p:cNvPr id="5" name="Group 4"/>
          <p:cNvGrpSpPr/>
          <p:nvPr/>
        </p:nvGrpSpPr>
        <p:grpSpPr>
          <a:xfrm>
            <a:off x="381000" y="3733800"/>
            <a:ext cx="8001000" cy="381000"/>
            <a:chOff x="381000" y="3733800"/>
            <a:chExt cx="8001000" cy="381000"/>
          </a:xfrm>
        </p:grpSpPr>
        <p:cxnSp>
          <p:nvCxnSpPr>
            <p:cNvPr id="4" name="Straight Connector 3"/>
            <p:cNvCxnSpPr/>
            <p:nvPr/>
          </p:nvCxnSpPr>
          <p:spPr>
            <a:xfrm>
              <a:off x="5715000" y="3733800"/>
              <a:ext cx="26670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81000" y="4114800"/>
              <a:ext cx="20574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grpSp>
      <p:sp>
        <p:nvSpPr>
          <p:cNvPr id="7" name="Slide Number Placeholder 6"/>
          <p:cNvSpPr>
            <a:spLocks noGrp="1"/>
          </p:cNvSpPr>
          <p:nvPr>
            <p:ph type="sldNum" sz="quarter" idx="12"/>
          </p:nvPr>
        </p:nvSpPr>
        <p:spPr/>
        <p:txBody>
          <a:bodyPr/>
          <a:lstStyle/>
          <a:p>
            <a:fld id="{EA8763E1-4B94-469F-8E4E-12B0B26792E8}" type="slidenum">
              <a:rPr lang="en-US" smtClean="0"/>
              <a:t>6</a:t>
            </a:fld>
            <a:endParaRPr lang="en-US"/>
          </a:p>
        </p:txBody>
      </p:sp>
    </p:spTree>
    <p:extLst>
      <p:ext uri="{BB962C8B-B14F-4D97-AF65-F5344CB8AC3E}">
        <p14:creationId xmlns:p14="http://schemas.microsoft.com/office/powerpoint/2010/main" val="3006111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95038"/>
            <a:ext cx="8229600" cy="868363"/>
          </a:xfrm>
        </p:spPr>
        <p:txBody>
          <a:bodyPr>
            <a:normAutofit/>
          </a:bodyPr>
          <a:lstStyle/>
          <a:p>
            <a:pPr algn="ctr"/>
            <a:r>
              <a:rPr lang="en-US" sz="3600" dirty="0" smtClean="0">
                <a:solidFill>
                  <a:srgbClr val="0070C0"/>
                </a:solidFill>
                <a:effectLst/>
                <a:latin typeface="Arial" panose="020B0604020202020204" pitchFamily="34" charset="0"/>
                <a:cs typeface="Arial" panose="020B0604020202020204" pitchFamily="34" charset="0"/>
              </a:rPr>
              <a:t>Christ’s Body Must Be Complete!</a:t>
            </a:r>
            <a:endParaRPr lang="en-US" sz="3600" dirty="0">
              <a:solidFill>
                <a:srgbClr val="0070C0"/>
              </a:solidFill>
              <a:effectLst/>
              <a:latin typeface="Arial" panose="020B0604020202020204" pitchFamily="34" charset="0"/>
              <a:cs typeface="Arial" panose="020B0604020202020204" pitchFamily="34" charset="0"/>
            </a:endParaRPr>
          </a:p>
        </p:txBody>
      </p:sp>
      <p:sp>
        <p:nvSpPr>
          <p:cNvPr id="4" name="Oval 3"/>
          <p:cNvSpPr/>
          <p:nvPr/>
        </p:nvSpPr>
        <p:spPr>
          <a:xfrm>
            <a:off x="2157672" y="2082613"/>
            <a:ext cx="4828655" cy="355009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838449" y="1267354"/>
            <a:ext cx="3467100" cy="523220"/>
          </a:xfrm>
          <a:prstGeom prst="rect">
            <a:avLst/>
          </a:prstGeom>
          <a:noFill/>
        </p:spPr>
        <p:txBody>
          <a:bodyPr wrap="square" rtlCol="0">
            <a:spAutoFit/>
          </a:bodyPr>
          <a:lstStyle/>
          <a:p>
            <a:pPr algn="ctr"/>
            <a:r>
              <a:rPr lang="en-US" sz="2800" b="1" dirty="0" smtClean="0">
                <a:latin typeface="Arial" panose="020B0604020202020204" pitchFamily="34" charset="0"/>
                <a:cs typeface="Arial" panose="020B0604020202020204" pitchFamily="34" charset="0"/>
              </a:rPr>
              <a:t>The Body of Christ</a:t>
            </a:r>
            <a:endParaRPr lang="en-US" sz="2800" b="1" dirty="0">
              <a:latin typeface="Arial" panose="020B0604020202020204" pitchFamily="34" charset="0"/>
              <a:cs typeface="Arial" panose="020B0604020202020204" pitchFamily="34" charset="0"/>
            </a:endParaRPr>
          </a:p>
        </p:txBody>
      </p:sp>
      <p:grpSp>
        <p:nvGrpSpPr>
          <p:cNvPr id="198" name="Group 197"/>
          <p:cNvGrpSpPr/>
          <p:nvPr/>
        </p:nvGrpSpPr>
        <p:grpSpPr>
          <a:xfrm>
            <a:off x="2951014" y="2790184"/>
            <a:ext cx="401786" cy="896331"/>
            <a:chOff x="2951014" y="2790184"/>
            <a:chExt cx="401786" cy="896331"/>
          </a:xfrm>
        </p:grpSpPr>
        <p:sp>
          <p:nvSpPr>
            <p:cNvPr id="180" name="Oval 179"/>
            <p:cNvSpPr/>
            <p:nvPr/>
          </p:nvSpPr>
          <p:spPr>
            <a:xfrm>
              <a:off x="3028054" y="2790184"/>
              <a:ext cx="251903" cy="261861"/>
            </a:xfrm>
            <a:prstGeom prst="ellipse">
              <a:avLst/>
            </a:prstGeom>
            <a:solidFill>
              <a:srgbClr val="AD6C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1" name="Straight Connector 180"/>
            <p:cNvCxnSpPr/>
            <p:nvPr/>
          </p:nvCxnSpPr>
          <p:spPr>
            <a:xfrm>
              <a:off x="3153816" y="2880352"/>
              <a:ext cx="0" cy="431030"/>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flipH="1">
              <a:off x="3010306" y="3304381"/>
              <a:ext cx="141350" cy="381241"/>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a:off x="3160100" y="3313439"/>
              <a:ext cx="131021" cy="373076"/>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flipV="1">
              <a:off x="3173810" y="3036838"/>
              <a:ext cx="178990" cy="69916"/>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flipH="1" flipV="1">
              <a:off x="2951014" y="3045162"/>
              <a:ext cx="200642" cy="67370"/>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sp>
          <p:nvSpPr>
            <p:cNvPr id="193" name="Trapezoid 192"/>
            <p:cNvSpPr/>
            <p:nvPr/>
          </p:nvSpPr>
          <p:spPr>
            <a:xfrm>
              <a:off x="3024803" y="3169857"/>
              <a:ext cx="253707" cy="242580"/>
            </a:xfrm>
            <a:prstGeom prst="trapezoid">
              <a:avLst>
                <a:gd name="adj" fmla="val 40706"/>
              </a:avLst>
            </a:prstGeom>
            <a:ln w="19050">
              <a:solidFill>
                <a:srgbClr val="2DA2B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9" name="Group 198"/>
          <p:cNvGrpSpPr/>
          <p:nvPr/>
        </p:nvGrpSpPr>
        <p:grpSpPr>
          <a:xfrm>
            <a:off x="5391071" y="2455831"/>
            <a:ext cx="401786" cy="896331"/>
            <a:chOff x="2951014" y="2790184"/>
            <a:chExt cx="401786" cy="896331"/>
          </a:xfrm>
        </p:grpSpPr>
        <p:sp>
          <p:nvSpPr>
            <p:cNvPr id="200" name="Oval 199"/>
            <p:cNvSpPr/>
            <p:nvPr/>
          </p:nvSpPr>
          <p:spPr>
            <a:xfrm>
              <a:off x="3028054" y="2790184"/>
              <a:ext cx="251903" cy="261861"/>
            </a:xfrm>
            <a:prstGeom prst="ellipse">
              <a:avLst/>
            </a:prstGeom>
            <a:solidFill>
              <a:srgbClr val="AD6C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1" name="Straight Connector 200"/>
            <p:cNvCxnSpPr/>
            <p:nvPr/>
          </p:nvCxnSpPr>
          <p:spPr>
            <a:xfrm>
              <a:off x="3153816" y="2880352"/>
              <a:ext cx="0" cy="431030"/>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flipH="1">
              <a:off x="3010306" y="3304381"/>
              <a:ext cx="141350" cy="381241"/>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a:off x="3160100" y="3313439"/>
              <a:ext cx="131021" cy="373076"/>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flipV="1">
              <a:off x="3173810" y="3036838"/>
              <a:ext cx="178990" cy="69916"/>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flipH="1" flipV="1">
              <a:off x="2951014" y="3045162"/>
              <a:ext cx="200642" cy="67370"/>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sp>
          <p:nvSpPr>
            <p:cNvPr id="206" name="Trapezoid 205"/>
            <p:cNvSpPr/>
            <p:nvPr/>
          </p:nvSpPr>
          <p:spPr>
            <a:xfrm>
              <a:off x="3024803" y="3169857"/>
              <a:ext cx="253707" cy="242580"/>
            </a:xfrm>
            <a:prstGeom prst="trapezoid">
              <a:avLst>
                <a:gd name="adj" fmla="val 40706"/>
              </a:avLst>
            </a:prstGeom>
            <a:ln w="19050">
              <a:solidFill>
                <a:srgbClr val="2DA2B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7" name="Group 206"/>
          <p:cNvGrpSpPr/>
          <p:nvPr/>
        </p:nvGrpSpPr>
        <p:grpSpPr>
          <a:xfrm>
            <a:off x="5807599" y="3893776"/>
            <a:ext cx="433280" cy="1037375"/>
            <a:chOff x="2951014" y="2790184"/>
            <a:chExt cx="401786" cy="896331"/>
          </a:xfrm>
        </p:grpSpPr>
        <p:sp>
          <p:nvSpPr>
            <p:cNvPr id="208" name="Oval 207"/>
            <p:cNvSpPr/>
            <p:nvPr/>
          </p:nvSpPr>
          <p:spPr>
            <a:xfrm>
              <a:off x="3028054" y="2790184"/>
              <a:ext cx="251903" cy="261861"/>
            </a:xfrm>
            <a:prstGeom prst="ellipse">
              <a:avLst/>
            </a:prstGeom>
            <a:solidFill>
              <a:srgbClr val="AD6C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9" name="Straight Connector 208"/>
            <p:cNvCxnSpPr/>
            <p:nvPr/>
          </p:nvCxnSpPr>
          <p:spPr>
            <a:xfrm>
              <a:off x="3153816" y="2880352"/>
              <a:ext cx="0" cy="431030"/>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flipH="1">
              <a:off x="3010306" y="3304381"/>
              <a:ext cx="141350" cy="381241"/>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a:off x="3160100" y="3313439"/>
              <a:ext cx="131021" cy="373076"/>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flipV="1">
              <a:off x="3173810" y="3036838"/>
              <a:ext cx="178990" cy="69916"/>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flipH="1" flipV="1">
              <a:off x="2951014" y="3045162"/>
              <a:ext cx="200642" cy="67370"/>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sp>
          <p:nvSpPr>
            <p:cNvPr id="214" name="Trapezoid 213"/>
            <p:cNvSpPr/>
            <p:nvPr/>
          </p:nvSpPr>
          <p:spPr>
            <a:xfrm>
              <a:off x="3024803" y="3169857"/>
              <a:ext cx="253707" cy="242580"/>
            </a:xfrm>
            <a:prstGeom prst="trapezoid">
              <a:avLst>
                <a:gd name="adj" fmla="val 40706"/>
              </a:avLst>
            </a:prstGeom>
            <a:ln w="19050">
              <a:solidFill>
                <a:srgbClr val="2DA2B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5" name="Group 214"/>
          <p:cNvGrpSpPr/>
          <p:nvPr/>
        </p:nvGrpSpPr>
        <p:grpSpPr>
          <a:xfrm>
            <a:off x="4266900" y="3271523"/>
            <a:ext cx="401786" cy="896331"/>
            <a:chOff x="2951014" y="2790184"/>
            <a:chExt cx="401786" cy="896331"/>
          </a:xfrm>
        </p:grpSpPr>
        <p:sp>
          <p:nvSpPr>
            <p:cNvPr id="216" name="Oval 215"/>
            <p:cNvSpPr/>
            <p:nvPr/>
          </p:nvSpPr>
          <p:spPr>
            <a:xfrm>
              <a:off x="3028054" y="2790184"/>
              <a:ext cx="251903" cy="261861"/>
            </a:xfrm>
            <a:prstGeom prst="ellipse">
              <a:avLst/>
            </a:prstGeom>
            <a:solidFill>
              <a:srgbClr val="AD6C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7" name="Straight Connector 216"/>
            <p:cNvCxnSpPr/>
            <p:nvPr/>
          </p:nvCxnSpPr>
          <p:spPr>
            <a:xfrm>
              <a:off x="3153816" y="2880352"/>
              <a:ext cx="0" cy="431030"/>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flipH="1">
              <a:off x="3010306" y="3304381"/>
              <a:ext cx="141350" cy="381241"/>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a:off x="3160100" y="3313439"/>
              <a:ext cx="131021" cy="373076"/>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flipV="1">
              <a:off x="3173810" y="3036838"/>
              <a:ext cx="178990" cy="69916"/>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flipH="1" flipV="1">
              <a:off x="2951014" y="3045162"/>
              <a:ext cx="200642" cy="67370"/>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sp>
          <p:nvSpPr>
            <p:cNvPr id="222" name="Trapezoid 221"/>
            <p:cNvSpPr/>
            <p:nvPr/>
          </p:nvSpPr>
          <p:spPr>
            <a:xfrm>
              <a:off x="3024803" y="3169857"/>
              <a:ext cx="253707" cy="242580"/>
            </a:xfrm>
            <a:prstGeom prst="trapezoid">
              <a:avLst>
                <a:gd name="adj" fmla="val 40706"/>
              </a:avLst>
            </a:prstGeom>
            <a:ln w="19050">
              <a:solidFill>
                <a:srgbClr val="2DA2B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3" name="Group 222"/>
          <p:cNvGrpSpPr/>
          <p:nvPr/>
        </p:nvGrpSpPr>
        <p:grpSpPr>
          <a:xfrm>
            <a:off x="3160100" y="4330595"/>
            <a:ext cx="356145" cy="771200"/>
            <a:chOff x="2951014" y="2790184"/>
            <a:chExt cx="401786" cy="896331"/>
          </a:xfrm>
        </p:grpSpPr>
        <p:sp>
          <p:nvSpPr>
            <p:cNvPr id="224" name="Oval 223"/>
            <p:cNvSpPr/>
            <p:nvPr/>
          </p:nvSpPr>
          <p:spPr>
            <a:xfrm>
              <a:off x="3028054" y="2790184"/>
              <a:ext cx="251903" cy="261861"/>
            </a:xfrm>
            <a:prstGeom prst="ellipse">
              <a:avLst/>
            </a:prstGeom>
            <a:solidFill>
              <a:srgbClr val="AD6C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5" name="Straight Connector 224"/>
            <p:cNvCxnSpPr/>
            <p:nvPr/>
          </p:nvCxnSpPr>
          <p:spPr>
            <a:xfrm>
              <a:off x="3153816" y="2880352"/>
              <a:ext cx="0" cy="431030"/>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flipH="1">
              <a:off x="3010306" y="3304381"/>
              <a:ext cx="141350" cy="381241"/>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a:off x="3160100" y="3313439"/>
              <a:ext cx="131021" cy="373076"/>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flipV="1">
              <a:off x="3173810" y="3036838"/>
              <a:ext cx="178990" cy="69916"/>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flipH="1" flipV="1">
              <a:off x="2951014" y="3045162"/>
              <a:ext cx="200642" cy="67370"/>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sp>
          <p:nvSpPr>
            <p:cNvPr id="230" name="Trapezoid 229"/>
            <p:cNvSpPr/>
            <p:nvPr/>
          </p:nvSpPr>
          <p:spPr>
            <a:xfrm>
              <a:off x="3024803" y="3169857"/>
              <a:ext cx="253707" cy="242580"/>
            </a:xfrm>
            <a:prstGeom prst="trapezoid">
              <a:avLst>
                <a:gd name="adj" fmla="val 40706"/>
              </a:avLst>
            </a:prstGeom>
            <a:ln w="19050">
              <a:solidFill>
                <a:srgbClr val="2DA2B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9" name="Group 238"/>
          <p:cNvGrpSpPr/>
          <p:nvPr/>
        </p:nvGrpSpPr>
        <p:grpSpPr>
          <a:xfrm>
            <a:off x="4665515" y="2321859"/>
            <a:ext cx="368835" cy="795341"/>
            <a:chOff x="4523434" y="2623630"/>
            <a:chExt cx="401786" cy="896331"/>
          </a:xfrm>
        </p:grpSpPr>
        <p:sp>
          <p:nvSpPr>
            <p:cNvPr id="232" name="Oval 231"/>
            <p:cNvSpPr/>
            <p:nvPr/>
          </p:nvSpPr>
          <p:spPr>
            <a:xfrm>
              <a:off x="4600474" y="2623630"/>
              <a:ext cx="251903" cy="261861"/>
            </a:xfrm>
            <a:prstGeom prst="ellipse">
              <a:avLst/>
            </a:prstGeom>
            <a:solidFill>
              <a:srgbClr val="AD6C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3" name="Straight Connector 232"/>
            <p:cNvCxnSpPr/>
            <p:nvPr/>
          </p:nvCxnSpPr>
          <p:spPr>
            <a:xfrm>
              <a:off x="4726236" y="2713798"/>
              <a:ext cx="0" cy="431030"/>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flipH="1">
              <a:off x="4582726" y="3137827"/>
              <a:ext cx="141350" cy="381241"/>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a:xfrm>
              <a:off x="4732520" y="3146885"/>
              <a:ext cx="131021" cy="373076"/>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a:xfrm flipV="1">
              <a:off x="4746230" y="2870284"/>
              <a:ext cx="178990" cy="69916"/>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flipH="1" flipV="1">
              <a:off x="4523434" y="2878608"/>
              <a:ext cx="200642" cy="67370"/>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grpSp>
      <p:grpSp>
        <p:nvGrpSpPr>
          <p:cNvPr id="240" name="Group 239"/>
          <p:cNvGrpSpPr/>
          <p:nvPr/>
        </p:nvGrpSpPr>
        <p:grpSpPr>
          <a:xfrm>
            <a:off x="4982251" y="3377470"/>
            <a:ext cx="504123" cy="1064510"/>
            <a:chOff x="4523434" y="2623630"/>
            <a:chExt cx="401786" cy="896331"/>
          </a:xfrm>
        </p:grpSpPr>
        <p:sp>
          <p:nvSpPr>
            <p:cNvPr id="241" name="Oval 240"/>
            <p:cNvSpPr/>
            <p:nvPr/>
          </p:nvSpPr>
          <p:spPr>
            <a:xfrm>
              <a:off x="4600474" y="2623630"/>
              <a:ext cx="251903" cy="261861"/>
            </a:xfrm>
            <a:prstGeom prst="ellipse">
              <a:avLst/>
            </a:prstGeom>
            <a:solidFill>
              <a:srgbClr val="AD6C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2" name="Straight Connector 241"/>
            <p:cNvCxnSpPr/>
            <p:nvPr/>
          </p:nvCxnSpPr>
          <p:spPr>
            <a:xfrm>
              <a:off x="4726236" y="2713798"/>
              <a:ext cx="0" cy="431030"/>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flipH="1">
              <a:off x="4582726" y="3137827"/>
              <a:ext cx="141350" cy="381241"/>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a:off x="4732520" y="3146885"/>
              <a:ext cx="131021" cy="373076"/>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flipV="1">
              <a:off x="4746230" y="2870284"/>
              <a:ext cx="178990" cy="69916"/>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flipH="1" flipV="1">
              <a:off x="4523434" y="2878608"/>
              <a:ext cx="200642" cy="67370"/>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grpSp>
      <p:grpSp>
        <p:nvGrpSpPr>
          <p:cNvPr id="247" name="Group 246"/>
          <p:cNvGrpSpPr/>
          <p:nvPr/>
        </p:nvGrpSpPr>
        <p:grpSpPr>
          <a:xfrm>
            <a:off x="6050316" y="2889389"/>
            <a:ext cx="401786" cy="896331"/>
            <a:chOff x="4523434" y="2623630"/>
            <a:chExt cx="401786" cy="896331"/>
          </a:xfrm>
        </p:grpSpPr>
        <p:sp>
          <p:nvSpPr>
            <p:cNvPr id="248" name="Oval 247"/>
            <p:cNvSpPr/>
            <p:nvPr/>
          </p:nvSpPr>
          <p:spPr>
            <a:xfrm>
              <a:off x="4600474" y="2623630"/>
              <a:ext cx="251903" cy="261861"/>
            </a:xfrm>
            <a:prstGeom prst="ellipse">
              <a:avLst/>
            </a:prstGeom>
            <a:solidFill>
              <a:srgbClr val="AD6C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9" name="Straight Connector 248"/>
            <p:cNvCxnSpPr/>
            <p:nvPr/>
          </p:nvCxnSpPr>
          <p:spPr>
            <a:xfrm>
              <a:off x="4726236" y="2713798"/>
              <a:ext cx="0" cy="431030"/>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flipH="1">
              <a:off x="4582726" y="3137827"/>
              <a:ext cx="141350" cy="381241"/>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a:off x="4732520" y="3146885"/>
              <a:ext cx="131021" cy="373076"/>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flipV="1">
              <a:off x="4746230" y="2870284"/>
              <a:ext cx="178990" cy="69916"/>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flipH="1" flipV="1">
              <a:off x="4523434" y="2878608"/>
              <a:ext cx="200642" cy="67370"/>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grpSp>
      <p:grpSp>
        <p:nvGrpSpPr>
          <p:cNvPr id="254" name="Group 253"/>
          <p:cNvGrpSpPr/>
          <p:nvPr/>
        </p:nvGrpSpPr>
        <p:grpSpPr>
          <a:xfrm>
            <a:off x="3713269" y="2300334"/>
            <a:ext cx="504123" cy="1064510"/>
            <a:chOff x="4523434" y="2623630"/>
            <a:chExt cx="401786" cy="896331"/>
          </a:xfrm>
        </p:grpSpPr>
        <p:sp>
          <p:nvSpPr>
            <p:cNvPr id="255" name="Oval 254"/>
            <p:cNvSpPr/>
            <p:nvPr/>
          </p:nvSpPr>
          <p:spPr>
            <a:xfrm>
              <a:off x="4600474" y="2623630"/>
              <a:ext cx="251903" cy="261861"/>
            </a:xfrm>
            <a:prstGeom prst="ellipse">
              <a:avLst/>
            </a:prstGeom>
            <a:solidFill>
              <a:srgbClr val="AD6C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6" name="Straight Connector 255"/>
            <p:cNvCxnSpPr/>
            <p:nvPr/>
          </p:nvCxnSpPr>
          <p:spPr>
            <a:xfrm>
              <a:off x="4726236" y="2713798"/>
              <a:ext cx="0" cy="431030"/>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flipH="1">
              <a:off x="4582726" y="3137827"/>
              <a:ext cx="141350" cy="381241"/>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a:off x="4732520" y="3146885"/>
              <a:ext cx="131021" cy="373076"/>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flipV="1">
              <a:off x="4746230" y="2870284"/>
              <a:ext cx="178990" cy="69916"/>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flipH="1" flipV="1">
              <a:off x="4523434" y="2878608"/>
              <a:ext cx="200642" cy="67370"/>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grpSp>
      <p:grpSp>
        <p:nvGrpSpPr>
          <p:cNvPr id="261" name="Group 260"/>
          <p:cNvGrpSpPr/>
          <p:nvPr/>
        </p:nvGrpSpPr>
        <p:grpSpPr>
          <a:xfrm>
            <a:off x="2580011" y="3667706"/>
            <a:ext cx="504123" cy="1064510"/>
            <a:chOff x="4523434" y="2623630"/>
            <a:chExt cx="401786" cy="896331"/>
          </a:xfrm>
        </p:grpSpPr>
        <p:sp>
          <p:nvSpPr>
            <p:cNvPr id="262" name="Oval 261"/>
            <p:cNvSpPr/>
            <p:nvPr/>
          </p:nvSpPr>
          <p:spPr>
            <a:xfrm>
              <a:off x="4600474" y="2623630"/>
              <a:ext cx="251903" cy="261861"/>
            </a:xfrm>
            <a:prstGeom prst="ellipse">
              <a:avLst/>
            </a:prstGeom>
            <a:solidFill>
              <a:srgbClr val="AD6C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3" name="Straight Connector 262"/>
            <p:cNvCxnSpPr/>
            <p:nvPr/>
          </p:nvCxnSpPr>
          <p:spPr>
            <a:xfrm>
              <a:off x="4726236" y="2713798"/>
              <a:ext cx="0" cy="431030"/>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flipH="1">
              <a:off x="4582726" y="3137827"/>
              <a:ext cx="141350" cy="381241"/>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a:off x="4732520" y="3146885"/>
              <a:ext cx="131021" cy="373076"/>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flipV="1">
              <a:off x="4746230" y="2870284"/>
              <a:ext cx="178990" cy="69916"/>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flipH="1" flipV="1">
              <a:off x="4523434" y="2878608"/>
              <a:ext cx="200642" cy="67370"/>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grpSp>
      <p:grpSp>
        <p:nvGrpSpPr>
          <p:cNvPr id="268" name="Group 267"/>
          <p:cNvGrpSpPr/>
          <p:nvPr/>
        </p:nvGrpSpPr>
        <p:grpSpPr>
          <a:xfrm>
            <a:off x="5114731" y="4534595"/>
            <a:ext cx="380971" cy="883198"/>
            <a:chOff x="4523434" y="2623630"/>
            <a:chExt cx="401786" cy="896331"/>
          </a:xfrm>
        </p:grpSpPr>
        <p:sp>
          <p:nvSpPr>
            <p:cNvPr id="269" name="Oval 268"/>
            <p:cNvSpPr/>
            <p:nvPr/>
          </p:nvSpPr>
          <p:spPr>
            <a:xfrm>
              <a:off x="4600474" y="2623630"/>
              <a:ext cx="251903" cy="261861"/>
            </a:xfrm>
            <a:prstGeom prst="ellipse">
              <a:avLst/>
            </a:prstGeom>
            <a:solidFill>
              <a:srgbClr val="AD6C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0" name="Straight Connector 269"/>
            <p:cNvCxnSpPr/>
            <p:nvPr/>
          </p:nvCxnSpPr>
          <p:spPr>
            <a:xfrm>
              <a:off x="4726236" y="2713798"/>
              <a:ext cx="0" cy="431030"/>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flipH="1">
              <a:off x="4582726" y="3137827"/>
              <a:ext cx="141350" cy="381241"/>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72" name="Straight Connector 271"/>
            <p:cNvCxnSpPr/>
            <p:nvPr/>
          </p:nvCxnSpPr>
          <p:spPr>
            <a:xfrm>
              <a:off x="4732520" y="3146885"/>
              <a:ext cx="131021" cy="373076"/>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73" name="Straight Connector 272"/>
            <p:cNvCxnSpPr/>
            <p:nvPr/>
          </p:nvCxnSpPr>
          <p:spPr>
            <a:xfrm flipV="1">
              <a:off x="4746230" y="2870284"/>
              <a:ext cx="178990" cy="69916"/>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74" name="Straight Connector 273"/>
            <p:cNvCxnSpPr/>
            <p:nvPr/>
          </p:nvCxnSpPr>
          <p:spPr>
            <a:xfrm flipH="1" flipV="1">
              <a:off x="4523434" y="2878608"/>
              <a:ext cx="200642" cy="67370"/>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grpSp>
      <p:grpSp>
        <p:nvGrpSpPr>
          <p:cNvPr id="275" name="Group 274"/>
          <p:cNvGrpSpPr/>
          <p:nvPr/>
        </p:nvGrpSpPr>
        <p:grpSpPr>
          <a:xfrm>
            <a:off x="3678811" y="3709614"/>
            <a:ext cx="380971" cy="883198"/>
            <a:chOff x="4523434" y="2623630"/>
            <a:chExt cx="401786" cy="896331"/>
          </a:xfrm>
        </p:grpSpPr>
        <p:sp>
          <p:nvSpPr>
            <p:cNvPr id="276" name="Oval 275"/>
            <p:cNvSpPr/>
            <p:nvPr/>
          </p:nvSpPr>
          <p:spPr>
            <a:xfrm>
              <a:off x="4600474" y="2623630"/>
              <a:ext cx="251903" cy="261861"/>
            </a:xfrm>
            <a:prstGeom prst="ellipse">
              <a:avLst/>
            </a:prstGeom>
            <a:solidFill>
              <a:srgbClr val="AD6C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7" name="Straight Connector 276"/>
            <p:cNvCxnSpPr/>
            <p:nvPr/>
          </p:nvCxnSpPr>
          <p:spPr>
            <a:xfrm>
              <a:off x="4726236" y="2713798"/>
              <a:ext cx="0" cy="431030"/>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flipH="1">
              <a:off x="4582726" y="3137827"/>
              <a:ext cx="141350" cy="381241"/>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79" name="Straight Connector 278"/>
            <p:cNvCxnSpPr/>
            <p:nvPr/>
          </p:nvCxnSpPr>
          <p:spPr>
            <a:xfrm>
              <a:off x="4732520" y="3146885"/>
              <a:ext cx="131021" cy="373076"/>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80" name="Straight Connector 279"/>
            <p:cNvCxnSpPr/>
            <p:nvPr/>
          </p:nvCxnSpPr>
          <p:spPr>
            <a:xfrm flipV="1">
              <a:off x="4746230" y="2870284"/>
              <a:ext cx="178990" cy="69916"/>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81" name="Straight Connector 280"/>
            <p:cNvCxnSpPr/>
            <p:nvPr/>
          </p:nvCxnSpPr>
          <p:spPr>
            <a:xfrm flipH="1" flipV="1">
              <a:off x="4523434" y="2878608"/>
              <a:ext cx="200642" cy="67370"/>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grpSp>
      <p:grpSp>
        <p:nvGrpSpPr>
          <p:cNvPr id="282" name="Group 281"/>
          <p:cNvGrpSpPr/>
          <p:nvPr/>
        </p:nvGrpSpPr>
        <p:grpSpPr>
          <a:xfrm>
            <a:off x="4087064" y="4423113"/>
            <a:ext cx="524420" cy="1064479"/>
            <a:chOff x="4523434" y="2623630"/>
            <a:chExt cx="401786" cy="896331"/>
          </a:xfrm>
        </p:grpSpPr>
        <p:sp>
          <p:nvSpPr>
            <p:cNvPr id="283" name="Oval 282"/>
            <p:cNvSpPr/>
            <p:nvPr/>
          </p:nvSpPr>
          <p:spPr>
            <a:xfrm>
              <a:off x="4600474" y="2623630"/>
              <a:ext cx="251903" cy="261861"/>
            </a:xfrm>
            <a:prstGeom prst="ellipse">
              <a:avLst/>
            </a:prstGeom>
            <a:solidFill>
              <a:srgbClr val="AD6C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4" name="Straight Connector 283"/>
            <p:cNvCxnSpPr/>
            <p:nvPr/>
          </p:nvCxnSpPr>
          <p:spPr>
            <a:xfrm>
              <a:off x="4726236" y="2713798"/>
              <a:ext cx="0" cy="431030"/>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85" name="Straight Connector 284"/>
            <p:cNvCxnSpPr/>
            <p:nvPr/>
          </p:nvCxnSpPr>
          <p:spPr>
            <a:xfrm flipH="1">
              <a:off x="4582726" y="3137827"/>
              <a:ext cx="141350" cy="381241"/>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86" name="Straight Connector 285"/>
            <p:cNvCxnSpPr/>
            <p:nvPr/>
          </p:nvCxnSpPr>
          <p:spPr>
            <a:xfrm>
              <a:off x="4732520" y="3146885"/>
              <a:ext cx="131021" cy="373076"/>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87" name="Straight Connector 286"/>
            <p:cNvCxnSpPr/>
            <p:nvPr/>
          </p:nvCxnSpPr>
          <p:spPr>
            <a:xfrm flipV="1">
              <a:off x="4746230" y="2870284"/>
              <a:ext cx="178990" cy="69916"/>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88" name="Straight Connector 287"/>
            <p:cNvCxnSpPr/>
            <p:nvPr/>
          </p:nvCxnSpPr>
          <p:spPr>
            <a:xfrm flipH="1" flipV="1">
              <a:off x="4523434" y="2878608"/>
              <a:ext cx="200642" cy="67370"/>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grpSp>
      <p:sp>
        <p:nvSpPr>
          <p:cNvPr id="2" name="Slide Number Placeholder 1"/>
          <p:cNvSpPr>
            <a:spLocks noGrp="1"/>
          </p:cNvSpPr>
          <p:nvPr>
            <p:ph type="sldNum" sz="quarter" idx="12"/>
          </p:nvPr>
        </p:nvSpPr>
        <p:spPr/>
        <p:txBody>
          <a:bodyPr/>
          <a:lstStyle/>
          <a:p>
            <a:fld id="{EA8763E1-4B94-469F-8E4E-12B0B26792E8}" type="slidenum">
              <a:rPr lang="en-US" smtClean="0"/>
              <a:t>7</a:t>
            </a:fld>
            <a:endParaRPr lang="en-US"/>
          </a:p>
        </p:txBody>
      </p:sp>
    </p:spTree>
    <p:extLst>
      <p:ext uri="{BB962C8B-B14F-4D97-AF65-F5344CB8AC3E}">
        <p14:creationId xmlns:p14="http://schemas.microsoft.com/office/powerpoint/2010/main" val="2642045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8.33333E-7 1.11111E-6 L 8.33333E-7 1.11111E-6 C -0.01545 -0.00092 -0.03872 -0.00139 -0.05556 -0.0044 C -0.06632 -0.00625 -0.07674 -0.00856 -0.08733 -0.01065 C -0.09219 -0.01273 -0.0967 -0.01574 -0.10174 -0.01713 L -0.11753 -0.02129 C -0.12066 -0.02199 -0.12396 -0.02245 -0.12708 -0.02338 C -0.13611 -0.02616 -0.12726 -0.02592 -0.13976 -0.02754 C -0.14757 -0.0287 -0.15556 -0.02916 -0.16354 -0.02986 C -0.16563 -0.03055 -0.16771 -0.03148 -0.16997 -0.03194 C -0.17465 -0.03287 -0.17951 -0.0331 -0.1842 -0.03403 C -0.18733 -0.03449 -0.19045 -0.03541 -0.19375 -0.03611 C -0.19826 -0.03819 -0.19983 -0.03912 -0.20486 -0.04028 C -0.20799 -0.0412 -0.21111 -0.04143 -0.21441 -0.04236 C -0.21597 -0.04305 -0.21753 -0.04398 -0.2191 -0.04467 C -0.22118 -0.04537 -0.22344 -0.04583 -0.22552 -0.04676 C -0.22865 -0.04791 -0.2316 -0.05 -0.2349 -0.05092 C -0.24028 -0.05231 -0.24566 -0.05347 -0.25087 -0.05509 C -0.25764 -0.05741 -0.25503 -0.05717 -0.25868 -0.05717 L -0.25868 -0.05717 " pathEditMode="relative" ptsTypes="AAAAAAAAAAAAAAAAAAAA">
                                      <p:cBhvr>
                                        <p:cTn id="6" dur="2000" fill="hold"/>
                                        <p:tgtEl>
                                          <p:spTgt spid="254"/>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2.5E-6 -1.48148E-6 L -2.5E-6 -1.48148E-6 L 0.04601 0.00208 C 0.0507 0.00231 0.05539 0.00347 0.06025 0.00417 C 0.0665 0.00486 0.07292 0.00532 0.07934 0.00625 C 0.08247 0.00671 0.08559 0.00764 0.08889 0.00833 C 0.0967 0.01042 0.10452 0.01319 0.11268 0.01458 C 0.11945 0.01597 0.12639 0.01597 0.13334 0.01667 C 0.13802 0.01736 0.14271 0.01829 0.14757 0.01898 C 0.15486 0.01967 0.16233 0.02014 0.16979 0.02106 C 0.17448 0.02153 0.17934 0.02268 0.18403 0.02315 C 0.18941 0.02338 0.19462 0.02315 0.2 0.02315 L 0.2 0.02315 " pathEditMode="relative" ptsTypes="AAAAAAAAAAAAA">
                                      <p:cBhvr>
                                        <p:cTn id="10" dur="2000" fill="hold"/>
                                        <p:tgtEl>
                                          <p:spTgt spid="207"/>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nodeType="clickEffect">
                                  <p:stCondLst>
                                    <p:cond delay="0"/>
                                  </p:stCondLst>
                                  <p:childTnLst>
                                    <p:animMotion origin="layout" path="M -4.44444E-6 -3.7037E-6 L -4.44444E-6 -3.7037E-6 C 0.00434 0.00232 0.00886 0.00486 0.0132 0.00741 C 0.0165 0.00949 0.01928 0.01227 0.02257 0.01366 C 0.04341 0.02223 0.04809 0.02246 0.06684 0.02593 C 0.0915 0.03889 0.08594 0.03704 0.12431 0.04769 C 0.13369 0.05024 0.14323 0.05186 0.15244 0.05533 C 0.16528 0.05996 0.17726 0.06736 0.18994 0.07223 C 0.19393 0.07361 0.19792 0.0757 0.20191 0.07686 C 0.20678 0.07824 0.21181 0.07894 0.21684 0.07986 C 0.22726 0.08912 0.21875 0.08287 0.23941 0.08912 C 0.24219 0.09005 0.2448 0.09144 0.24757 0.09236 C 0.25139 0.09352 0.25556 0.09422 0.25955 0.09537 C 0.26094 0.0963 0.26198 0.09792 0.26355 0.09861 C 0.28143 0.10533 0.28994 0.10649 0.30782 0.11088 C 0.31303 0.11459 0.31025 0.11389 0.31598 0.11389 L 0.31598 0.11412 " pathEditMode="relative" rAng="0" ptsTypes="AAAAAAAAAAAAAAAAA">
                                      <p:cBhvr>
                                        <p:cTn id="14" dur="2000" fill="hold"/>
                                        <p:tgtEl>
                                          <p:spTgt spid="282"/>
                                        </p:tgtEl>
                                        <p:attrNameLst>
                                          <p:attrName>ppt_x</p:attrName>
                                          <p:attrName>ppt_y</p:attrName>
                                        </p:attrNameLst>
                                      </p:cBhvr>
                                      <p:rCtr x="15799" y="569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838200"/>
            <a:ext cx="8839200" cy="5410200"/>
          </a:xfrm>
        </p:spPr>
        <p:txBody>
          <a:bodyPr>
            <a:normAutofit fontScale="85000" lnSpcReduction="10000"/>
          </a:bodyPr>
          <a:lstStyle/>
          <a:p>
            <a:pPr marL="109728" indent="0">
              <a:buNone/>
            </a:pPr>
            <a:r>
              <a:rPr lang="en-US" sz="3000" u="sng" dirty="0" smtClean="0">
                <a:latin typeface="Arial" panose="020B0604020202020204" pitchFamily="34" charset="0"/>
                <a:cs typeface="Arial" panose="020B0604020202020204" pitchFamily="34" charset="0"/>
              </a:rPr>
              <a:t>1 Cor. 11:28-29</a:t>
            </a:r>
            <a:r>
              <a:rPr lang="en-US" sz="3000" dirty="0" smtClean="0">
                <a:latin typeface="Arial" panose="020B0604020202020204" pitchFamily="34" charset="0"/>
                <a:cs typeface="Arial" panose="020B0604020202020204" pitchFamily="34" charset="0"/>
              </a:rPr>
              <a:t> But </a:t>
            </a:r>
            <a:r>
              <a:rPr lang="en-US" sz="3000" dirty="0">
                <a:latin typeface="Arial" panose="020B0604020202020204" pitchFamily="34" charset="0"/>
                <a:cs typeface="Arial" panose="020B0604020202020204" pitchFamily="34" charset="0"/>
              </a:rPr>
              <a:t>a man must examine himself, and in so doing he is to eat of the bread and drink of the cup.  </a:t>
            </a:r>
            <a:r>
              <a:rPr lang="en-US" sz="3000" u="sng" dirty="0">
                <a:latin typeface="Arial" panose="020B0604020202020204" pitchFamily="34" charset="0"/>
                <a:cs typeface="Arial" panose="020B0604020202020204" pitchFamily="34" charset="0"/>
              </a:rPr>
              <a:t>29</a:t>
            </a:r>
            <a:r>
              <a:rPr lang="en-US" sz="3000" dirty="0">
                <a:latin typeface="Arial" panose="020B0604020202020204" pitchFamily="34" charset="0"/>
                <a:cs typeface="Arial" panose="020B0604020202020204" pitchFamily="34" charset="0"/>
              </a:rPr>
              <a:t> For he who eats and drinks, eats and drinks judgment to himself </a:t>
            </a:r>
            <a:r>
              <a:rPr lang="en-US" sz="3000" dirty="0">
                <a:solidFill>
                  <a:srgbClr val="FF0000"/>
                </a:solidFill>
                <a:latin typeface="Arial" panose="020B0604020202020204" pitchFamily="34" charset="0"/>
                <a:cs typeface="Arial" panose="020B0604020202020204" pitchFamily="34" charset="0"/>
              </a:rPr>
              <a:t>if he does not judge the body rightly</a:t>
            </a:r>
            <a:r>
              <a:rPr lang="en-US" sz="3000" dirty="0" smtClean="0">
                <a:solidFill>
                  <a:srgbClr val="FF0000"/>
                </a:solidFill>
                <a:latin typeface="Arial" panose="020B0604020202020204" pitchFamily="34" charset="0"/>
                <a:cs typeface="Arial" panose="020B0604020202020204" pitchFamily="34" charset="0"/>
              </a:rPr>
              <a:t>.</a:t>
            </a:r>
          </a:p>
          <a:p>
            <a:pPr marL="109728" indent="0">
              <a:buNone/>
            </a:pPr>
            <a:endParaRPr lang="en-US" sz="3000" dirty="0">
              <a:solidFill>
                <a:srgbClr val="FF0000"/>
              </a:solidFill>
              <a:latin typeface="Arial" panose="020B0604020202020204" pitchFamily="34" charset="0"/>
              <a:cs typeface="Arial" panose="020B0604020202020204" pitchFamily="34" charset="0"/>
            </a:endParaRPr>
          </a:p>
          <a:p>
            <a:pPr marL="109728" indent="0">
              <a:buNone/>
            </a:pPr>
            <a:r>
              <a:rPr lang="en-US" sz="3000" u="sng" dirty="0" smtClean="0">
                <a:latin typeface="Arial" panose="020B0604020202020204" pitchFamily="34" charset="0"/>
                <a:cs typeface="Arial" panose="020B0604020202020204" pitchFamily="34" charset="0"/>
              </a:rPr>
              <a:t>1 Cor. 11:30-34</a:t>
            </a:r>
            <a:r>
              <a:rPr lang="en-US" sz="3000" dirty="0" smtClean="0">
                <a:latin typeface="Arial" panose="020B0604020202020204" pitchFamily="34" charset="0"/>
                <a:cs typeface="Arial" panose="020B0604020202020204" pitchFamily="34" charset="0"/>
              </a:rPr>
              <a:t> For </a:t>
            </a:r>
            <a:r>
              <a:rPr lang="en-US" sz="3000" dirty="0">
                <a:latin typeface="Arial" panose="020B0604020202020204" pitchFamily="34" charset="0"/>
                <a:cs typeface="Arial" panose="020B0604020202020204" pitchFamily="34" charset="0"/>
              </a:rPr>
              <a:t>this reason many among you are weak and sick, and a number sleep.  </a:t>
            </a:r>
            <a:r>
              <a:rPr lang="en-US" sz="3000" u="sng" dirty="0">
                <a:latin typeface="Arial" panose="020B0604020202020204" pitchFamily="34" charset="0"/>
                <a:cs typeface="Arial" panose="020B0604020202020204" pitchFamily="34" charset="0"/>
              </a:rPr>
              <a:t>31</a:t>
            </a:r>
            <a:r>
              <a:rPr lang="en-US" sz="3000" dirty="0">
                <a:latin typeface="Arial" panose="020B0604020202020204" pitchFamily="34" charset="0"/>
                <a:cs typeface="Arial" panose="020B0604020202020204" pitchFamily="34" charset="0"/>
              </a:rPr>
              <a:t> But if we judged ourselves rightly, we would not be judged.  </a:t>
            </a:r>
            <a:r>
              <a:rPr lang="en-US" sz="3000" u="sng" dirty="0">
                <a:latin typeface="Arial" panose="020B0604020202020204" pitchFamily="34" charset="0"/>
                <a:cs typeface="Arial" panose="020B0604020202020204" pitchFamily="34" charset="0"/>
              </a:rPr>
              <a:t>32</a:t>
            </a:r>
            <a:r>
              <a:rPr lang="en-US" sz="3000" dirty="0">
                <a:latin typeface="Arial" panose="020B0604020202020204" pitchFamily="34" charset="0"/>
                <a:cs typeface="Arial" panose="020B0604020202020204" pitchFamily="34" charset="0"/>
              </a:rPr>
              <a:t> But when we are judged, we are disciplined by the Lord so that we will not be condemned along with the world.  </a:t>
            </a:r>
            <a:r>
              <a:rPr lang="en-US" sz="3000" u="sng" dirty="0">
                <a:latin typeface="Arial" panose="020B0604020202020204" pitchFamily="34" charset="0"/>
                <a:cs typeface="Arial" panose="020B0604020202020204" pitchFamily="34" charset="0"/>
              </a:rPr>
              <a:t>33</a:t>
            </a:r>
            <a:r>
              <a:rPr lang="en-US" sz="3000" dirty="0">
                <a:latin typeface="Arial" panose="020B0604020202020204" pitchFamily="34" charset="0"/>
                <a:cs typeface="Arial" panose="020B0604020202020204" pitchFamily="34" charset="0"/>
              </a:rPr>
              <a:t> So then, my brethren, when you come together to eat, </a:t>
            </a:r>
            <a:r>
              <a:rPr lang="en-US" sz="3000" dirty="0">
                <a:solidFill>
                  <a:srgbClr val="FF0000"/>
                </a:solidFill>
                <a:latin typeface="Arial" panose="020B0604020202020204" pitchFamily="34" charset="0"/>
                <a:cs typeface="Arial" panose="020B0604020202020204" pitchFamily="34" charset="0"/>
              </a:rPr>
              <a:t>wait for one another.</a:t>
            </a:r>
            <a:r>
              <a:rPr lang="en-US" sz="3000" dirty="0">
                <a:latin typeface="Arial" panose="020B0604020202020204" pitchFamily="34" charset="0"/>
                <a:cs typeface="Arial" panose="020B0604020202020204" pitchFamily="34" charset="0"/>
              </a:rPr>
              <a:t>  </a:t>
            </a:r>
            <a:r>
              <a:rPr lang="en-US" sz="3000" u="sng" dirty="0">
                <a:latin typeface="Arial" panose="020B0604020202020204" pitchFamily="34" charset="0"/>
                <a:cs typeface="Arial" panose="020B0604020202020204" pitchFamily="34" charset="0"/>
              </a:rPr>
              <a:t>34</a:t>
            </a:r>
            <a:r>
              <a:rPr lang="en-US" sz="3000" dirty="0">
                <a:latin typeface="Arial" panose="020B0604020202020204" pitchFamily="34" charset="0"/>
                <a:cs typeface="Arial" panose="020B0604020202020204" pitchFamily="34" charset="0"/>
              </a:rPr>
              <a:t> If anyone is hungry, let him eat at home, so that you will not come together for judgment. The remaining matters I will arrange when I come. </a:t>
            </a:r>
          </a:p>
          <a:p>
            <a:endParaRPr lang="en-US" dirty="0"/>
          </a:p>
        </p:txBody>
      </p:sp>
      <p:sp>
        <p:nvSpPr>
          <p:cNvPr id="3" name="Title 2"/>
          <p:cNvSpPr>
            <a:spLocks noGrp="1"/>
          </p:cNvSpPr>
          <p:nvPr>
            <p:ph type="title"/>
          </p:nvPr>
        </p:nvSpPr>
        <p:spPr>
          <a:xfrm>
            <a:off x="457200" y="76200"/>
            <a:ext cx="8229600" cy="685800"/>
          </a:xfrm>
        </p:spPr>
        <p:txBody>
          <a:bodyPr>
            <a:normAutofit/>
          </a:bodyPr>
          <a:lstStyle/>
          <a:p>
            <a:pPr algn="ctr"/>
            <a:r>
              <a:rPr lang="en-US" sz="3600" dirty="0" smtClean="0">
                <a:solidFill>
                  <a:srgbClr val="0070C0"/>
                </a:solidFill>
                <a:effectLst/>
                <a:latin typeface="Arial" panose="020B0604020202020204" pitchFamily="34" charset="0"/>
                <a:cs typeface="Arial" panose="020B0604020202020204" pitchFamily="34" charset="0"/>
              </a:rPr>
              <a:t>Judging the Body Rightly</a:t>
            </a:r>
            <a:endParaRPr lang="en-US" sz="3600" dirty="0"/>
          </a:p>
        </p:txBody>
      </p:sp>
      <p:sp>
        <p:nvSpPr>
          <p:cNvPr id="4" name="Rounded Rectangle 3"/>
          <p:cNvSpPr/>
          <p:nvPr/>
        </p:nvSpPr>
        <p:spPr>
          <a:xfrm>
            <a:off x="7391400" y="4190999"/>
            <a:ext cx="1219200" cy="381000"/>
          </a:xfrm>
          <a:prstGeom prst="round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3200400" y="1219200"/>
            <a:ext cx="42672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EA8763E1-4B94-469F-8E4E-12B0B26792E8}" type="slidenum">
              <a:rPr lang="en-US" smtClean="0"/>
              <a:t>8</a:t>
            </a:fld>
            <a:endParaRPr lang="en-US"/>
          </a:p>
        </p:txBody>
      </p:sp>
    </p:spTree>
    <p:extLst>
      <p:ext uri="{BB962C8B-B14F-4D97-AF65-F5344CB8AC3E}">
        <p14:creationId xmlns:p14="http://schemas.microsoft.com/office/powerpoint/2010/main" val="4028724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95038"/>
            <a:ext cx="8229600" cy="868363"/>
          </a:xfrm>
        </p:spPr>
        <p:txBody>
          <a:bodyPr>
            <a:noAutofit/>
          </a:bodyPr>
          <a:lstStyle/>
          <a:p>
            <a:pPr algn="ctr"/>
            <a:r>
              <a:rPr lang="en-US" sz="3200" dirty="0">
                <a:solidFill>
                  <a:srgbClr val="0070C0"/>
                </a:solidFill>
                <a:effectLst/>
                <a:latin typeface="Arial" panose="020B0604020202020204" pitchFamily="34" charset="0"/>
                <a:cs typeface="Arial" panose="020B0604020202020204" pitchFamily="34" charset="0"/>
              </a:rPr>
              <a:t>Examining Oneself Is </a:t>
            </a:r>
            <a:r>
              <a:rPr lang="en-US" sz="3200" dirty="0" smtClean="0">
                <a:solidFill>
                  <a:srgbClr val="0070C0"/>
                </a:solidFill>
                <a:effectLst/>
                <a:latin typeface="Arial" panose="020B0604020202020204" pitchFamily="34" charset="0"/>
                <a:cs typeface="Arial" panose="020B0604020202020204" pitchFamily="34" charset="0"/>
              </a:rPr>
              <a:t>to </a:t>
            </a:r>
            <a:r>
              <a:rPr lang="en-US" sz="3200" dirty="0" smtClean="0">
                <a:solidFill>
                  <a:srgbClr val="0070C0"/>
                </a:solidFill>
                <a:effectLst/>
                <a:latin typeface="Arial" panose="020B0604020202020204" pitchFamily="34" charset="0"/>
                <a:cs typeface="Arial" panose="020B0604020202020204" pitchFamily="34" charset="0"/>
              </a:rPr>
              <a:t/>
            </a:r>
            <a:br>
              <a:rPr lang="en-US" sz="3200" dirty="0" smtClean="0">
                <a:solidFill>
                  <a:srgbClr val="0070C0"/>
                </a:solidFill>
                <a:effectLst/>
                <a:latin typeface="Arial" panose="020B0604020202020204" pitchFamily="34" charset="0"/>
                <a:cs typeface="Arial" panose="020B0604020202020204" pitchFamily="34" charset="0"/>
              </a:rPr>
            </a:br>
            <a:r>
              <a:rPr lang="en-US" sz="3200" dirty="0" smtClean="0">
                <a:solidFill>
                  <a:srgbClr val="0070C0"/>
                </a:solidFill>
                <a:effectLst/>
                <a:latin typeface="Arial" panose="020B0604020202020204" pitchFamily="34" charset="0"/>
                <a:cs typeface="Arial" panose="020B0604020202020204" pitchFamily="34" charset="0"/>
              </a:rPr>
              <a:t>Rightly </a:t>
            </a:r>
            <a:r>
              <a:rPr lang="en-US" sz="3200" dirty="0">
                <a:solidFill>
                  <a:srgbClr val="0070C0"/>
                </a:solidFill>
                <a:effectLst/>
                <a:latin typeface="Arial" panose="020B0604020202020204" pitchFamily="34" charset="0"/>
                <a:cs typeface="Arial" panose="020B0604020202020204" pitchFamily="34" charset="0"/>
              </a:rPr>
              <a:t>Discern </a:t>
            </a:r>
            <a:r>
              <a:rPr lang="en-US" sz="3200" dirty="0" smtClean="0">
                <a:solidFill>
                  <a:srgbClr val="0070C0"/>
                </a:solidFill>
                <a:effectLst/>
                <a:latin typeface="Arial" panose="020B0604020202020204" pitchFamily="34" charset="0"/>
                <a:cs typeface="Arial" panose="020B0604020202020204" pitchFamily="34" charset="0"/>
              </a:rPr>
              <a:t>the </a:t>
            </a:r>
            <a:r>
              <a:rPr lang="en-US" sz="3200" dirty="0">
                <a:solidFill>
                  <a:srgbClr val="0070C0"/>
                </a:solidFill>
                <a:effectLst/>
                <a:latin typeface="Arial" panose="020B0604020202020204" pitchFamily="34" charset="0"/>
                <a:cs typeface="Arial" panose="020B0604020202020204" pitchFamily="34" charset="0"/>
              </a:rPr>
              <a:t>Body!</a:t>
            </a:r>
          </a:p>
        </p:txBody>
      </p:sp>
      <p:sp>
        <p:nvSpPr>
          <p:cNvPr id="4" name="Oval 3"/>
          <p:cNvSpPr/>
          <p:nvPr/>
        </p:nvSpPr>
        <p:spPr>
          <a:xfrm>
            <a:off x="2157672" y="2082613"/>
            <a:ext cx="4828655" cy="355009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838449" y="1305580"/>
            <a:ext cx="3467100" cy="523220"/>
          </a:xfrm>
          <a:prstGeom prst="rect">
            <a:avLst/>
          </a:prstGeom>
          <a:noFill/>
        </p:spPr>
        <p:txBody>
          <a:bodyPr wrap="square" rtlCol="0">
            <a:spAutoFit/>
          </a:bodyPr>
          <a:lstStyle/>
          <a:p>
            <a:pPr algn="ctr"/>
            <a:r>
              <a:rPr lang="en-US" sz="2800" b="1" dirty="0" smtClean="0">
                <a:latin typeface="Arial" panose="020B0604020202020204" pitchFamily="34" charset="0"/>
                <a:cs typeface="Arial" panose="020B0604020202020204" pitchFamily="34" charset="0"/>
              </a:rPr>
              <a:t>The Body of Christ</a:t>
            </a:r>
            <a:endParaRPr lang="en-US" sz="2800" b="1" dirty="0">
              <a:latin typeface="Arial" panose="020B0604020202020204" pitchFamily="34" charset="0"/>
              <a:cs typeface="Arial" panose="020B0604020202020204" pitchFamily="34" charset="0"/>
            </a:endParaRPr>
          </a:p>
        </p:txBody>
      </p:sp>
      <p:grpSp>
        <p:nvGrpSpPr>
          <p:cNvPr id="198" name="Group 197"/>
          <p:cNvGrpSpPr/>
          <p:nvPr/>
        </p:nvGrpSpPr>
        <p:grpSpPr>
          <a:xfrm>
            <a:off x="2951014" y="2790184"/>
            <a:ext cx="401786" cy="896331"/>
            <a:chOff x="2951014" y="2790184"/>
            <a:chExt cx="401786" cy="896331"/>
          </a:xfrm>
        </p:grpSpPr>
        <p:sp>
          <p:nvSpPr>
            <p:cNvPr id="180" name="Oval 179"/>
            <p:cNvSpPr/>
            <p:nvPr/>
          </p:nvSpPr>
          <p:spPr>
            <a:xfrm>
              <a:off x="3028054" y="2790184"/>
              <a:ext cx="251903" cy="261861"/>
            </a:xfrm>
            <a:prstGeom prst="ellipse">
              <a:avLst/>
            </a:prstGeom>
            <a:solidFill>
              <a:srgbClr val="AD6C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1" name="Straight Connector 180"/>
            <p:cNvCxnSpPr/>
            <p:nvPr/>
          </p:nvCxnSpPr>
          <p:spPr>
            <a:xfrm>
              <a:off x="3153816" y="2880352"/>
              <a:ext cx="0" cy="431030"/>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flipH="1">
              <a:off x="3010306" y="3304381"/>
              <a:ext cx="141350" cy="381241"/>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a:off x="3160100" y="3313439"/>
              <a:ext cx="131021" cy="373076"/>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flipV="1">
              <a:off x="3173810" y="3036838"/>
              <a:ext cx="178990" cy="69916"/>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flipH="1" flipV="1">
              <a:off x="2951014" y="3045162"/>
              <a:ext cx="200642" cy="67370"/>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sp>
          <p:nvSpPr>
            <p:cNvPr id="193" name="Trapezoid 192"/>
            <p:cNvSpPr/>
            <p:nvPr/>
          </p:nvSpPr>
          <p:spPr>
            <a:xfrm>
              <a:off x="3024803" y="3169857"/>
              <a:ext cx="253707" cy="242580"/>
            </a:xfrm>
            <a:prstGeom prst="trapezoid">
              <a:avLst>
                <a:gd name="adj" fmla="val 40706"/>
              </a:avLst>
            </a:prstGeom>
            <a:ln w="19050">
              <a:solidFill>
                <a:srgbClr val="2DA2B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9" name="Group 198"/>
          <p:cNvGrpSpPr/>
          <p:nvPr/>
        </p:nvGrpSpPr>
        <p:grpSpPr>
          <a:xfrm>
            <a:off x="5391071" y="2455831"/>
            <a:ext cx="401786" cy="896331"/>
            <a:chOff x="2951014" y="2790184"/>
            <a:chExt cx="401786" cy="896331"/>
          </a:xfrm>
        </p:grpSpPr>
        <p:sp>
          <p:nvSpPr>
            <p:cNvPr id="200" name="Oval 199"/>
            <p:cNvSpPr/>
            <p:nvPr/>
          </p:nvSpPr>
          <p:spPr>
            <a:xfrm>
              <a:off x="3028054" y="2790184"/>
              <a:ext cx="251903" cy="261861"/>
            </a:xfrm>
            <a:prstGeom prst="ellipse">
              <a:avLst/>
            </a:prstGeom>
            <a:solidFill>
              <a:srgbClr val="AD6C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1" name="Straight Connector 200"/>
            <p:cNvCxnSpPr/>
            <p:nvPr/>
          </p:nvCxnSpPr>
          <p:spPr>
            <a:xfrm>
              <a:off x="3153816" y="2880352"/>
              <a:ext cx="0" cy="431030"/>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flipH="1">
              <a:off x="3010306" y="3304381"/>
              <a:ext cx="141350" cy="381241"/>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a:off x="3160100" y="3313439"/>
              <a:ext cx="131021" cy="373076"/>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flipV="1">
              <a:off x="3173810" y="3036838"/>
              <a:ext cx="178990" cy="69916"/>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flipH="1" flipV="1">
              <a:off x="2951014" y="3045162"/>
              <a:ext cx="200642" cy="67370"/>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sp>
          <p:nvSpPr>
            <p:cNvPr id="206" name="Trapezoid 205"/>
            <p:cNvSpPr/>
            <p:nvPr/>
          </p:nvSpPr>
          <p:spPr>
            <a:xfrm>
              <a:off x="3024803" y="3169857"/>
              <a:ext cx="253707" cy="242580"/>
            </a:xfrm>
            <a:prstGeom prst="trapezoid">
              <a:avLst>
                <a:gd name="adj" fmla="val 40706"/>
              </a:avLst>
            </a:prstGeom>
            <a:ln w="19050">
              <a:solidFill>
                <a:srgbClr val="2DA2B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5" name="Group 214"/>
          <p:cNvGrpSpPr/>
          <p:nvPr/>
        </p:nvGrpSpPr>
        <p:grpSpPr>
          <a:xfrm>
            <a:off x="4266900" y="3271523"/>
            <a:ext cx="401786" cy="896331"/>
            <a:chOff x="2951014" y="2790184"/>
            <a:chExt cx="401786" cy="896331"/>
          </a:xfrm>
        </p:grpSpPr>
        <p:sp>
          <p:nvSpPr>
            <p:cNvPr id="216" name="Oval 215"/>
            <p:cNvSpPr/>
            <p:nvPr/>
          </p:nvSpPr>
          <p:spPr>
            <a:xfrm>
              <a:off x="3028054" y="2790184"/>
              <a:ext cx="251903" cy="261861"/>
            </a:xfrm>
            <a:prstGeom prst="ellipse">
              <a:avLst/>
            </a:prstGeom>
            <a:solidFill>
              <a:srgbClr val="AD6C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7" name="Straight Connector 216"/>
            <p:cNvCxnSpPr/>
            <p:nvPr/>
          </p:nvCxnSpPr>
          <p:spPr>
            <a:xfrm>
              <a:off x="3153816" y="2880352"/>
              <a:ext cx="0" cy="431030"/>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flipH="1">
              <a:off x="3010306" y="3304381"/>
              <a:ext cx="141350" cy="381241"/>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a:off x="3160100" y="3313439"/>
              <a:ext cx="131021" cy="373076"/>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flipV="1">
              <a:off x="3173810" y="3036838"/>
              <a:ext cx="178990" cy="69916"/>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flipH="1" flipV="1">
              <a:off x="2951014" y="3045162"/>
              <a:ext cx="200642" cy="67370"/>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sp>
          <p:nvSpPr>
            <p:cNvPr id="222" name="Trapezoid 221"/>
            <p:cNvSpPr/>
            <p:nvPr/>
          </p:nvSpPr>
          <p:spPr>
            <a:xfrm>
              <a:off x="3024803" y="3169857"/>
              <a:ext cx="253707" cy="242580"/>
            </a:xfrm>
            <a:prstGeom prst="trapezoid">
              <a:avLst>
                <a:gd name="adj" fmla="val 40706"/>
              </a:avLst>
            </a:prstGeom>
            <a:ln w="19050">
              <a:solidFill>
                <a:srgbClr val="2DA2B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3" name="Group 222"/>
          <p:cNvGrpSpPr/>
          <p:nvPr/>
        </p:nvGrpSpPr>
        <p:grpSpPr>
          <a:xfrm>
            <a:off x="3160100" y="4330595"/>
            <a:ext cx="356145" cy="771200"/>
            <a:chOff x="2951014" y="2790184"/>
            <a:chExt cx="401786" cy="896331"/>
          </a:xfrm>
        </p:grpSpPr>
        <p:sp>
          <p:nvSpPr>
            <p:cNvPr id="224" name="Oval 223"/>
            <p:cNvSpPr/>
            <p:nvPr/>
          </p:nvSpPr>
          <p:spPr>
            <a:xfrm>
              <a:off x="3028054" y="2790184"/>
              <a:ext cx="251903" cy="261861"/>
            </a:xfrm>
            <a:prstGeom prst="ellipse">
              <a:avLst/>
            </a:prstGeom>
            <a:solidFill>
              <a:srgbClr val="AD6C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5" name="Straight Connector 224"/>
            <p:cNvCxnSpPr/>
            <p:nvPr/>
          </p:nvCxnSpPr>
          <p:spPr>
            <a:xfrm>
              <a:off x="3153816" y="2880352"/>
              <a:ext cx="0" cy="431030"/>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flipH="1">
              <a:off x="3010306" y="3304381"/>
              <a:ext cx="141350" cy="381241"/>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a:off x="3160100" y="3313439"/>
              <a:ext cx="131021" cy="373076"/>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flipV="1">
              <a:off x="3173810" y="3036838"/>
              <a:ext cx="178990" cy="69916"/>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flipH="1" flipV="1">
              <a:off x="2951014" y="3045162"/>
              <a:ext cx="200642" cy="67370"/>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sp>
          <p:nvSpPr>
            <p:cNvPr id="230" name="Trapezoid 229"/>
            <p:cNvSpPr/>
            <p:nvPr/>
          </p:nvSpPr>
          <p:spPr>
            <a:xfrm>
              <a:off x="3024803" y="3169857"/>
              <a:ext cx="253707" cy="242580"/>
            </a:xfrm>
            <a:prstGeom prst="trapezoid">
              <a:avLst>
                <a:gd name="adj" fmla="val 40706"/>
              </a:avLst>
            </a:prstGeom>
            <a:ln w="19050">
              <a:solidFill>
                <a:srgbClr val="2DA2B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9" name="Group 238"/>
          <p:cNvGrpSpPr/>
          <p:nvPr/>
        </p:nvGrpSpPr>
        <p:grpSpPr>
          <a:xfrm>
            <a:off x="4665515" y="2321859"/>
            <a:ext cx="368835" cy="795341"/>
            <a:chOff x="4523434" y="2623630"/>
            <a:chExt cx="401786" cy="896331"/>
          </a:xfrm>
        </p:grpSpPr>
        <p:sp>
          <p:nvSpPr>
            <p:cNvPr id="232" name="Oval 231"/>
            <p:cNvSpPr/>
            <p:nvPr/>
          </p:nvSpPr>
          <p:spPr>
            <a:xfrm>
              <a:off x="4600474" y="2623630"/>
              <a:ext cx="251903" cy="261861"/>
            </a:xfrm>
            <a:prstGeom prst="ellipse">
              <a:avLst/>
            </a:prstGeom>
            <a:solidFill>
              <a:srgbClr val="AD6C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3" name="Straight Connector 232"/>
            <p:cNvCxnSpPr/>
            <p:nvPr/>
          </p:nvCxnSpPr>
          <p:spPr>
            <a:xfrm>
              <a:off x="4726236" y="2713798"/>
              <a:ext cx="0" cy="431030"/>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flipH="1">
              <a:off x="4582726" y="3137827"/>
              <a:ext cx="141350" cy="381241"/>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a:xfrm>
              <a:off x="4732520" y="3146885"/>
              <a:ext cx="131021" cy="373076"/>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a:xfrm flipV="1">
              <a:off x="4746230" y="2870284"/>
              <a:ext cx="178990" cy="69916"/>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flipH="1" flipV="1">
              <a:off x="4523434" y="2878608"/>
              <a:ext cx="200642" cy="67370"/>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grpSp>
      <p:grpSp>
        <p:nvGrpSpPr>
          <p:cNvPr id="240" name="Group 239"/>
          <p:cNvGrpSpPr/>
          <p:nvPr/>
        </p:nvGrpSpPr>
        <p:grpSpPr>
          <a:xfrm>
            <a:off x="4982251" y="3377470"/>
            <a:ext cx="504123" cy="1064510"/>
            <a:chOff x="4523434" y="2623630"/>
            <a:chExt cx="401786" cy="896331"/>
          </a:xfrm>
        </p:grpSpPr>
        <p:sp>
          <p:nvSpPr>
            <p:cNvPr id="241" name="Oval 240"/>
            <p:cNvSpPr/>
            <p:nvPr/>
          </p:nvSpPr>
          <p:spPr>
            <a:xfrm>
              <a:off x="4600474" y="2623630"/>
              <a:ext cx="251903" cy="261861"/>
            </a:xfrm>
            <a:prstGeom prst="ellipse">
              <a:avLst/>
            </a:prstGeom>
            <a:solidFill>
              <a:srgbClr val="AD6C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2" name="Straight Connector 241"/>
            <p:cNvCxnSpPr/>
            <p:nvPr/>
          </p:nvCxnSpPr>
          <p:spPr>
            <a:xfrm>
              <a:off x="4726236" y="2713798"/>
              <a:ext cx="0" cy="431030"/>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flipH="1">
              <a:off x="4582726" y="3137827"/>
              <a:ext cx="141350" cy="381241"/>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a:off x="4732520" y="3146885"/>
              <a:ext cx="131021" cy="373076"/>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flipV="1">
              <a:off x="4746230" y="2870284"/>
              <a:ext cx="178990" cy="69916"/>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flipH="1" flipV="1">
              <a:off x="4523434" y="2878608"/>
              <a:ext cx="200642" cy="67370"/>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grpSp>
      <p:grpSp>
        <p:nvGrpSpPr>
          <p:cNvPr id="247" name="Group 246"/>
          <p:cNvGrpSpPr/>
          <p:nvPr/>
        </p:nvGrpSpPr>
        <p:grpSpPr>
          <a:xfrm>
            <a:off x="6050316" y="2889389"/>
            <a:ext cx="401786" cy="896331"/>
            <a:chOff x="4523434" y="2623630"/>
            <a:chExt cx="401786" cy="896331"/>
          </a:xfrm>
        </p:grpSpPr>
        <p:sp>
          <p:nvSpPr>
            <p:cNvPr id="248" name="Oval 247"/>
            <p:cNvSpPr/>
            <p:nvPr/>
          </p:nvSpPr>
          <p:spPr>
            <a:xfrm>
              <a:off x="4600474" y="2623630"/>
              <a:ext cx="251903" cy="261861"/>
            </a:xfrm>
            <a:prstGeom prst="ellipse">
              <a:avLst/>
            </a:prstGeom>
            <a:solidFill>
              <a:srgbClr val="AD6C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9" name="Straight Connector 248"/>
            <p:cNvCxnSpPr/>
            <p:nvPr/>
          </p:nvCxnSpPr>
          <p:spPr>
            <a:xfrm>
              <a:off x="4726236" y="2713798"/>
              <a:ext cx="0" cy="431030"/>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flipH="1">
              <a:off x="4582726" y="3137827"/>
              <a:ext cx="141350" cy="381241"/>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a:off x="4732520" y="3146885"/>
              <a:ext cx="131021" cy="373076"/>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flipV="1">
              <a:off x="4746230" y="2870284"/>
              <a:ext cx="178990" cy="69916"/>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flipH="1" flipV="1">
              <a:off x="4523434" y="2878608"/>
              <a:ext cx="200642" cy="67370"/>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grpSp>
      <p:grpSp>
        <p:nvGrpSpPr>
          <p:cNvPr id="261" name="Group 260"/>
          <p:cNvGrpSpPr/>
          <p:nvPr/>
        </p:nvGrpSpPr>
        <p:grpSpPr>
          <a:xfrm>
            <a:off x="2580011" y="3667706"/>
            <a:ext cx="504123" cy="1064510"/>
            <a:chOff x="4523434" y="2623630"/>
            <a:chExt cx="401786" cy="896331"/>
          </a:xfrm>
        </p:grpSpPr>
        <p:sp>
          <p:nvSpPr>
            <p:cNvPr id="262" name="Oval 261"/>
            <p:cNvSpPr/>
            <p:nvPr/>
          </p:nvSpPr>
          <p:spPr>
            <a:xfrm>
              <a:off x="4600474" y="2623630"/>
              <a:ext cx="251903" cy="261861"/>
            </a:xfrm>
            <a:prstGeom prst="ellipse">
              <a:avLst/>
            </a:prstGeom>
            <a:solidFill>
              <a:srgbClr val="AD6C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3" name="Straight Connector 262"/>
            <p:cNvCxnSpPr/>
            <p:nvPr/>
          </p:nvCxnSpPr>
          <p:spPr>
            <a:xfrm>
              <a:off x="4726236" y="2713798"/>
              <a:ext cx="0" cy="431030"/>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flipH="1">
              <a:off x="4582726" y="3137827"/>
              <a:ext cx="141350" cy="381241"/>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a:off x="4732520" y="3146885"/>
              <a:ext cx="131021" cy="373076"/>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flipV="1">
              <a:off x="4746230" y="2870284"/>
              <a:ext cx="178990" cy="69916"/>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flipH="1" flipV="1">
              <a:off x="4523434" y="2878608"/>
              <a:ext cx="200642" cy="67370"/>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grpSp>
      <p:grpSp>
        <p:nvGrpSpPr>
          <p:cNvPr id="268" name="Group 267"/>
          <p:cNvGrpSpPr/>
          <p:nvPr/>
        </p:nvGrpSpPr>
        <p:grpSpPr>
          <a:xfrm>
            <a:off x="5114731" y="4534595"/>
            <a:ext cx="380971" cy="883198"/>
            <a:chOff x="4523434" y="2623630"/>
            <a:chExt cx="401786" cy="896331"/>
          </a:xfrm>
        </p:grpSpPr>
        <p:sp>
          <p:nvSpPr>
            <p:cNvPr id="269" name="Oval 268"/>
            <p:cNvSpPr/>
            <p:nvPr/>
          </p:nvSpPr>
          <p:spPr>
            <a:xfrm>
              <a:off x="4600474" y="2623630"/>
              <a:ext cx="251903" cy="261861"/>
            </a:xfrm>
            <a:prstGeom prst="ellipse">
              <a:avLst/>
            </a:prstGeom>
            <a:solidFill>
              <a:srgbClr val="AD6C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0" name="Straight Connector 269"/>
            <p:cNvCxnSpPr/>
            <p:nvPr/>
          </p:nvCxnSpPr>
          <p:spPr>
            <a:xfrm>
              <a:off x="4726236" y="2713798"/>
              <a:ext cx="0" cy="431030"/>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flipH="1">
              <a:off x="4582726" y="3137827"/>
              <a:ext cx="141350" cy="381241"/>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72" name="Straight Connector 271"/>
            <p:cNvCxnSpPr/>
            <p:nvPr/>
          </p:nvCxnSpPr>
          <p:spPr>
            <a:xfrm>
              <a:off x="4732520" y="3146885"/>
              <a:ext cx="131021" cy="373076"/>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73" name="Straight Connector 272"/>
            <p:cNvCxnSpPr/>
            <p:nvPr/>
          </p:nvCxnSpPr>
          <p:spPr>
            <a:xfrm flipV="1">
              <a:off x="4746230" y="2870284"/>
              <a:ext cx="178990" cy="69916"/>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74" name="Straight Connector 273"/>
            <p:cNvCxnSpPr/>
            <p:nvPr/>
          </p:nvCxnSpPr>
          <p:spPr>
            <a:xfrm flipH="1" flipV="1">
              <a:off x="4523434" y="2878608"/>
              <a:ext cx="200642" cy="67370"/>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grpSp>
      <p:grpSp>
        <p:nvGrpSpPr>
          <p:cNvPr id="275" name="Group 274"/>
          <p:cNvGrpSpPr/>
          <p:nvPr/>
        </p:nvGrpSpPr>
        <p:grpSpPr>
          <a:xfrm>
            <a:off x="3678811" y="3709614"/>
            <a:ext cx="380971" cy="883198"/>
            <a:chOff x="4523434" y="2623630"/>
            <a:chExt cx="401786" cy="896331"/>
          </a:xfrm>
        </p:grpSpPr>
        <p:sp>
          <p:nvSpPr>
            <p:cNvPr id="276" name="Oval 275"/>
            <p:cNvSpPr/>
            <p:nvPr/>
          </p:nvSpPr>
          <p:spPr>
            <a:xfrm>
              <a:off x="4600474" y="2623630"/>
              <a:ext cx="251903" cy="261861"/>
            </a:xfrm>
            <a:prstGeom prst="ellipse">
              <a:avLst/>
            </a:prstGeom>
            <a:solidFill>
              <a:srgbClr val="AD6C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7" name="Straight Connector 276"/>
            <p:cNvCxnSpPr/>
            <p:nvPr/>
          </p:nvCxnSpPr>
          <p:spPr>
            <a:xfrm>
              <a:off x="4726236" y="2713798"/>
              <a:ext cx="0" cy="431030"/>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flipH="1">
              <a:off x="4582726" y="3137827"/>
              <a:ext cx="141350" cy="381241"/>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79" name="Straight Connector 278"/>
            <p:cNvCxnSpPr/>
            <p:nvPr/>
          </p:nvCxnSpPr>
          <p:spPr>
            <a:xfrm>
              <a:off x="4732520" y="3146885"/>
              <a:ext cx="131021" cy="373076"/>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80" name="Straight Connector 279"/>
            <p:cNvCxnSpPr/>
            <p:nvPr/>
          </p:nvCxnSpPr>
          <p:spPr>
            <a:xfrm flipV="1">
              <a:off x="4746230" y="2870284"/>
              <a:ext cx="178990" cy="69916"/>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281" name="Straight Connector 280"/>
            <p:cNvCxnSpPr/>
            <p:nvPr/>
          </p:nvCxnSpPr>
          <p:spPr>
            <a:xfrm flipH="1" flipV="1">
              <a:off x="4523434" y="2878608"/>
              <a:ext cx="200642" cy="67370"/>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grpSp>
      <p:grpSp>
        <p:nvGrpSpPr>
          <p:cNvPr id="101" name="Group 100"/>
          <p:cNvGrpSpPr/>
          <p:nvPr/>
        </p:nvGrpSpPr>
        <p:grpSpPr>
          <a:xfrm>
            <a:off x="6993812" y="5183921"/>
            <a:ext cx="524420" cy="1064479"/>
            <a:chOff x="4523434" y="2623630"/>
            <a:chExt cx="401786" cy="896331"/>
          </a:xfrm>
        </p:grpSpPr>
        <p:sp>
          <p:nvSpPr>
            <p:cNvPr id="102" name="Oval 101"/>
            <p:cNvSpPr/>
            <p:nvPr/>
          </p:nvSpPr>
          <p:spPr>
            <a:xfrm>
              <a:off x="4600474" y="2623630"/>
              <a:ext cx="251903" cy="261861"/>
            </a:xfrm>
            <a:prstGeom prst="ellipse">
              <a:avLst/>
            </a:prstGeom>
            <a:solidFill>
              <a:srgbClr val="AD6C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3" name="Straight Connector 102"/>
            <p:cNvCxnSpPr/>
            <p:nvPr/>
          </p:nvCxnSpPr>
          <p:spPr>
            <a:xfrm>
              <a:off x="4726236" y="2713798"/>
              <a:ext cx="0" cy="431030"/>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flipH="1">
              <a:off x="4582726" y="3137827"/>
              <a:ext cx="141350" cy="381241"/>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4732520" y="3146885"/>
              <a:ext cx="131021" cy="373076"/>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flipV="1">
              <a:off x="4746230" y="2870284"/>
              <a:ext cx="178990" cy="69916"/>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flipH="1" flipV="1">
              <a:off x="4523434" y="2878608"/>
              <a:ext cx="200642" cy="67370"/>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grpSp>
      <p:grpSp>
        <p:nvGrpSpPr>
          <p:cNvPr id="108" name="Group 107"/>
          <p:cNvGrpSpPr/>
          <p:nvPr/>
        </p:nvGrpSpPr>
        <p:grpSpPr>
          <a:xfrm>
            <a:off x="1363578" y="1784951"/>
            <a:ext cx="504123" cy="1064510"/>
            <a:chOff x="4523434" y="2623630"/>
            <a:chExt cx="401786" cy="896331"/>
          </a:xfrm>
        </p:grpSpPr>
        <p:sp>
          <p:nvSpPr>
            <p:cNvPr id="109" name="Oval 108"/>
            <p:cNvSpPr/>
            <p:nvPr/>
          </p:nvSpPr>
          <p:spPr>
            <a:xfrm>
              <a:off x="4600474" y="2623630"/>
              <a:ext cx="251903" cy="261861"/>
            </a:xfrm>
            <a:prstGeom prst="ellipse">
              <a:avLst/>
            </a:prstGeom>
            <a:solidFill>
              <a:srgbClr val="AD6C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0" name="Straight Connector 109"/>
            <p:cNvCxnSpPr/>
            <p:nvPr/>
          </p:nvCxnSpPr>
          <p:spPr>
            <a:xfrm>
              <a:off x="4726236" y="2713798"/>
              <a:ext cx="0" cy="431030"/>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flipH="1">
              <a:off x="4582726" y="3137827"/>
              <a:ext cx="141350" cy="381241"/>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4732520" y="3146885"/>
              <a:ext cx="131021" cy="373076"/>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flipV="1">
              <a:off x="4746230" y="2870284"/>
              <a:ext cx="178990" cy="69916"/>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flipH="1" flipV="1">
              <a:off x="4523434" y="2878608"/>
              <a:ext cx="200642" cy="67370"/>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grpSp>
      <p:grpSp>
        <p:nvGrpSpPr>
          <p:cNvPr id="116" name="Group 115"/>
          <p:cNvGrpSpPr/>
          <p:nvPr/>
        </p:nvGrpSpPr>
        <p:grpSpPr>
          <a:xfrm>
            <a:off x="7648140" y="3946877"/>
            <a:ext cx="433280" cy="1037375"/>
            <a:chOff x="2951014" y="2790184"/>
            <a:chExt cx="401786" cy="896331"/>
          </a:xfrm>
        </p:grpSpPr>
        <p:sp>
          <p:nvSpPr>
            <p:cNvPr id="117" name="Oval 116"/>
            <p:cNvSpPr/>
            <p:nvPr/>
          </p:nvSpPr>
          <p:spPr>
            <a:xfrm>
              <a:off x="3028054" y="2790184"/>
              <a:ext cx="251903" cy="261861"/>
            </a:xfrm>
            <a:prstGeom prst="ellipse">
              <a:avLst/>
            </a:prstGeom>
            <a:solidFill>
              <a:srgbClr val="AD6C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8" name="Straight Connector 117"/>
            <p:cNvCxnSpPr/>
            <p:nvPr/>
          </p:nvCxnSpPr>
          <p:spPr>
            <a:xfrm>
              <a:off x="3153816" y="2880352"/>
              <a:ext cx="0" cy="431030"/>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flipH="1">
              <a:off x="3010306" y="3304381"/>
              <a:ext cx="141350" cy="381241"/>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3160100" y="3313439"/>
              <a:ext cx="131021" cy="373076"/>
            </a:xfrm>
            <a:prstGeom prst="line">
              <a:avLst/>
            </a:prstGeom>
            <a:ln w="5715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flipV="1">
              <a:off x="3173810" y="3036838"/>
              <a:ext cx="178990" cy="69916"/>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flipH="1" flipV="1">
              <a:off x="2951014" y="3045162"/>
              <a:ext cx="200642" cy="67370"/>
            </a:xfrm>
            <a:prstGeom prst="line">
              <a:avLst/>
            </a:prstGeom>
            <a:ln w="38100">
              <a:solidFill>
                <a:srgbClr val="AD6C25"/>
              </a:solidFill>
            </a:ln>
          </p:spPr>
          <p:style>
            <a:lnRef idx="1">
              <a:schemeClr val="accent1"/>
            </a:lnRef>
            <a:fillRef idx="0">
              <a:schemeClr val="accent1"/>
            </a:fillRef>
            <a:effectRef idx="0">
              <a:schemeClr val="accent1"/>
            </a:effectRef>
            <a:fontRef idx="minor">
              <a:schemeClr val="tx1"/>
            </a:fontRef>
          </p:style>
        </p:cxnSp>
        <p:sp>
          <p:nvSpPr>
            <p:cNvPr id="123" name="Trapezoid 122"/>
            <p:cNvSpPr/>
            <p:nvPr/>
          </p:nvSpPr>
          <p:spPr>
            <a:xfrm>
              <a:off x="3024803" y="3169857"/>
              <a:ext cx="253707" cy="242580"/>
            </a:xfrm>
            <a:prstGeom prst="trapezoid">
              <a:avLst>
                <a:gd name="adj" fmla="val 40706"/>
              </a:avLst>
            </a:prstGeom>
            <a:ln w="19050">
              <a:solidFill>
                <a:srgbClr val="2DA2B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Slide Number Placeholder 1"/>
          <p:cNvSpPr>
            <a:spLocks noGrp="1"/>
          </p:cNvSpPr>
          <p:nvPr>
            <p:ph type="sldNum" sz="quarter" idx="12"/>
          </p:nvPr>
        </p:nvSpPr>
        <p:spPr/>
        <p:txBody>
          <a:bodyPr/>
          <a:lstStyle/>
          <a:p>
            <a:fld id="{EA8763E1-4B94-469F-8E4E-12B0B26792E8}" type="slidenum">
              <a:rPr lang="en-US" smtClean="0"/>
              <a:t>9</a:t>
            </a:fld>
            <a:endParaRPr lang="en-US"/>
          </a:p>
        </p:txBody>
      </p:sp>
    </p:spTree>
    <p:extLst>
      <p:ext uri="{BB962C8B-B14F-4D97-AF65-F5344CB8AC3E}">
        <p14:creationId xmlns:p14="http://schemas.microsoft.com/office/powerpoint/2010/main" val="232425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8.33333E-7 -1.11111E-6 L 8.33333E-7 -1.11111E-6 L 0.01736 0.00209 C 0.02152 0.00255 0.02586 0.00347 0.03003 0.00417 L 0.04427 0.00625 C 0.04965 0.00834 0.05486 0.01088 0.06024 0.0125 C 0.07118 0.01597 0.09357 0.02107 0.09357 0.02107 C 0.09826 0.02385 0.10277 0.02778 0.10781 0.02963 C 0.12031 0.03403 0.14583 0.04005 0.14583 0.04005 C 0.15694 0.04746 0.14843 0.0426 0.16493 0.04861 C 0.16649 0.04908 0.16805 0.05 0.16979 0.0507 C 0.18645 0.05718 0.16302 0.04699 0.18559 0.05695 C 0.18715 0.05764 0.18888 0.0581 0.19027 0.05926 C 0.19704 0.06366 0.19722 0.06412 0.20468 0.0676 C 0.20781 0.06922 0.21111 0.07014 0.21423 0.07176 C 0.21857 0.07431 0.22239 0.07824 0.22691 0.08033 C 0.23142 0.08241 0.23628 0.08334 0.24114 0.08449 C 0.25121 0.08704 0.25034 0.08658 0.25868 0.08658 L 0.25868 0.08658 " pathEditMode="relative" ptsTypes="AAAAAAAAAAAAAAAAAAA">
                                      <p:cBhvr>
                                        <p:cTn id="6" dur="2000" fill="hold"/>
                                        <p:tgtEl>
                                          <p:spTgt spid="108"/>
                                        </p:tgtEl>
                                        <p:attrNameLst>
                                          <p:attrName>ppt_x</p:attrName>
                                          <p:attrName>ppt_y</p:attrName>
                                        </p:attrNameLst>
                                      </p:cBhvr>
                                    </p:animMotion>
                                  </p:childTnLst>
                                </p:cTn>
                              </p:par>
                            </p:childTnLst>
                          </p:cTn>
                        </p:par>
                        <p:par>
                          <p:cTn id="7" fill="hold">
                            <p:stCondLst>
                              <p:cond delay="2000"/>
                            </p:stCondLst>
                            <p:childTnLst>
                              <p:par>
                                <p:cTn id="8" presetID="0" presetClass="path" presetSubtype="0" accel="50000" decel="50000" fill="hold" nodeType="afterEffect">
                                  <p:stCondLst>
                                    <p:cond delay="0"/>
                                  </p:stCondLst>
                                  <p:childTnLst>
                                    <p:animMotion origin="layout" path="M 2.77778E-7 7.40741E-7 L 2.77778E-7 7.40741E-7 L -0.01441 -0.00232 C -0.02708 -0.0044 -0.03976 -0.00741 -0.05243 -0.00857 L -0.07778 -0.01065 C -0.09097 -0.01505 -0.07917 -0.01158 -0.10174 -0.01505 C -0.10538 -0.01551 -0.10903 -0.01667 -0.11285 -0.01713 C -0.13351 -0.01968 -0.16215 -0.02084 -0.18108 -0.0213 C -0.19115 -0.02153 -0.20122 -0.0213 -0.21111 -0.0213 L -0.21111 -0.0213 " pathEditMode="relative" ptsTypes="AAAAAAAAAA">
                                      <p:cBhvr>
                                        <p:cTn id="9" dur="2000" fill="hold"/>
                                        <p:tgtEl>
                                          <p:spTgt spid="116"/>
                                        </p:tgtEl>
                                        <p:attrNameLst>
                                          <p:attrName>ppt_x</p:attrName>
                                          <p:attrName>ppt_y</p:attrName>
                                        </p:attrNameLst>
                                      </p:cBhvr>
                                    </p:animMotion>
                                  </p:childTnLst>
                                </p:cTn>
                              </p:par>
                            </p:childTnLst>
                          </p:cTn>
                        </p:par>
                        <p:par>
                          <p:cTn id="10" fill="hold">
                            <p:stCondLst>
                              <p:cond delay="4000"/>
                            </p:stCondLst>
                            <p:childTnLst>
                              <p:par>
                                <p:cTn id="11" presetID="0" presetClass="path" presetSubtype="0" accel="50000" decel="50000" fill="hold" nodeType="afterEffect">
                                  <p:stCondLst>
                                    <p:cond delay="0"/>
                                  </p:stCondLst>
                                  <p:childTnLst>
                                    <p:animMotion origin="layout" path="M -8.67362E-19 -1.11111E-6 L -8.67362E-19 -1.11111E-6 C -0.0191 -0.00092 -0.0382 -0.00092 -0.0573 -0.00231 C -0.06684 -0.003 -0.07622 -0.00509 -0.08577 -0.00648 L -0.10174 -0.00856 C -0.10382 -0.00925 -0.10591 -0.01018 -0.10799 -0.01064 C -0.12344 -0.01458 -0.11528 -0.01134 -0.13177 -0.01504 C -0.13941 -0.01666 -0.1382 -0.01782 -0.14618 -0.02129 C -0.14827 -0.02222 -0.15035 -0.02268 -0.15243 -0.02338 C -0.17761 -0.0331 -0.16007 -0.02708 -0.17466 -0.03194 C -0.17622 -0.03333 -0.17778 -0.03495 -0.17952 -0.03611 C -0.18091 -0.03703 -0.18282 -0.03726 -0.1842 -0.03819 C -0.19966 -0.04976 -0.18733 -0.04513 -0.20174 -0.04884 C -0.2033 -0.05023 -0.20469 -0.05208 -0.20643 -0.053 C -0.20955 -0.05486 -0.2132 -0.05486 -0.21598 -0.0574 C -0.22205 -0.06273 -0.21893 -0.06064 -0.22552 -0.06365 C -0.23299 -0.07037 -0.22848 -0.06713 -0.23976 -0.07222 C -0.24132 -0.07291 -0.24306 -0.07314 -0.24445 -0.0743 C -0.24618 -0.07569 -0.24757 -0.07731 -0.24931 -0.07847 C -0.25087 -0.07939 -0.25243 -0.08009 -0.254 -0.08055 C -0.25816 -0.08217 -0.26129 -0.08263 -0.26511 -0.08495 C -0.27674 -0.09143 -0.26615 -0.08726 -0.27778 -0.0912 C -0.28282 -0.0956 -0.28177 -0.0956 -0.28733 -0.09768 C -0.29167 -0.09907 -0.3 -0.10185 -0.3 -0.10185 C -0.31007 -0.11064 -0.30573 -0.11018 -0.31111 -0.11018 L -0.31111 -0.11018 " pathEditMode="relative" ptsTypes="AAAAAAAAAAAAAAAAAAAAAAAAAA">
                                      <p:cBhvr>
                                        <p:cTn id="12" dur="2000" fill="hold"/>
                                        <p:tgtEl>
                                          <p:spTgt spid="101"/>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617</TotalTime>
  <Words>1058</Words>
  <Application>Microsoft Office PowerPoint</Application>
  <PresentationFormat>On-screen Show (4:3)</PresentationFormat>
  <Paragraphs>60</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Lucida Sans Unicode</vt:lpstr>
      <vt:lpstr>Verdana</vt:lpstr>
      <vt:lpstr>Wingdings 2</vt:lpstr>
      <vt:lpstr>Wingdings 3</vt:lpstr>
      <vt:lpstr>Concourse</vt:lpstr>
      <vt:lpstr>The Lord’s Supper</vt:lpstr>
      <vt:lpstr>The Richness of the Table</vt:lpstr>
      <vt:lpstr>The Abused Warnings</vt:lpstr>
      <vt:lpstr>The Abused Warnings</vt:lpstr>
      <vt:lpstr>Judging the Body Rightly</vt:lpstr>
      <vt:lpstr>Proof That the “Body” Is the Church</vt:lpstr>
      <vt:lpstr>Christ’s Body Must Be Complete!</vt:lpstr>
      <vt:lpstr>Judging the Body Rightly</vt:lpstr>
      <vt:lpstr>Examining Oneself Is to  Rightly Discern the Body!</vt:lpstr>
      <vt:lpstr>The Purpose of The Lord’s Supper</vt:lpstr>
      <vt:lpstr>Church Discipline: Exclusion from The Table</vt:lpstr>
      <vt:lpstr>Who Is Invited?</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Risk In Abusing The Lord’s Supper</dc:title>
  <dc:creator>Eric</dc:creator>
  <cp:lastModifiedBy>Christy</cp:lastModifiedBy>
  <cp:revision>55</cp:revision>
  <cp:lastPrinted>2014-08-29T17:08:03Z</cp:lastPrinted>
  <dcterms:created xsi:type="dcterms:W3CDTF">2014-08-19T20:23:54Z</dcterms:created>
  <dcterms:modified xsi:type="dcterms:W3CDTF">2014-08-29T17:41:40Z</dcterms:modified>
</cp:coreProperties>
</file>