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24" autoAdjust="0"/>
  </p:normalViewPr>
  <p:slideViewPr>
    <p:cSldViewPr>
      <p:cViewPr varScale="1">
        <p:scale>
          <a:sx n="60" d="100"/>
          <a:sy n="60" d="100"/>
        </p:scale>
        <p:origin x="1602" y="6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0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466133" y="195564"/>
            <a:ext cx="4444004" cy="520728"/>
          </a:xfrm>
          <a:prstGeom prst="rect">
            <a:avLst/>
          </a:prstGeom>
        </p:spPr>
        <p:txBody>
          <a:bodyPr vert="horz" lIns="105611" tIns="52807" rIns="105611" bIns="52807" rtlCol="0"/>
          <a:lstStyle>
            <a:lvl1pPr algn="l">
              <a:defRPr sz="1400"/>
            </a:lvl1pPr>
          </a:lstStyle>
          <a:p>
            <a:r>
              <a:rPr lang="en-US" b="1" dirty="0">
                <a:latin typeface="Arial" panose="020B0604020202020204" pitchFamily="34" charset="0"/>
                <a:cs typeface="Arial" panose="020B0604020202020204" pitchFamily="34" charset="0"/>
              </a:rPr>
              <a:t>God Will Be Faithful to Fulfill </a:t>
            </a:r>
            <a:r>
              <a:rPr lang="en-US" b="1" dirty="0" smtClean="0">
                <a:latin typeface="Arial" panose="020B0604020202020204" pitchFamily="34" charset="0"/>
                <a:cs typeface="Arial" panose="020B0604020202020204" pitchFamily="34" charset="0"/>
              </a:rPr>
              <a:t>Daniel’s </a:t>
            </a:r>
            <a:r>
              <a:rPr lang="en-US" b="1" dirty="0">
                <a:latin typeface="Arial" panose="020B0604020202020204" pitchFamily="34" charset="0"/>
                <a:cs typeface="Arial" panose="020B0604020202020204" pitchFamily="34" charset="0"/>
              </a:rPr>
              <a:t>70</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Week</a:t>
            </a:r>
          </a:p>
          <a:p>
            <a:r>
              <a:rPr lang="en-US" dirty="0" smtClean="0">
                <a:latin typeface="Arial" panose="020B0604020202020204" pitchFamily="34" charset="0"/>
                <a:cs typeface="Arial" panose="020B0604020202020204" pitchFamily="34" charset="0"/>
              </a:rPr>
              <a:t>Mark </a:t>
            </a:r>
            <a:r>
              <a:rPr lang="en-US" dirty="0">
                <a:latin typeface="Arial" panose="020B0604020202020204" pitchFamily="34" charset="0"/>
                <a:cs typeface="Arial" panose="020B0604020202020204" pitchFamily="34" charset="0"/>
              </a:rPr>
              <a:t>13:1-4, 30-31</a:t>
            </a:r>
            <a:endParaRPr lang="en-US" b="1" dirty="0">
              <a:latin typeface="Arial" panose="020B0604020202020204" pitchFamily="34" charset="0"/>
              <a:cs typeface="Arial" panose="020B0604020202020204" pitchFamily="34" charset="0"/>
            </a:endParaRPr>
          </a:p>
          <a:p>
            <a:endParaRPr lang="en-US" dirty="0"/>
          </a:p>
        </p:txBody>
      </p:sp>
      <p:sp>
        <p:nvSpPr>
          <p:cNvPr id="7" name="Date Placeholder 2"/>
          <p:cNvSpPr txBox="1">
            <a:spLocks/>
          </p:cNvSpPr>
          <p:nvPr/>
        </p:nvSpPr>
        <p:spPr>
          <a:xfrm>
            <a:off x="2952178" y="216043"/>
            <a:ext cx="3514672" cy="520728"/>
          </a:xfrm>
          <a:prstGeom prst="rect">
            <a:avLst/>
          </a:prstGeom>
        </p:spPr>
        <p:txBody>
          <a:bodyPr vert="horz" lIns="105611" tIns="52807" rIns="105611" bIns="52807" rtlCol="0"/>
          <a:lstStyle>
            <a:defPPr>
              <a:defRPr lang="en-US"/>
            </a:defPPr>
            <a:lvl1pPr marL="0" algn="r"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09/07/14</a:t>
            </a:r>
            <a:br>
              <a:rPr lang="en-US" dirty="0" smtClean="0"/>
            </a:br>
            <a:r>
              <a:rPr lang="en-US" dirty="0" smtClean="0"/>
              <a:t>by Eric Douma</a:t>
            </a:r>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6134" y="8289607"/>
            <a:ext cx="2307414" cy="700650"/>
          </a:xfrm>
          <a:prstGeom prst="rect">
            <a:avLst/>
          </a:prstGeom>
        </p:spPr>
      </p:pic>
      <p:sp>
        <p:nvSpPr>
          <p:cNvPr id="9" name="Slide Number Placeholder 4"/>
          <p:cNvSpPr>
            <a:spLocks noGrp="1"/>
          </p:cNvSpPr>
          <p:nvPr>
            <p:ph type="sldNum" sz="quarter" idx="3"/>
          </p:nvPr>
        </p:nvSpPr>
        <p:spPr>
          <a:xfrm>
            <a:off x="3000692" y="8248609"/>
            <a:ext cx="3574948" cy="578288"/>
          </a:xfrm>
          <a:prstGeom prst="rect">
            <a:avLst/>
          </a:prstGeom>
        </p:spPr>
        <p:txBody>
          <a:bodyPr vert="horz" lIns="118984" tIns="59493" rIns="118984" bIns="59493" rtlCol="0" anchor="b"/>
          <a:lstStyle>
            <a:lvl1pPr algn="r">
              <a:defRPr sz="1600"/>
            </a:lvl1pPr>
          </a:lstStyle>
          <a:p>
            <a:pPr algn="l">
              <a:tabLst>
                <a:tab pos="3311152" algn="r"/>
                <a:tab pos="3918225" algn="r"/>
              </a:tabLst>
            </a:pPr>
            <a:r>
              <a:rPr lang="en-US" sz="1300" dirty="0"/>
              <a:t>www.gospelofgracefellowship.org	</a:t>
            </a:r>
            <a:fld id="{0BBBAE45-9901-4674-9676-D21FB25714E7}" type="slidenum">
              <a:rPr lang="en-US" sz="1300"/>
              <a:pPr algn="l">
                <a:tabLst>
                  <a:tab pos="3311152" algn="r"/>
                  <a:tab pos="3918225" algn="r"/>
                </a:tabLst>
              </a:pPr>
              <a:t>‹#›</a:t>
            </a:fld>
            <a:endParaRPr lang="en-US" sz="1300" dirty="0"/>
          </a:p>
        </p:txBody>
      </p:sp>
    </p:spTree>
    <p:extLst>
      <p:ext uri="{BB962C8B-B14F-4D97-AF65-F5344CB8AC3E}">
        <p14:creationId xmlns:p14="http://schemas.microsoft.com/office/powerpoint/2010/main" val="2000109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9" tIns="46099" rIns="92199" bIns="46099"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9" tIns="46099" rIns="92199" bIns="46099" rtlCol="0"/>
          <a:lstStyle>
            <a:lvl1pPr algn="r">
              <a:defRPr sz="1200"/>
            </a:lvl1pPr>
          </a:lstStyle>
          <a:p>
            <a:fld id="{4372AC9F-53F7-4A2B-B408-83E34704E1F9}" type="datetimeFigureOut">
              <a:rPr lang="en-US" smtClean="0"/>
              <a:t>9/5/2014</a:t>
            </a:fld>
            <a:endParaRPr lang="en-US"/>
          </a:p>
        </p:txBody>
      </p:sp>
      <p:sp>
        <p:nvSpPr>
          <p:cNvPr id="4" name="Slide Image Placeholder 3"/>
          <p:cNvSpPr>
            <a:spLocks noGrp="1" noRot="1" noChangeAspect="1"/>
          </p:cNvSpPr>
          <p:nvPr>
            <p:ph type="sldImg" idx="2"/>
          </p:nvPr>
        </p:nvSpPr>
        <p:spPr>
          <a:xfrm>
            <a:off x="1158875" y="690563"/>
            <a:ext cx="4606925" cy="3454400"/>
          </a:xfrm>
          <a:prstGeom prst="rect">
            <a:avLst/>
          </a:prstGeom>
          <a:noFill/>
          <a:ln w="12700">
            <a:solidFill>
              <a:prstClr val="black"/>
            </a:solidFill>
          </a:ln>
        </p:spPr>
        <p:txBody>
          <a:bodyPr vert="horz" lIns="92199" tIns="46099" rIns="92199" bIns="46099"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9" tIns="46099" rIns="92199" bIns="4609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9" tIns="46099" rIns="92199" bIns="46099"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9" tIns="46099" rIns="92199" bIns="46099" rtlCol="0" anchor="b"/>
          <a:lstStyle>
            <a:lvl1pPr algn="r">
              <a:defRPr sz="1200"/>
            </a:lvl1pPr>
          </a:lstStyle>
          <a:p>
            <a:fld id="{75BF6300-A0FA-4955-A860-E7C3883D97A5}" type="slidenum">
              <a:rPr lang="en-US" smtClean="0"/>
              <a:t>‹#›</a:t>
            </a:fld>
            <a:endParaRPr lang="en-US"/>
          </a:p>
        </p:txBody>
      </p:sp>
    </p:spTree>
    <p:extLst>
      <p:ext uri="{BB962C8B-B14F-4D97-AF65-F5344CB8AC3E}">
        <p14:creationId xmlns:p14="http://schemas.microsoft.com/office/powerpoint/2010/main" val="71224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1</a:t>
            </a:fld>
            <a:endParaRPr lang="en-US"/>
          </a:p>
        </p:txBody>
      </p:sp>
    </p:spTree>
    <p:extLst>
      <p:ext uri="{BB962C8B-B14F-4D97-AF65-F5344CB8AC3E}">
        <p14:creationId xmlns:p14="http://schemas.microsoft.com/office/powerpoint/2010/main" val="3991252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10</a:t>
            </a:fld>
            <a:endParaRPr lang="en-US"/>
          </a:p>
        </p:txBody>
      </p:sp>
    </p:spTree>
    <p:extLst>
      <p:ext uri="{BB962C8B-B14F-4D97-AF65-F5344CB8AC3E}">
        <p14:creationId xmlns:p14="http://schemas.microsoft.com/office/powerpoint/2010/main" val="240890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11</a:t>
            </a:fld>
            <a:endParaRPr lang="en-US"/>
          </a:p>
        </p:txBody>
      </p:sp>
    </p:spTree>
    <p:extLst>
      <p:ext uri="{BB962C8B-B14F-4D97-AF65-F5344CB8AC3E}">
        <p14:creationId xmlns:p14="http://schemas.microsoft.com/office/powerpoint/2010/main" val="155970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2</a:t>
            </a:fld>
            <a:endParaRPr lang="en-US"/>
          </a:p>
        </p:txBody>
      </p:sp>
    </p:spTree>
    <p:extLst>
      <p:ext uri="{BB962C8B-B14F-4D97-AF65-F5344CB8AC3E}">
        <p14:creationId xmlns:p14="http://schemas.microsoft.com/office/powerpoint/2010/main" val="3452995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5BF6300-A0FA-4955-A860-E7C3883D97A5}" type="slidenum">
              <a:rPr lang="en-US" smtClean="0"/>
              <a:t>3</a:t>
            </a:fld>
            <a:endParaRPr lang="en-US"/>
          </a:p>
        </p:txBody>
      </p:sp>
    </p:spTree>
    <p:extLst>
      <p:ext uri="{BB962C8B-B14F-4D97-AF65-F5344CB8AC3E}">
        <p14:creationId xmlns:p14="http://schemas.microsoft.com/office/powerpoint/2010/main" val="3610076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5BF6300-A0FA-4955-A860-E7C3883D97A5}" type="slidenum">
              <a:rPr lang="en-US" smtClean="0"/>
              <a:t>4</a:t>
            </a:fld>
            <a:endParaRPr lang="en-US"/>
          </a:p>
        </p:txBody>
      </p:sp>
    </p:spTree>
    <p:extLst>
      <p:ext uri="{BB962C8B-B14F-4D97-AF65-F5344CB8AC3E}">
        <p14:creationId xmlns:p14="http://schemas.microsoft.com/office/powerpoint/2010/main" val="24569514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5</a:t>
            </a:fld>
            <a:endParaRPr lang="en-US"/>
          </a:p>
        </p:txBody>
      </p:sp>
    </p:spTree>
    <p:extLst>
      <p:ext uri="{BB962C8B-B14F-4D97-AF65-F5344CB8AC3E}">
        <p14:creationId xmlns:p14="http://schemas.microsoft.com/office/powerpoint/2010/main" val="953804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6</a:t>
            </a:fld>
            <a:endParaRPr lang="en-US"/>
          </a:p>
        </p:txBody>
      </p:sp>
    </p:spTree>
    <p:extLst>
      <p:ext uri="{BB962C8B-B14F-4D97-AF65-F5344CB8AC3E}">
        <p14:creationId xmlns:p14="http://schemas.microsoft.com/office/powerpoint/2010/main" val="2988106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7</a:t>
            </a:fld>
            <a:endParaRPr lang="en-US"/>
          </a:p>
        </p:txBody>
      </p:sp>
    </p:spTree>
    <p:extLst>
      <p:ext uri="{BB962C8B-B14F-4D97-AF65-F5344CB8AC3E}">
        <p14:creationId xmlns:p14="http://schemas.microsoft.com/office/powerpoint/2010/main" val="1571602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8</a:t>
            </a:fld>
            <a:endParaRPr lang="en-US"/>
          </a:p>
        </p:txBody>
      </p:sp>
    </p:spTree>
    <p:extLst>
      <p:ext uri="{BB962C8B-B14F-4D97-AF65-F5344CB8AC3E}">
        <p14:creationId xmlns:p14="http://schemas.microsoft.com/office/powerpoint/2010/main" val="818579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BF6300-A0FA-4955-A860-E7C3883D97A5}" type="slidenum">
              <a:rPr lang="en-US" smtClean="0"/>
              <a:t>9</a:t>
            </a:fld>
            <a:endParaRPr lang="en-US"/>
          </a:p>
        </p:txBody>
      </p:sp>
    </p:spTree>
    <p:extLst>
      <p:ext uri="{BB962C8B-B14F-4D97-AF65-F5344CB8AC3E}">
        <p14:creationId xmlns:p14="http://schemas.microsoft.com/office/powerpoint/2010/main" val="17724880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BC166D-6795-458D-8D58-E47193C1C2D1}" type="datetime1">
              <a:rPr lang="en-US" smtClean="0"/>
              <a:t>9/5/2014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45FD940-1458-4D2B-8892-55436E14D1C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A02EB4-CDDF-4360-899E-61642C0E6B7B}" type="datetime1">
              <a:rPr lang="en-US" smtClean="0"/>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5FD940-1458-4D2B-8892-55436E14D1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FAD117-ED9C-4622-B507-91D44A1E70AC}" type="datetime1">
              <a:rPr lang="en-US" smtClean="0"/>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5FD940-1458-4D2B-8892-55436E14D1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2F8DE17-22AA-4C8C-BC62-A2BAE6AE595D}" type="datetime1">
              <a:rPr lang="en-US" smtClean="0"/>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5FD940-1458-4D2B-8892-55436E14D1C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BCBF6B-FCF9-47A5-95AE-4BDACD6E7F9F}" type="datetime1">
              <a:rPr lang="en-US" smtClean="0"/>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5FD940-1458-4D2B-8892-55436E14D1C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8CEFA9D-FBC7-4FBA-AB75-D433445D38CD}" type="datetime1">
              <a:rPr lang="en-US" smtClean="0"/>
              <a:t>9/5/2014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5FD940-1458-4D2B-8892-55436E14D1C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AFC406-106A-4E92-AB67-916BC1E275B0}" type="datetime1">
              <a:rPr lang="en-US" smtClean="0"/>
              <a:t>9/5/2014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45FD940-1458-4D2B-8892-55436E14D1C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5BA26D1-5640-4231-9A03-EA61E9B903D5}" type="datetime1">
              <a:rPr lang="en-US" smtClean="0"/>
              <a:t>9/5/2014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45FD940-1458-4D2B-8892-55436E14D1C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EE48499-5817-4819-931A-3B4543E84722}" type="datetime1">
              <a:rPr lang="en-US" smtClean="0"/>
              <a:t>9/5/2014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45FD940-1458-4D2B-8892-55436E14D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E09800F-FB8B-4B4E-8695-D90DA9C9580C}" type="datetime1">
              <a:rPr lang="en-US" smtClean="0"/>
              <a:t>9/5/2014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5FD940-1458-4D2B-8892-55436E14D1C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5344C24-2269-4458-96B6-367A86EC259D}" type="datetime1">
              <a:rPr lang="en-US" smtClean="0"/>
              <a:t>9/5/2014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45FD940-1458-4D2B-8892-55436E14D1C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91C280-AB1E-498C-B38C-6D62EC280697}" type="datetime1">
              <a:rPr lang="en-US" smtClean="0"/>
              <a:t>9/5/2014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229600" y="6407944"/>
            <a:ext cx="7834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145FD940-1458-4D2B-8892-55436E14D1C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839162"/>
          </a:xfrm>
        </p:spPr>
        <p:txBody>
          <a:bodyPr>
            <a:normAutofit/>
          </a:bodyPr>
          <a:lstStyle/>
          <a:p>
            <a:pPr algn="ctr"/>
            <a:r>
              <a:rPr lang="en-US" dirty="0" smtClean="0">
                <a:solidFill>
                  <a:srgbClr val="0070C0"/>
                </a:solidFill>
                <a:latin typeface="Arial" panose="020B0604020202020204" pitchFamily="34" charset="0"/>
                <a:cs typeface="Arial" panose="020B0604020202020204" pitchFamily="34" charset="0"/>
              </a:rPr>
              <a:t>Mark 13:1-4, 30-31</a:t>
            </a:r>
            <a:endParaRPr lang="en-US" dirty="0">
              <a:solidFill>
                <a:srgbClr val="0070C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362200"/>
            <a:ext cx="7772400" cy="2449111"/>
          </a:xfrm>
        </p:spPr>
        <p:txBody>
          <a:bodyPr>
            <a:normAutofit/>
          </a:bodyPr>
          <a:lstStyle/>
          <a:p>
            <a:pPr algn="ctr"/>
            <a:r>
              <a:rPr lang="en-US" sz="3200" b="1" dirty="0" smtClean="0">
                <a:latin typeface="Arial" panose="020B0604020202020204" pitchFamily="34" charset="0"/>
                <a:cs typeface="Arial" panose="020B0604020202020204" pitchFamily="34" charset="0"/>
              </a:rPr>
              <a:t>God Will Be Faithful </a:t>
            </a:r>
            <a:r>
              <a:rPr lang="en-US" sz="3200" b="1" dirty="0" smtClean="0">
                <a:latin typeface="Arial" panose="020B0604020202020204" pitchFamily="34" charset="0"/>
                <a:cs typeface="Arial" panose="020B0604020202020204" pitchFamily="34" charset="0"/>
              </a:rPr>
              <a:t>to </a:t>
            </a:r>
            <a:r>
              <a:rPr lang="en-US" sz="3200" b="1" dirty="0" smtClean="0">
                <a:latin typeface="Arial" panose="020B0604020202020204" pitchFamily="34" charset="0"/>
                <a:cs typeface="Arial" panose="020B0604020202020204" pitchFamily="34" charset="0"/>
              </a:rPr>
              <a:t>Fulfill </a:t>
            </a:r>
            <a:r>
              <a:rPr lang="en-US" sz="3200" b="1" dirty="0" smtClean="0">
                <a:latin typeface="Arial" panose="020B0604020202020204" pitchFamily="34" charset="0"/>
                <a:cs typeface="Arial" panose="020B0604020202020204" pitchFamily="34" charset="0"/>
              </a:rPr>
              <a:t/>
            </a:r>
            <a:br>
              <a:rPr lang="en-US" sz="3200" b="1" dirty="0" smtClean="0">
                <a:latin typeface="Arial" panose="020B0604020202020204" pitchFamily="34" charset="0"/>
                <a:cs typeface="Arial" panose="020B0604020202020204" pitchFamily="34" charset="0"/>
              </a:rPr>
            </a:br>
            <a:r>
              <a:rPr lang="en-US" sz="3200" b="1" dirty="0" smtClean="0">
                <a:latin typeface="Arial" panose="020B0604020202020204" pitchFamily="34" charset="0"/>
                <a:cs typeface="Arial" panose="020B0604020202020204" pitchFamily="34" charset="0"/>
              </a:rPr>
              <a:t>Daniel’s </a:t>
            </a:r>
            <a:r>
              <a:rPr lang="en-US" sz="3200" b="1" dirty="0" smtClean="0">
                <a:latin typeface="Arial" panose="020B0604020202020204" pitchFamily="34" charset="0"/>
                <a:cs typeface="Arial" panose="020B0604020202020204" pitchFamily="34" charset="0"/>
              </a:rPr>
              <a:t>70</a:t>
            </a:r>
            <a:r>
              <a:rPr lang="en-US" sz="3200" b="1" baseline="30000" dirty="0" smtClean="0">
                <a:latin typeface="Arial" panose="020B0604020202020204" pitchFamily="34" charset="0"/>
                <a:cs typeface="Arial" panose="020B0604020202020204" pitchFamily="34" charset="0"/>
              </a:rPr>
              <a:t>th</a:t>
            </a:r>
            <a:r>
              <a:rPr lang="en-US" sz="3200" b="1" dirty="0" smtClean="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Week</a:t>
            </a:r>
            <a:endParaRPr lang="en-US" sz="3200" b="1" dirty="0">
              <a:latin typeface="Arial" panose="020B0604020202020204" pitchFamily="34" charset="0"/>
              <a:cs typeface="Arial" panose="020B0604020202020204" pitchFamily="34" charset="0"/>
            </a:endParaRPr>
          </a:p>
        </p:txBody>
      </p:sp>
      <p:sp>
        <p:nvSpPr>
          <p:cNvPr id="4" name="Rectangle 3"/>
          <p:cNvSpPr/>
          <p:nvPr/>
        </p:nvSpPr>
        <p:spPr>
          <a:xfrm>
            <a:off x="2286000" y="3893403"/>
            <a:ext cx="4572000" cy="830997"/>
          </a:xfrm>
          <a:prstGeom prst="rect">
            <a:avLst/>
          </a:prstGeom>
        </p:spPr>
        <p:txBody>
          <a:bodyPr>
            <a:spAutoFit/>
          </a:bodyPr>
          <a:lstStyle/>
          <a:p>
            <a:pPr algn="ctr"/>
            <a:r>
              <a:rPr lang="en-US" sz="2400" i="1" dirty="0">
                <a:latin typeface="Arial" panose="020B0604020202020204" pitchFamily="34" charset="0"/>
                <a:cs typeface="Arial" panose="020B0604020202020204" pitchFamily="34" charset="0"/>
              </a:rPr>
              <a:t>by Eric Douma</a:t>
            </a:r>
          </a:p>
          <a:p>
            <a:pPr algn="ctr"/>
            <a:r>
              <a:rPr lang="en-US" sz="2400" dirty="0">
                <a:latin typeface="Arial" panose="020B0604020202020204" pitchFamily="34" charset="0"/>
                <a:cs typeface="Arial" panose="020B0604020202020204" pitchFamily="34" charset="0"/>
              </a:rPr>
              <a:t>Gospel of Grace Fellowship</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12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Autofit/>
          </a:bodyPr>
          <a:lstStyle/>
          <a:p>
            <a:pPr marL="109728" indent="0">
              <a:buNone/>
            </a:pPr>
            <a:r>
              <a:rPr lang="en-US" dirty="0">
                <a:latin typeface="Arial" panose="020B0604020202020204" pitchFamily="34" charset="0"/>
                <a:cs typeface="Arial" panose="020B0604020202020204" pitchFamily="34" charset="0"/>
              </a:rPr>
              <a:t>If the sixty-nine sevens (483 years) conclude with Christ’s first coming and the final seven (seven years) is terminated by Christ’s return, there must be an interval of time between the end of the sixty-ninth and the beginning of the seventieth seven. The text also indicates that the seventieth seven would not follow the sixty-ninth immediately. For example, Christ’s crucifixion (“Anointed One … cut off,” v. 26) and the subsequent destruction of Jerusalem in </a:t>
            </a:r>
            <a:r>
              <a:rPr lang="en-US" dirty="0" err="1">
                <a:latin typeface="Arial" panose="020B0604020202020204" pitchFamily="34" charset="0"/>
                <a:cs typeface="Arial" panose="020B0604020202020204" pitchFamily="34" charset="0"/>
              </a:rPr>
              <a:t>a.d.</a:t>
            </a:r>
            <a:r>
              <a:rPr lang="en-US" dirty="0">
                <a:latin typeface="Arial" panose="020B0604020202020204" pitchFamily="34" charset="0"/>
                <a:cs typeface="Arial" panose="020B0604020202020204" pitchFamily="34" charset="0"/>
              </a:rPr>
              <a:t> 70 (v. 26) would occur </a:t>
            </a:r>
            <a:r>
              <a:rPr lang="en-US" i="1" dirty="0">
                <a:latin typeface="Arial" panose="020B0604020202020204" pitchFamily="34" charset="0"/>
                <a:cs typeface="Arial" panose="020B0604020202020204" pitchFamily="34" charset="0"/>
              </a:rPr>
              <a:t>after the sixty-ninth seven, </a:t>
            </a:r>
            <a:r>
              <a:rPr lang="en-US" dirty="0">
                <a:latin typeface="Arial" panose="020B0604020202020204" pitchFamily="34" charset="0"/>
                <a:cs typeface="Arial" panose="020B0604020202020204" pitchFamily="34" charset="0"/>
              </a:rPr>
              <a:t>but not during the</a:t>
            </a:r>
            <a:r>
              <a:rPr lang="en-US" i="1" dirty="0">
                <a:latin typeface="Arial" panose="020B0604020202020204" pitchFamily="34" charset="0"/>
                <a:cs typeface="Arial" panose="020B0604020202020204" pitchFamily="34" charset="0"/>
              </a:rPr>
              <a:t> seventieth seven (v. 27), </a:t>
            </a:r>
            <a:r>
              <a:rPr lang="en-US" dirty="0">
                <a:solidFill>
                  <a:srgbClr val="FF0000"/>
                </a:solidFill>
                <a:latin typeface="Arial" panose="020B0604020202020204" pitchFamily="34" charset="0"/>
                <a:cs typeface="Arial" panose="020B0604020202020204" pitchFamily="34" charset="0"/>
              </a:rPr>
              <a:t>revealing a gap between these </a:t>
            </a:r>
            <a:r>
              <a:rPr lang="en-US" dirty="0" smtClean="0">
                <a:solidFill>
                  <a:srgbClr val="FF0000"/>
                </a:solidFill>
                <a:latin typeface="Arial" panose="020B0604020202020204" pitchFamily="34" charset="0"/>
                <a:cs typeface="Arial" panose="020B0604020202020204" pitchFamily="34" charset="0"/>
              </a:rPr>
              <a:t>sevens</a:t>
            </a:r>
            <a:r>
              <a:rPr lang="en-US" dirty="0" smtClean="0">
                <a:latin typeface="Arial" panose="020B0604020202020204" pitchFamily="34" charset="0"/>
                <a:cs typeface="Arial" panose="020B0604020202020204" pitchFamily="34" charset="0"/>
              </a:rPr>
              <a:t> (S. Miller, NAC).</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76200"/>
            <a:ext cx="8382000" cy="868362"/>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1. The </a:t>
            </a:r>
            <a:r>
              <a:rPr lang="en-US" sz="3600" dirty="0">
                <a:solidFill>
                  <a:srgbClr val="FF0000"/>
                </a:solidFill>
                <a:effectLst/>
                <a:latin typeface="Arial" panose="020B0604020202020204" pitchFamily="34" charset="0"/>
                <a:cs typeface="Arial" panose="020B0604020202020204" pitchFamily="34" charset="0"/>
              </a:rPr>
              <a:t>Predicted Interlude</a:t>
            </a:r>
            <a:endParaRPr lang="en-US" sz="3600" dirty="0"/>
          </a:p>
        </p:txBody>
      </p:sp>
      <p:sp>
        <p:nvSpPr>
          <p:cNvPr id="4" name="Slide Number Placeholder 3"/>
          <p:cNvSpPr>
            <a:spLocks noGrp="1"/>
          </p:cNvSpPr>
          <p:nvPr>
            <p:ph type="sldNum" sz="quarter" idx="12"/>
          </p:nvPr>
        </p:nvSpPr>
        <p:spPr/>
        <p:txBody>
          <a:bodyPr/>
          <a:lstStyle/>
          <a:p>
            <a:fld id="{145FD940-1458-4D2B-8892-55436E14D1C8}" type="slidenum">
              <a:rPr lang="en-US" smtClean="0"/>
              <a:t>10</a:t>
            </a:fld>
            <a:endParaRPr lang="en-US"/>
          </a:p>
        </p:txBody>
      </p:sp>
    </p:spTree>
    <p:extLst>
      <p:ext uri="{BB962C8B-B14F-4D97-AF65-F5344CB8AC3E}">
        <p14:creationId xmlns:p14="http://schemas.microsoft.com/office/powerpoint/2010/main" val="415803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763000" cy="4711891"/>
          </a:xfrm>
        </p:spPr>
        <p:txBody>
          <a:bodyPr/>
          <a:lstStyle/>
          <a:p>
            <a:pPr marL="109728" indent="0">
              <a:buNone/>
            </a:pPr>
            <a:r>
              <a:rPr lang="en-US" sz="2800" u="sng" dirty="0" smtClean="0">
                <a:latin typeface="Arial" panose="020B0604020202020204" pitchFamily="34" charset="0"/>
                <a:cs typeface="Arial" panose="020B0604020202020204" pitchFamily="34" charset="0"/>
              </a:rPr>
              <a:t>Colossians 3:1-4</a:t>
            </a:r>
            <a:r>
              <a:rPr lang="en-US" sz="2800" dirty="0" smtClean="0">
                <a:latin typeface="Arial" panose="020B0604020202020204" pitchFamily="34" charset="0"/>
                <a:cs typeface="Arial" panose="020B0604020202020204" pitchFamily="34" charset="0"/>
              </a:rPr>
              <a:t> Therefore </a:t>
            </a:r>
            <a:r>
              <a:rPr lang="en-US" sz="2800" dirty="0">
                <a:latin typeface="Arial" panose="020B0604020202020204" pitchFamily="34" charset="0"/>
                <a:cs typeface="Arial" panose="020B0604020202020204" pitchFamily="34" charset="0"/>
              </a:rPr>
              <a:t>if you have been raised up with Christ, keep seeking the things above, where Christ is, seated at the right hand of God.  </a:t>
            </a:r>
            <a:r>
              <a:rPr lang="en-US" sz="2800" u="sng"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Set your mind on the things above, not on the things that are on earth</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For you have died and your life is hidden with Christ in God.  </a:t>
            </a:r>
            <a:r>
              <a:rPr lang="en-US" sz="2800" u="sng" dirty="0">
                <a:latin typeface="Arial" panose="020B0604020202020204" pitchFamily="34" charset="0"/>
                <a:cs typeface="Arial" panose="020B0604020202020204" pitchFamily="34" charset="0"/>
              </a:rPr>
              <a:t>4</a:t>
            </a:r>
            <a:r>
              <a:rPr lang="en-US" sz="2800" dirty="0">
                <a:latin typeface="Arial" panose="020B0604020202020204" pitchFamily="34" charset="0"/>
                <a:cs typeface="Arial" panose="020B0604020202020204" pitchFamily="34" charset="0"/>
              </a:rPr>
              <a:t> When Christ, who is our life, is revealed, then you also will be revealed with Him in glory.</a:t>
            </a:r>
          </a:p>
        </p:txBody>
      </p:sp>
      <p:sp>
        <p:nvSpPr>
          <p:cNvPr id="3" name="Title 2"/>
          <p:cNvSpPr>
            <a:spLocks noGrp="1"/>
          </p:cNvSpPr>
          <p:nvPr>
            <p:ph type="title"/>
          </p:nvPr>
        </p:nvSpPr>
        <p:spPr>
          <a:xfrm>
            <a:off x="457200" y="76200"/>
            <a:ext cx="8229600" cy="1143000"/>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2. We Should Focus On God’s Promises</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3810000" y="3886200"/>
            <a:ext cx="50292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4343400"/>
            <a:ext cx="80772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81000" y="4800600"/>
            <a:ext cx="7620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145FD940-1458-4D2B-8892-55436E14D1C8}" type="slidenum">
              <a:rPr lang="en-US" smtClean="0"/>
              <a:t>11</a:t>
            </a:fld>
            <a:endParaRPr lang="en-US"/>
          </a:p>
        </p:txBody>
      </p:sp>
    </p:spTree>
    <p:extLst>
      <p:ext uri="{BB962C8B-B14F-4D97-AF65-F5344CB8AC3E}">
        <p14:creationId xmlns:p14="http://schemas.microsoft.com/office/powerpoint/2010/main" val="861269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13:1-4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As He was going out of the temple, one of His disciples said to Him, “Teacher, behold what wonderful stones and what wonderful buildings!”  </a:t>
            </a:r>
            <a:r>
              <a:rPr lang="en-US" sz="2800" u="sng"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And Jesus said to him, “Do you see these great buildings? Not one stone will be left upon another which will not be torn </a:t>
            </a:r>
            <a:r>
              <a:rPr lang="en-US" sz="2800" dirty="0" smtClean="0">
                <a:latin typeface="Arial" panose="020B0604020202020204" pitchFamily="34" charset="0"/>
                <a:cs typeface="Arial" panose="020B0604020202020204" pitchFamily="34" charset="0"/>
              </a:rPr>
              <a:t>down.”  </a:t>
            </a:r>
            <a:r>
              <a:rPr lang="en-US" sz="2800" u="sng" dirty="0" smtClean="0">
                <a:latin typeface="Arial" panose="020B0604020202020204" pitchFamily="34" charset="0"/>
                <a:cs typeface="Arial" panose="020B0604020202020204" pitchFamily="34" charset="0"/>
              </a:rPr>
              <a:t>3</a:t>
            </a:r>
            <a:r>
              <a:rPr lang="en-US" sz="2800" dirty="0" smtClean="0">
                <a:latin typeface="Arial" panose="020B0604020202020204" pitchFamily="34" charset="0"/>
                <a:cs typeface="Arial" panose="020B0604020202020204" pitchFamily="34" charset="0"/>
              </a:rPr>
              <a:t> As He was sitting on the Mount of Olives opposite the temple, Peter and James and John and Andrew were questioning Him privately,  </a:t>
            </a:r>
            <a:r>
              <a:rPr lang="en-US" sz="2800" u="sng" dirty="0" smtClean="0">
                <a:latin typeface="Arial" panose="020B0604020202020204" pitchFamily="34" charset="0"/>
                <a:cs typeface="Arial" panose="020B0604020202020204" pitchFamily="34" charset="0"/>
              </a:rPr>
              <a:t>4</a:t>
            </a:r>
            <a:r>
              <a:rPr lang="en-US" sz="2800" dirty="0" smtClean="0">
                <a:latin typeface="Arial" panose="020B0604020202020204" pitchFamily="34" charset="0"/>
                <a:cs typeface="Arial" panose="020B0604020202020204" pitchFamily="34" charset="0"/>
              </a:rPr>
              <a:t> “Tell us, when will these things be, and what will be the sign when </a:t>
            </a:r>
            <a:r>
              <a:rPr lang="en-US" sz="2800" dirty="0" smtClean="0">
                <a:solidFill>
                  <a:srgbClr val="FF0000"/>
                </a:solidFill>
                <a:latin typeface="Arial" panose="020B0604020202020204" pitchFamily="34" charset="0"/>
                <a:cs typeface="Arial" panose="020B0604020202020204" pitchFamily="34" charset="0"/>
              </a:rPr>
              <a:t>all these things are going to be fulfilled</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8683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Loaded Prediction </a:t>
            </a:r>
            <a:r>
              <a:rPr lang="en-US" sz="3600" dirty="0" smtClean="0">
                <a:solidFill>
                  <a:srgbClr val="0070C0"/>
                </a:solidFill>
                <a:effectLst/>
                <a:latin typeface="Arial" panose="020B0604020202020204" pitchFamily="34" charset="0"/>
                <a:cs typeface="Arial" panose="020B0604020202020204" pitchFamily="34" charset="0"/>
              </a:rPr>
              <a:t>and </a:t>
            </a:r>
            <a:r>
              <a:rPr lang="en-US" sz="3600" dirty="0" smtClean="0">
                <a:solidFill>
                  <a:srgbClr val="0070C0"/>
                </a:solidFill>
                <a:effectLst/>
                <a:latin typeface="Arial" panose="020B0604020202020204" pitchFamily="34" charset="0"/>
                <a:cs typeface="Arial" panose="020B0604020202020204" pitchFamily="34" charset="0"/>
              </a:rPr>
              <a:t>Question</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914400" y="3505200"/>
            <a:ext cx="2514600" cy="4572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145FD940-1458-4D2B-8892-55436E14D1C8}" type="slidenum">
              <a:rPr lang="en-US" smtClean="0"/>
              <a:t>2</a:t>
            </a:fld>
            <a:endParaRPr lang="en-US"/>
          </a:p>
        </p:txBody>
      </p:sp>
    </p:spTree>
    <p:extLst>
      <p:ext uri="{BB962C8B-B14F-4D97-AF65-F5344CB8AC3E}">
        <p14:creationId xmlns:p14="http://schemas.microsoft.com/office/powerpoint/2010/main" val="1302308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55509"/>
            <a:ext cx="87630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13:4</a:t>
            </a:r>
            <a:r>
              <a:rPr lang="en-US" sz="2800" dirty="0" smtClean="0">
                <a:latin typeface="Arial" panose="020B0604020202020204" pitchFamily="34" charset="0"/>
                <a:cs typeface="Arial" panose="020B0604020202020204" pitchFamily="34" charset="0"/>
              </a:rPr>
              <a:t> “Tell </a:t>
            </a:r>
            <a:r>
              <a:rPr lang="en-US" sz="2800" dirty="0">
                <a:latin typeface="Arial" panose="020B0604020202020204" pitchFamily="34" charset="0"/>
                <a:cs typeface="Arial" panose="020B0604020202020204" pitchFamily="34" charset="0"/>
              </a:rPr>
              <a:t>us, when will these things be, and what will be the sign when</a:t>
            </a:r>
            <a:r>
              <a:rPr lang="en-US" sz="2800" dirty="0">
                <a:solidFill>
                  <a:srgbClr val="FF0000"/>
                </a:solidFill>
                <a:latin typeface="Arial" panose="020B0604020202020204" pitchFamily="34" charset="0"/>
                <a:cs typeface="Arial" panose="020B0604020202020204" pitchFamily="34" charset="0"/>
              </a:rPr>
              <a:t> all these things are going to be fulfilled</a:t>
            </a:r>
            <a:r>
              <a:rPr lang="en-US" sz="2800" dirty="0" smtClean="0">
                <a:latin typeface="Arial" panose="020B0604020202020204" pitchFamily="34" charset="0"/>
                <a:cs typeface="Arial" panose="020B0604020202020204" pitchFamily="34" charset="0"/>
              </a:rPr>
              <a:t>?”</a:t>
            </a:r>
          </a:p>
          <a:p>
            <a:pPr marL="109728" indent="0">
              <a:buNone/>
            </a:pPr>
            <a:endParaRPr lang="en-US" sz="1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Daniel 12:7 ESV</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I heard the man clothed in linen, who was above the waters of the stream; he raised his right hand and his left hand toward heaven and swore by him who lives forever that it would be for a time, times, and half a time, and that when the shattering of the power of the holy people comes to an end </a:t>
            </a:r>
            <a:r>
              <a:rPr lang="en-US" sz="2800" dirty="0">
                <a:solidFill>
                  <a:srgbClr val="FF0000"/>
                </a:solidFill>
                <a:latin typeface="Arial" panose="020B0604020202020204" pitchFamily="34" charset="0"/>
                <a:cs typeface="Arial" panose="020B0604020202020204" pitchFamily="34" charset="0"/>
              </a:rPr>
              <a:t>all these things would be finished</a:t>
            </a:r>
            <a:r>
              <a:rPr lang="en-US" sz="2800" dirty="0">
                <a:latin typeface="Arial" panose="020B0604020202020204" pitchFamily="34" charset="0"/>
                <a:cs typeface="Arial" panose="020B0604020202020204" pitchFamily="34" charset="0"/>
              </a:rPr>
              <a:t>.</a:t>
            </a:r>
          </a:p>
        </p:txBody>
      </p:sp>
      <p:sp>
        <p:nvSpPr>
          <p:cNvPr id="3" name="Title 2"/>
          <p:cNvSpPr>
            <a:spLocks noGrp="1"/>
          </p:cNvSpPr>
          <p:nvPr>
            <p:ph type="title"/>
          </p:nvPr>
        </p:nvSpPr>
        <p:spPr>
          <a:xfrm>
            <a:off x="152400" y="76200"/>
            <a:ext cx="8839200" cy="838200"/>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The Connection </a:t>
            </a:r>
            <a:r>
              <a:rPr lang="en-US" sz="3600" dirty="0" smtClean="0">
                <a:solidFill>
                  <a:srgbClr val="0070C0"/>
                </a:solidFill>
                <a:effectLst/>
                <a:latin typeface="Arial" panose="020B0604020202020204" pitchFamily="34" charset="0"/>
                <a:cs typeface="Arial" panose="020B0604020202020204" pitchFamily="34" charset="0"/>
              </a:rPr>
              <a:t>to </a:t>
            </a:r>
            <a:r>
              <a:rPr lang="en-US" sz="3600" dirty="0" smtClean="0">
                <a:solidFill>
                  <a:srgbClr val="0070C0"/>
                </a:solidFill>
                <a:effectLst/>
                <a:latin typeface="Arial" panose="020B0604020202020204" pitchFamily="34" charset="0"/>
                <a:cs typeface="Arial" panose="020B0604020202020204" pitchFamily="34" charset="0"/>
              </a:rPr>
              <a:t>Daniel’s 70</a:t>
            </a:r>
            <a:r>
              <a:rPr lang="en-US" sz="3600" baseline="30000" dirty="0" smtClean="0">
                <a:solidFill>
                  <a:srgbClr val="0070C0"/>
                </a:solidFill>
                <a:effectLst/>
                <a:latin typeface="Arial" panose="020B0604020202020204" pitchFamily="34" charset="0"/>
                <a:cs typeface="Arial" panose="020B0604020202020204" pitchFamily="34" charset="0"/>
              </a:rPr>
              <a:t>th</a:t>
            </a:r>
            <a:r>
              <a:rPr lang="en-US" sz="3600" dirty="0" smtClean="0">
                <a:solidFill>
                  <a:srgbClr val="0070C0"/>
                </a:solidFill>
                <a:effectLst/>
                <a:latin typeface="Arial" panose="020B0604020202020204" pitchFamily="34" charset="0"/>
                <a:cs typeface="Arial" panose="020B0604020202020204" pitchFamily="34" charset="0"/>
              </a:rPr>
              <a:t> Week</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Rounded Rectangle 3"/>
          <p:cNvSpPr/>
          <p:nvPr/>
        </p:nvSpPr>
        <p:spPr>
          <a:xfrm>
            <a:off x="882316" y="4620126"/>
            <a:ext cx="4724400" cy="409074"/>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28575">
                <a:solidFill>
                  <a:schemeClr val="tx1"/>
                </a:solidFill>
              </a:ln>
            </a:endParaRPr>
          </a:p>
        </p:txBody>
      </p:sp>
      <p:sp>
        <p:nvSpPr>
          <p:cNvPr id="5" name="Slide Number Placeholder 4"/>
          <p:cNvSpPr>
            <a:spLocks noGrp="1"/>
          </p:cNvSpPr>
          <p:nvPr>
            <p:ph type="sldNum" sz="quarter" idx="12"/>
          </p:nvPr>
        </p:nvSpPr>
        <p:spPr/>
        <p:txBody>
          <a:bodyPr/>
          <a:lstStyle/>
          <a:p>
            <a:fld id="{145FD940-1458-4D2B-8892-55436E14D1C8}" type="slidenum">
              <a:rPr lang="en-US" smtClean="0"/>
              <a:t>3</a:t>
            </a:fld>
            <a:endParaRPr lang="en-US"/>
          </a:p>
        </p:txBody>
      </p:sp>
    </p:spTree>
    <p:extLst>
      <p:ext uri="{BB962C8B-B14F-4D97-AF65-F5344CB8AC3E}">
        <p14:creationId xmlns:p14="http://schemas.microsoft.com/office/powerpoint/2010/main" val="278772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lstStyle/>
          <a:p>
            <a:pPr marL="109728" indent="0">
              <a:buNone/>
            </a:pPr>
            <a:r>
              <a:rPr lang="en-US" sz="2600" u="sng" dirty="0" smtClean="0">
                <a:latin typeface="Arial" panose="020B0604020202020204" pitchFamily="34" charset="0"/>
                <a:cs typeface="Arial" panose="020B0604020202020204" pitchFamily="34" charset="0"/>
              </a:rPr>
              <a:t>Daniel 2:28b LXX</a:t>
            </a:r>
            <a:r>
              <a:rPr lang="en-US" sz="2600" dirty="0" smtClean="0">
                <a:latin typeface="Arial" panose="020B0604020202020204" pitchFamily="34" charset="0"/>
                <a:cs typeface="Arial" panose="020B0604020202020204" pitchFamily="34" charset="0"/>
              </a:rPr>
              <a:t> …He </a:t>
            </a:r>
            <a:r>
              <a:rPr lang="en-US" sz="2600" dirty="0">
                <a:latin typeface="Arial" panose="020B0604020202020204" pitchFamily="34" charset="0"/>
                <a:cs typeface="Arial" panose="020B0604020202020204" pitchFamily="34" charset="0"/>
              </a:rPr>
              <a:t>has made known to King </a:t>
            </a:r>
            <a:r>
              <a:rPr lang="en-US" sz="2600" dirty="0" smtClean="0">
                <a:latin typeface="Arial" panose="020B0604020202020204" pitchFamily="34" charset="0"/>
                <a:cs typeface="Arial" panose="020B0604020202020204" pitchFamily="34" charset="0"/>
              </a:rPr>
              <a:t>Nebuchadnezzar </a:t>
            </a:r>
            <a:r>
              <a:rPr lang="en-US" sz="2600" dirty="0" smtClean="0">
                <a:solidFill>
                  <a:srgbClr val="FF0000"/>
                </a:solidFill>
                <a:latin typeface="Arial" panose="020B0604020202020204" pitchFamily="34" charset="0"/>
                <a:cs typeface="Arial" panose="020B0604020202020204" pitchFamily="34" charset="0"/>
              </a:rPr>
              <a:t>the things that must take </a:t>
            </a:r>
            <a:r>
              <a:rPr lang="en-US" sz="2600" dirty="0">
                <a:solidFill>
                  <a:srgbClr val="FF0000"/>
                </a:solidFill>
                <a:latin typeface="Arial" panose="020B0604020202020204" pitchFamily="34" charset="0"/>
                <a:cs typeface="Arial" panose="020B0604020202020204" pitchFamily="34" charset="0"/>
              </a:rPr>
              <a:t>place in the </a:t>
            </a:r>
            <a:r>
              <a:rPr lang="en-US" sz="2600" dirty="0" smtClean="0">
                <a:solidFill>
                  <a:srgbClr val="FF0000"/>
                </a:solidFill>
                <a:latin typeface="Arial" panose="020B0604020202020204" pitchFamily="34" charset="0"/>
                <a:cs typeface="Arial" panose="020B0604020202020204" pitchFamily="34" charset="0"/>
              </a:rPr>
              <a:t>last days</a:t>
            </a:r>
            <a:r>
              <a:rPr lang="en-US" sz="2600" dirty="0" smtClean="0">
                <a:latin typeface="Arial" panose="020B0604020202020204" pitchFamily="34" charset="0"/>
                <a:cs typeface="Arial" panose="020B0604020202020204" pitchFamily="34" charset="0"/>
              </a:rPr>
              <a:t>…</a:t>
            </a:r>
          </a:p>
          <a:p>
            <a:pPr marL="109728" indent="0">
              <a:buNone/>
            </a:pPr>
            <a:r>
              <a:rPr lang="en-US" sz="2600" u="sng" dirty="0" smtClean="0">
                <a:latin typeface="Arial" panose="020B0604020202020204" pitchFamily="34" charset="0"/>
                <a:cs typeface="Arial" panose="020B0604020202020204" pitchFamily="34" charset="0"/>
              </a:rPr>
              <a:t>Daniel 12:7b</a:t>
            </a:r>
            <a:r>
              <a:rPr lang="en-US" sz="2600" dirty="0" smtClean="0">
                <a:latin typeface="Arial" panose="020B0604020202020204" pitchFamily="34" charset="0"/>
                <a:cs typeface="Arial" panose="020B0604020202020204" pitchFamily="34" charset="0"/>
              </a:rPr>
              <a:t> …</a:t>
            </a:r>
            <a:r>
              <a:rPr lang="en-US" sz="2600" dirty="0">
                <a:latin typeface="Arial" panose="020B0604020202020204" pitchFamily="34" charset="0"/>
                <a:cs typeface="Arial" panose="020B0604020202020204" pitchFamily="34" charset="0"/>
              </a:rPr>
              <a:t>when the shattering of the power of the holy people comes to an end </a:t>
            </a:r>
            <a:r>
              <a:rPr lang="en-US" sz="2600" dirty="0">
                <a:solidFill>
                  <a:srgbClr val="FF0000"/>
                </a:solidFill>
                <a:latin typeface="Arial" panose="020B0604020202020204" pitchFamily="34" charset="0"/>
                <a:cs typeface="Arial" panose="020B0604020202020204" pitchFamily="34" charset="0"/>
              </a:rPr>
              <a:t>all these things would be finished</a:t>
            </a:r>
            <a:r>
              <a:rPr lang="en-US" sz="2600" dirty="0" smtClean="0">
                <a:latin typeface="Arial" panose="020B0604020202020204" pitchFamily="34" charset="0"/>
                <a:cs typeface="Arial" panose="020B0604020202020204" pitchFamily="34" charset="0"/>
              </a:rPr>
              <a:t>.</a:t>
            </a:r>
          </a:p>
          <a:p>
            <a:pPr marL="109728" indent="0">
              <a:buNone/>
            </a:pPr>
            <a:r>
              <a:rPr lang="en-US" sz="2600" u="sng" dirty="0" smtClean="0">
                <a:latin typeface="Arial" panose="020B0604020202020204" pitchFamily="34" charset="0"/>
                <a:cs typeface="Arial" panose="020B0604020202020204" pitchFamily="34" charset="0"/>
              </a:rPr>
              <a:t>Mark 13:4 </a:t>
            </a:r>
            <a:r>
              <a:rPr lang="en-US" sz="2600" dirty="0" smtClean="0">
                <a:latin typeface="Arial" panose="020B0604020202020204" pitchFamily="34" charset="0"/>
                <a:cs typeface="Arial" panose="020B0604020202020204" pitchFamily="34" charset="0"/>
              </a:rPr>
              <a:t>…when </a:t>
            </a:r>
            <a:r>
              <a:rPr lang="en-US" sz="2600" dirty="0">
                <a:latin typeface="Arial" panose="020B0604020202020204" pitchFamily="34" charset="0"/>
                <a:cs typeface="Arial" panose="020B0604020202020204" pitchFamily="34" charset="0"/>
              </a:rPr>
              <a:t>will </a:t>
            </a:r>
            <a:r>
              <a:rPr lang="en-US" sz="2600" dirty="0">
                <a:solidFill>
                  <a:srgbClr val="FF0000"/>
                </a:solidFill>
                <a:latin typeface="Arial" panose="020B0604020202020204" pitchFamily="34" charset="0"/>
                <a:cs typeface="Arial" panose="020B0604020202020204" pitchFamily="34" charset="0"/>
              </a:rPr>
              <a:t>these things be</a:t>
            </a:r>
            <a:r>
              <a:rPr lang="en-US" sz="2600" dirty="0">
                <a:latin typeface="Arial" panose="020B0604020202020204" pitchFamily="34" charset="0"/>
                <a:cs typeface="Arial" panose="020B0604020202020204" pitchFamily="34" charset="0"/>
              </a:rPr>
              <a:t>, and what will be the sign when</a:t>
            </a:r>
            <a:r>
              <a:rPr lang="en-US" sz="2600" dirty="0">
                <a:solidFill>
                  <a:srgbClr val="FF0000"/>
                </a:solidFill>
                <a:latin typeface="Arial" panose="020B0604020202020204" pitchFamily="34" charset="0"/>
                <a:cs typeface="Arial" panose="020B0604020202020204" pitchFamily="34" charset="0"/>
              </a:rPr>
              <a:t> all these things are going to be fulfilled</a:t>
            </a:r>
            <a:r>
              <a:rPr lang="en-US" sz="2600" dirty="0" smtClean="0">
                <a:latin typeface="Arial" panose="020B0604020202020204" pitchFamily="34" charset="0"/>
                <a:cs typeface="Arial" panose="020B0604020202020204" pitchFamily="34" charset="0"/>
              </a:rPr>
              <a:t>?”</a:t>
            </a:r>
          </a:p>
          <a:p>
            <a:pPr marL="109728" indent="0">
              <a:buNone/>
            </a:pPr>
            <a:r>
              <a:rPr lang="en-US" sz="2600" u="sng" dirty="0" smtClean="0">
                <a:latin typeface="Arial" panose="020B0604020202020204" pitchFamily="34" charset="0"/>
                <a:cs typeface="Arial" panose="020B0604020202020204" pitchFamily="34" charset="0"/>
              </a:rPr>
              <a:t>Mark 13:8b</a:t>
            </a:r>
            <a:r>
              <a:rPr lang="en-US" sz="2600" dirty="0" smtClean="0">
                <a:latin typeface="Arial" panose="020B0604020202020204" pitchFamily="34" charset="0"/>
                <a:cs typeface="Arial" panose="020B0604020202020204" pitchFamily="34" charset="0"/>
              </a:rPr>
              <a:t> …</a:t>
            </a:r>
            <a:r>
              <a:rPr lang="en-US" sz="2600" dirty="0">
                <a:solidFill>
                  <a:srgbClr val="FF0000"/>
                </a:solidFill>
                <a:latin typeface="Arial" panose="020B0604020202020204" pitchFamily="34" charset="0"/>
                <a:cs typeface="Arial" panose="020B0604020202020204" pitchFamily="34" charset="0"/>
              </a:rPr>
              <a:t>These things </a:t>
            </a:r>
            <a:r>
              <a:rPr lang="en-US" sz="2600" dirty="0">
                <a:latin typeface="Arial" panose="020B0604020202020204" pitchFamily="34" charset="0"/>
                <a:cs typeface="Arial" panose="020B0604020202020204" pitchFamily="34" charset="0"/>
              </a:rPr>
              <a:t>are merely the beginning of birth pangs. </a:t>
            </a:r>
            <a:endParaRPr lang="en-US" sz="2600" dirty="0" smtClean="0">
              <a:latin typeface="Arial" panose="020B0604020202020204" pitchFamily="34" charset="0"/>
              <a:cs typeface="Arial" panose="020B0604020202020204" pitchFamily="34" charset="0"/>
            </a:endParaRPr>
          </a:p>
          <a:p>
            <a:pPr marL="109728" indent="0">
              <a:buNone/>
            </a:pPr>
            <a:r>
              <a:rPr lang="en-US" sz="2600" u="sng" dirty="0" smtClean="0">
                <a:latin typeface="Arial" panose="020B0604020202020204" pitchFamily="34" charset="0"/>
                <a:cs typeface="Arial" panose="020B0604020202020204" pitchFamily="34" charset="0"/>
              </a:rPr>
              <a:t>Mark 13:30</a:t>
            </a:r>
            <a:r>
              <a:rPr lang="en-US" sz="2600" dirty="0" smtClean="0">
                <a:latin typeface="Arial" panose="020B0604020202020204" pitchFamily="34" charset="0"/>
                <a:cs typeface="Arial" panose="020B0604020202020204" pitchFamily="34" charset="0"/>
              </a:rPr>
              <a:t> …this </a:t>
            </a:r>
            <a:r>
              <a:rPr lang="en-US" sz="2600" dirty="0">
                <a:latin typeface="Arial" panose="020B0604020202020204" pitchFamily="34" charset="0"/>
                <a:cs typeface="Arial" panose="020B0604020202020204" pitchFamily="34" charset="0"/>
              </a:rPr>
              <a:t>generation will not pass away until </a:t>
            </a:r>
            <a:r>
              <a:rPr lang="en-US" sz="2600" dirty="0">
                <a:solidFill>
                  <a:srgbClr val="FF0000"/>
                </a:solidFill>
                <a:latin typeface="Arial" panose="020B0604020202020204" pitchFamily="34" charset="0"/>
                <a:cs typeface="Arial" panose="020B0604020202020204" pitchFamily="34" charset="0"/>
              </a:rPr>
              <a:t>all these things take place</a:t>
            </a:r>
            <a:r>
              <a:rPr lang="en-US" sz="2600" dirty="0">
                <a:latin typeface="Arial" panose="020B0604020202020204" pitchFamily="34" charset="0"/>
                <a:cs typeface="Arial" panose="020B0604020202020204" pitchFamily="34" charset="0"/>
              </a:rPr>
              <a:t>. </a:t>
            </a:r>
            <a:endParaRPr lang="en-US" sz="2600" u="sng" dirty="0">
              <a:latin typeface="Arial" panose="020B0604020202020204" pitchFamily="34" charset="0"/>
              <a:cs typeface="Arial" panose="020B0604020202020204" pitchFamily="34" charset="0"/>
            </a:endParaRPr>
          </a:p>
          <a:p>
            <a:pPr marL="109728" indent="0">
              <a:buNone/>
            </a:pPr>
            <a:endParaRPr lang="en-US" u="sng"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21771"/>
            <a:ext cx="8229600" cy="968829"/>
          </a:xfrm>
        </p:spPr>
        <p:txBody>
          <a:bodyPr>
            <a:noAutofit/>
          </a:bodyPr>
          <a:lstStyle/>
          <a:p>
            <a:pPr algn="ctr"/>
            <a:r>
              <a:rPr lang="en-US" sz="3400" dirty="0" smtClean="0">
                <a:solidFill>
                  <a:srgbClr val="0070C0"/>
                </a:solidFill>
                <a:effectLst/>
                <a:latin typeface="Arial" panose="020B0604020202020204" pitchFamily="34" charset="0"/>
                <a:cs typeface="Arial" panose="020B0604020202020204" pitchFamily="34" charset="0"/>
              </a:rPr>
              <a:t>“These Things” </a:t>
            </a:r>
            <a:r>
              <a:rPr lang="en-US" sz="3400" dirty="0" smtClean="0">
                <a:solidFill>
                  <a:srgbClr val="0070C0"/>
                </a:solidFill>
                <a:effectLst/>
                <a:latin typeface="Arial" panose="020B0604020202020204" pitchFamily="34" charset="0"/>
                <a:cs typeface="Arial" panose="020B0604020202020204" pitchFamily="34" charset="0"/>
              </a:rPr>
              <a:t>in </a:t>
            </a:r>
            <a:r>
              <a:rPr lang="en-US" sz="3400" dirty="0" smtClean="0">
                <a:solidFill>
                  <a:srgbClr val="0070C0"/>
                </a:solidFill>
                <a:effectLst/>
                <a:latin typeface="Arial" panose="020B0604020202020204" pitchFamily="34" charset="0"/>
                <a:cs typeface="Arial" panose="020B0604020202020204" pitchFamily="34" charset="0"/>
              </a:rPr>
              <a:t>Daniel </a:t>
            </a:r>
            <a:r>
              <a:rPr lang="en-US" sz="3400" dirty="0" smtClean="0">
                <a:solidFill>
                  <a:srgbClr val="0070C0"/>
                </a:solidFill>
                <a:effectLst/>
                <a:latin typeface="Arial" panose="020B0604020202020204" pitchFamily="34" charset="0"/>
                <a:cs typeface="Arial" panose="020B0604020202020204" pitchFamily="34" charset="0"/>
              </a:rPr>
              <a:t>and </a:t>
            </a:r>
            <a:r>
              <a:rPr lang="en-US" sz="3400" dirty="0">
                <a:solidFill>
                  <a:srgbClr val="0070C0"/>
                </a:solidFill>
                <a:effectLst/>
                <a:latin typeface="Arial" panose="020B0604020202020204" pitchFamily="34" charset="0"/>
                <a:cs typeface="Arial" panose="020B0604020202020204" pitchFamily="34" charset="0"/>
              </a:rPr>
              <a:t>t</a:t>
            </a:r>
            <a:r>
              <a:rPr lang="en-US" sz="3400" dirty="0" smtClean="0">
                <a:solidFill>
                  <a:srgbClr val="0070C0"/>
                </a:solidFill>
                <a:effectLst/>
                <a:latin typeface="Arial" panose="020B0604020202020204" pitchFamily="34" charset="0"/>
                <a:cs typeface="Arial" panose="020B0604020202020204" pitchFamily="34" charset="0"/>
              </a:rPr>
              <a:t>he </a:t>
            </a:r>
            <a:r>
              <a:rPr lang="en-US" sz="3400" dirty="0" smtClean="0">
                <a:solidFill>
                  <a:srgbClr val="0070C0"/>
                </a:solidFill>
                <a:effectLst/>
                <a:latin typeface="Arial" panose="020B0604020202020204" pitchFamily="34" charset="0"/>
                <a:cs typeface="Arial" panose="020B0604020202020204" pitchFamily="34" charset="0"/>
              </a:rPr>
              <a:t>N.T.</a:t>
            </a:r>
            <a:endParaRPr lang="en-US" sz="34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45FD940-1458-4D2B-8892-55436E14D1C8}" type="slidenum">
              <a:rPr lang="en-US" smtClean="0"/>
              <a:t>4</a:t>
            </a:fld>
            <a:endParaRPr lang="en-US"/>
          </a:p>
        </p:txBody>
      </p:sp>
    </p:spTree>
    <p:extLst>
      <p:ext uri="{BB962C8B-B14F-4D97-AF65-F5344CB8AC3E}">
        <p14:creationId xmlns:p14="http://schemas.microsoft.com/office/powerpoint/2010/main" val="132342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79309"/>
            <a:ext cx="8839200" cy="5092891"/>
          </a:xfrm>
        </p:spPr>
        <p:txBody>
          <a:bodyPr/>
          <a:lstStyle/>
          <a:p>
            <a:pPr marL="109728" indent="0">
              <a:buNone/>
            </a:pPr>
            <a:r>
              <a:rPr lang="en-US" u="sng" dirty="0">
                <a:latin typeface="Arial" panose="020B0604020202020204" pitchFamily="34" charset="0"/>
                <a:cs typeface="Arial" panose="020B0604020202020204" pitchFamily="34" charset="0"/>
              </a:rPr>
              <a:t>Daniel 2:28b LXX</a:t>
            </a:r>
            <a:r>
              <a:rPr lang="en-US" dirty="0">
                <a:latin typeface="Arial" panose="020B0604020202020204" pitchFamily="34" charset="0"/>
                <a:cs typeface="Arial" panose="020B0604020202020204" pitchFamily="34" charset="0"/>
              </a:rPr>
              <a:t> …He has made known to King Nebuchadnezzar </a:t>
            </a:r>
            <a:r>
              <a:rPr lang="en-US" dirty="0">
                <a:solidFill>
                  <a:srgbClr val="FF0000"/>
                </a:solidFill>
                <a:latin typeface="Arial" panose="020B0604020202020204" pitchFamily="34" charset="0"/>
                <a:cs typeface="Arial" panose="020B0604020202020204" pitchFamily="34" charset="0"/>
              </a:rPr>
              <a:t>the things that must take place in the last days</a:t>
            </a:r>
            <a:r>
              <a:rPr lang="en-US" dirty="0" smtClean="0">
                <a:latin typeface="Arial" panose="020B0604020202020204" pitchFamily="34" charset="0"/>
                <a:cs typeface="Arial" panose="020B0604020202020204" pitchFamily="34" charset="0"/>
              </a:rPr>
              <a:t>…</a:t>
            </a:r>
          </a:p>
          <a:p>
            <a:pPr marL="109728" indent="0">
              <a:buNone/>
            </a:pPr>
            <a:endParaRPr lang="en-US" u="sng" dirty="0" smtClean="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Revelation 1:1a</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 Revelation of Jesus Christ, which God gave Him to show to His bond-servants, </a:t>
            </a:r>
            <a:r>
              <a:rPr lang="en-US" dirty="0">
                <a:solidFill>
                  <a:srgbClr val="FF0000"/>
                </a:solidFill>
                <a:latin typeface="Arial" panose="020B0604020202020204" pitchFamily="34" charset="0"/>
                <a:cs typeface="Arial" panose="020B0604020202020204" pitchFamily="34" charset="0"/>
              </a:rPr>
              <a:t>the things which must </a:t>
            </a:r>
            <a:r>
              <a:rPr lang="en-US" dirty="0" smtClean="0">
                <a:solidFill>
                  <a:srgbClr val="FF0000"/>
                </a:solidFill>
                <a:latin typeface="Arial" panose="020B0604020202020204" pitchFamily="34" charset="0"/>
                <a:cs typeface="Arial" panose="020B0604020202020204" pitchFamily="34" charset="0"/>
              </a:rPr>
              <a:t>take place soon</a:t>
            </a:r>
            <a:r>
              <a:rPr lang="en-US" dirty="0" smtClean="0">
                <a:latin typeface="Arial" panose="020B0604020202020204" pitchFamily="34" charset="0"/>
                <a:cs typeface="Arial" panose="020B0604020202020204" pitchFamily="34" charset="0"/>
              </a:rPr>
              <a:t>…</a:t>
            </a:r>
          </a:p>
          <a:p>
            <a:pPr marL="109728" indent="0">
              <a:buNone/>
            </a:pPr>
            <a:endParaRPr lang="en-US" u="sng" dirty="0" smtClean="0">
              <a:latin typeface="Arial" panose="020B0604020202020204" pitchFamily="34" charset="0"/>
              <a:cs typeface="Arial" panose="020B0604020202020204" pitchFamily="34" charset="0"/>
            </a:endParaRPr>
          </a:p>
          <a:p>
            <a:pPr marL="109728" indent="0">
              <a:buNone/>
            </a:pPr>
            <a:r>
              <a:rPr lang="en-US" u="sng" dirty="0" smtClean="0">
                <a:latin typeface="Arial" panose="020B0604020202020204" pitchFamily="34" charset="0"/>
                <a:cs typeface="Arial" panose="020B0604020202020204" pitchFamily="34" charset="0"/>
              </a:rPr>
              <a:t>Revelation 22:20</a:t>
            </a:r>
            <a:r>
              <a:rPr lang="en-US" dirty="0" smtClean="0">
                <a:latin typeface="Arial" panose="020B0604020202020204" pitchFamily="34" charset="0"/>
                <a:cs typeface="Arial" panose="020B0604020202020204" pitchFamily="34" charset="0"/>
              </a:rPr>
              <a:t> He who testifies to </a:t>
            </a:r>
            <a:r>
              <a:rPr lang="en-US" dirty="0" smtClean="0">
                <a:solidFill>
                  <a:srgbClr val="FF0000"/>
                </a:solidFill>
                <a:latin typeface="Arial" panose="020B0604020202020204" pitchFamily="34" charset="0"/>
                <a:cs typeface="Arial" panose="020B0604020202020204" pitchFamily="34" charset="0"/>
              </a:rPr>
              <a:t>these things </a:t>
            </a:r>
            <a:r>
              <a:rPr lang="en-US" dirty="0" smtClean="0">
                <a:latin typeface="Arial" panose="020B0604020202020204" pitchFamily="34" charset="0"/>
                <a:cs typeface="Arial" panose="020B0604020202020204" pitchFamily="34" charset="0"/>
              </a:rPr>
              <a:t>says, “Yes, I am coming </a:t>
            </a:r>
            <a:r>
              <a:rPr lang="en-US" dirty="0" smtClean="0">
                <a:solidFill>
                  <a:srgbClr val="FF0000"/>
                </a:solidFill>
                <a:latin typeface="Arial" panose="020B0604020202020204" pitchFamily="34" charset="0"/>
                <a:cs typeface="Arial" panose="020B0604020202020204" pitchFamily="34" charset="0"/>
              </a:rPr>
              <a:t>soon.</a:t>
            </a:r>
            <a:r>
              <a:rPr lang="en-US" dirty="0" smtClean="0">
                <a:latin typeface="Arial" panose="020B0604020202020204" pitchFamily="34" charset="0"/>
                <a:cs typeface="Arial" panose="020B0604020202020204" pitchFamily="34" charset="0"/>
              </a:rPr>
              <a:t>” Amen. Come, Lord Jesus. </a:t>
            </a:r>
          </a:p>
          <a:p>
            <a:pPr marL="109728" indent="0">
              <a:buNone/>
            </a:pPr>
            <a:endParaRPr lang="en-US" u="sng" dirty="0">
              <a:latin typeface="Arial" panose="020B0604020202020204" pitchFamily="34" charset="0"/>
              <a:cs typeface="Arial" panose="020B0604020202020204" pitchFamily="34" charset="0"/>
            </a:endParaRPr>
          </a:p>
          <a:p>
            <a:endParaRPr lang="en-US" dirty="0"/>
          </a:p>
        </p:txBody>
      </p:sp>
      <p:sp>
        <p:nvSpPr>
          <p:cNvPr id="3" name="Title 2"/>
          <p:cNvSpPr>
            <a:spLocks noGrp="1"/>
          </p:cNvSpPr>
          <p:nvPr>
            <p:ph type="title"/>
          </p:nvPr>
        </p:nvSpPr>
        <p:spPr>
          <a:xfrm>
            <a:off x="228600" y="76200"/>
            <a:ext cx="8686800" cy="914400"/>
          </a:xfrm>
        </p:spPr>
        <p:txBody>
          <a:bodyPr>
            <a:normAutofit/>
          </a:bodyPr>
          <a:lstStyle/>
          <a:p>
            <a:pPr algn="ctr"/>
            <a:r>
              <a:rPr lang="en-US" sz="3400" dirty="0">
                <a:solidFill>
                  <a:srgbClr val="0070C0"/>
                </a:solidFill>
                <a:effectLst/>
                <a:latin typeface="Arial" panose="020B0604020202020204" pitchFamily="34" charset="0"/>
                <a:cs typeface="Arial" panose="020B0604020202020204" pitchFamily="34" charset="0"/>
              </a:rPr>
              <a:t>“These Things” in Daniel and the N.T.</a:t>
            </a:r>
            <a:endParaRPr lang="en-US" sz="3400" dirty="0"/>
          </a:p>
        </p:txBody>
      </p:sp>
      <p:sp>
        <p:nvSpPr>
          <p:cNvPr id="4" name="Rounded Rectangle 3"/>
          <p:cNvSpPr/>
          <p:nvPr/>
        </p:nvSpPr>
        <p:spPr>
          <a:xfrm>
            <a:off x="288758" y="1977667"/>
            <a:ext cx="1524000" cy="4191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788228" y="3702766"/>
            <a:ext cx="783771" cy="424543"/>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3124201" y="5085825"/>
            <a:ext cx="838199" cy="3810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p:txBody>
          <a:bodyPr/>
          <a:lstStyle/>
          <a:p>
            <a:fld id="{145FD940-1458-4D2B-8892-55436E14D1C8}" type="slidenum">
              <a:rPr lang="en-US" smtClean="0"/>
              <a:t>5</a:t>
            </a:fld>
            <a:endParaRPr lang="en-US"/>
          </a:p>
        </p:txBody>
      </p:sp>
    </p:spTree>
    <p:extLst>
      <p:ext uri="{BB962C8B-B14F-4D97-AF65-F5344CB8AC3E}">
        <p14:creationId xmlns:p14="http://schemas.microsoft.com/office/powerpoint/2010/main" val="3191963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03109"/>
            <a:ext cx="8839200" cy="5169091"/>
          </a:xfrm>
        </p:spPr>
        <p:txBody>
          <a:bodyPr/>
          <a:lstStyle/>
          <a:p>
            <a:pPr marL="109728" indent="0">
              <a:buNone/>
            </a:pPr>
            <a:r>
              <a:rPr lang="en-US" sz="2800" u="sng" dirty="0" smtClean="0">
                <a:latin typeface="Arial" panose="020B0604020202020204" pitchFamily="34" charset="0"/>
                <a:cs typeface="Arial" panose="020B0604020202020204" pitchFamily="34" charset="0"/>
              </a:rPr>
              <a:t>Mark 13:4</a:t>
            </a:r>
            <a:r>
              <a:rPr lang="en-US" sz="2800" dirty="0" smtClean="0">
                <a:latin typeface="Arial" panose="020B0604020202020204" pitchFamily="34" charset="0"/>
                <a:cs typeface="Arial" panose="020B0604020202020204" pitchFamily="34" charset="0"/>
              </a:rPr>
              <a:t> “Tell </a:t>
            </a:r>
            <a:r>
              <a:rPr lang="en-US" sz="2800" dirty="0">
                <a:latin typeface="Arial" panose="020B0604020202020204" pitchFamily="34" charset="0"/>
                <a:cs typeface="Arial" panose="020B0604020202020204" pitchFamily="34" charset="0"/>
              </a:rPr>
              <a:t>us, when will these things be, and what will be the sign when </a:t>
            </a:r>
            <a:r>
              <a:rPr lang="en-US" sz="2800" dirty="0">
                <a:solidFill>
                  <a:srgbClr val="FF0000"/>
                </a:solidFill>
                <a:latin typeface="Arial" panose="020B0604020202020204" pitchFamily="34" charset="0"/>
                <a:cs typeface="Arial" panose="020B0604020202020204" pitchFamily="34" charset="0"/>
              </a:rPr>
              <a:t>all these things are going to be fulfilled</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13:30-31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Truly I say to you, this generation will not pass away </a:t>
            </a:r>
            <a:r>
              <a:rPr lang="en-US" sz="2800" dirty="0">
                <a:solidFill>
                  <a:srgbClr val="FF0000"/>
                </a:solidFill>
                <a:latin typeface="Arial" panose="020B0604020202020204" pitchFamily="34" charset="0"/>
                <a:cs typeface="Arial" panose="020B0604020202020204" pitchFamily="34" charset="0"/>
              </a:rPr>
              <a:t>until all these things take place</a:t>
            </a:r>
            <a:r>
              <a:rPr lang="en-US" sz="2800" dirty="0">
                <a:latin typeface="Arial" panose="020B0604020202020204" pitchFamily="34" charset="0"/>
                <a:cs typeface="Arial" panose="020B0604020202020204" pitchFamily="34" charset="0"/>
              </a:rPr>
              <a:t>.  </a:t>
            </a:r>
            <a:r>
              <a:rPr lang="en-US" sz="2800" u="sng" dirty="0">
                <a:latin typeface="Arial" panose="020B0604020202020204" pitchFamily="34" charset="0"/>
                <a:cs typeface="Arial" panose="020B0604020202020204" pitchFamily="34" charset="0"/>
              </a:rPr>
              <a:t>31</a:t>
            </a:r>
            <a:r>
              <a:rPr lang="en-US" sz="2800" dirty="0">
                <a:latin typeface="Arial" panose="020B0604020202020204" pitchFamily="34" charset="0"/>
                <a:cs typeface="Arial" panose="020B0604020202020204" pitchFamily="34" charset="0"/>
              </a:rPr>
              <a:t> “Heaven and earth will pass away, but My words will not pass away. </a:t>
            </a:r>
            <a:endParaRPr lang="en-US" sz="2800" dirty="0" smtClean="0">
              <a:latin typeface="Arial" panose="020B0604020202020204" pitchFamily="34" charset="0"/>
              <a:cs typeface="Arial" panose="020B0604020202020204" pitchFamily="34" charset="0"/>
            </a:endParaRPr>
          </a:p>
          <a:p>
            <a:pPr marL="109728" indent="0">
              <a:buNone/>
            </a:pPr>
            <a:endParaRPr lang="en-US" sz="2800" u="sng" dirty="0">
              <a:latin typeface="Arial" panose="020B0604020202020204" pitchFamily="34" charset="0"/>
              <a:cs typeface="Arial" panose="020B0604020202020204" pitchFamily="34" charset="0"/>
            </a:endParaRPr>
          </a:p>
          <a:p>
            <a:pPr marL="109728" indent="0">
              <a:buNone/>
            </a:pPr>
            <a:r>
              <a:rPr lang="en-US" sz="2800" b="1" dirty="0" smtClean="0">
                <a:latin typeface="Arial" panose="020B0604020202020204" pitchFamily="34" charset="0"/>
                <a:cs typeface="Arial" panose="020B0604020202020204" pitchFamily="34" charset="0"/>
              </a:rPr>
              <a:t>This Generation </a:t>
            </a:r>
            <a:r>
              <a:rPr lang="en-US" sz="2800" dirty="0" smtClean="0">
                <a:latin typeface="Arial" panose="020B0604020202020204" pitchFamily="34" charset="0"/>
                <a:cs typeface="Arial" panose="020B0604020202020204" pitchFamily="34" charset="0"/>
              </a:rPr>
              <a:t>=  A pejorative characterizing the unbelief of Jewish leadership that exists prior to the Messianic age (Mark 8:12; 8:38; 9:19).</a:t>
            </a:r>
            <a:endParaRPr lang="en-US" sz="2800" dirty="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68086" y="152400"/>
            <a:ext cx="8229600" cy="563562"/>
          </a:xfrm>
        </p:spPr>
        <p:txBody>
          <a:bodyPr>
            <a:no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God Is Faithful </a:t>
            </a:r>
            <a:r>
              <a:rPr lang="en-US" sz="3600" dirty="0" smtClean="0">
                <a:solidFill>
                  <a:srgbClr val="0070C0"/>
                </a:solidFill>
                <a:effectLst/>
                <a:latin typeface="Arial" panose="020B0604020202020204" pitchFamily="34" charset="0"/>
                <a:cs typeface="Arial" panose="020B0604020202020204" pitchFamily="34" charset="0"/>
              </a:rPr>
              <a:t>to </a:t>
            </a:r>
            <a:r>
              <a:rPr lang="en-US" sz="3600" dirty="0" smtClean="0">
                <a:solidFill>
                  <a:srgbClr val="0070C0"/>
                </a:solidFill>
                <a:effectLst/>
                <a:latin typeface="Arial" panose="020B0604020202020204" pitchFamily="34" charset="0"/>
                <a:cs typeface="Arial" panose="020B0604020202020204" pitchFamily="34" charset="0"/>
              </a:rPr>
              <a:t>His Promises</a:t>
            </a:r>
            <a:endParaRPr lang="en-US" sz="3600" dirty="0">
              <a:solidFill>
                <a:srgbClr val="0070C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5715000" y="3670109"/>
            <a:ext cx="29718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4127309"/>
            <a:ext cx="22098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5562600" y="2385595"/>
            <a:ext cx="2438400" cy="4572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145FD940-1458-4D2B-8892-55436E14D1C8}" type="slidenum">
              <a:rPr lang="en-US" smtClean="0"/>
              <a:t>6</a:t>
            </a:fld>
            <a:endParaRPr lang="en-US"/>
          </a:p>
        </p:txBody>
      </p:sp>
    </p:spTree>
    <p:extLst>
      <p:ext uri="{BB962C8B-B14F-4D97-AF65-F5344CB8AC3E}">
        <p14:creationId xmlns:p14="http://schemas.microsoft.com/office/powerpoint/2010/main" val="1648159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763000" cy="4525963"/>
          </a:xfrm>
        </p:spPr>
        <p:txBody>
          <a:bodyPr>
            <a:normAutofit/>
          </a:bodyPr>
          <a:lstStyle/>
          <a:p>
            <a:pPr marL="512763" indent="-403225">
              <a:buNone/>
            </a:pPr>
            <a:r>
              <a:rPr lang="en-US" sz="2800" dirty="0" smtClean="0">
                <a:latin typeface="Arial" panose="020B0604020202020204" pitchFamily="34" charset="0"/>
                <a:cs typeface="Arial" panose="020B0604020202020204" pitchFamily="34" charset="0"/>
              </a:rPr>
              <a:t>1. God will be faithful to bring about the 70</a:t>
            </a:r>
            <a:r>
              <a:rPr lang="en-US" sz="2800" baseline="30000" dirty="0" smtClean="0">
                <a:latin typeface="Arial" panose="020B0604020202020204" pitchFamily="34" charset="0"/>
                <a:cs typeface="Arial" panose="020B0604020202020204" pitchFamily="34" charset="0"/>
              </a:rPr>
              <a:t>th</a:t>
            </a:r>
            <a:r>
              <a:rPr lang="en-US" sz="2800" dirty="0" smtClean="0">
                <a:latin typeface="Arial" panose="020B0604020202020204" pitchFamily="34" charset="0"/>
                <a:cs typeface="Arial" panose="020B0604020202020204" pitchFamily="34" charset="0"/>
              </a:rPr>
              <a:t> week of Daniel just as He promised.</a:t>
            </a:r>
          </a:p>
          <a:p>
            <a:pPr marL="109728" indent="0">
              <a:buNone/>
            </a:pPr>
            <a:endParaRPr lang="en-US" sz="2800" dirty="0" smtClean="0">
              <a:latin typeface="Arial" panose="020B0604020202020204" pitchFamily="34" charset="0"/>
              <a:cs typeface="Arial" panose="020B0604020202020204" pitchFamily="34" charset="0"/>
            </a:endParaRPr>
          </a:p>
          <a:p>
            <a:pPr marL="512763" indent="-403225">
              <a:buNone/>
            </a:pPr>
            <a:r>
              <a:rPr lang="en-US" sz="2800" dirty="0" smtClean="0">
                <a:latin typeface="Arial" panose="020B0604020202020204" pitchFamily="34" charset="0"/>
                <a:cs typeface="Arial" panose="020B0604020202020204" pitchFamily="34" charset="0"/>
              </a:rPr>
              <a:t>2. We as Christians should be focused on the fulfillment of God’s promises.</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274638"/>
            <a:ext cx="8229600" cy="868362"/>
          </a:xfrm>
        </p:spPr>
        <p:txBody>
          <a:bodyPr/>
          <a:lstStyle/>
          <a:p>
            <a:pPr algn="ctr"/>
            <a:r>
              <a:rPr lang="en-US" dirty="0" smtClean="0">
                <a:solidFill>
                  <a:srgbClr val="FF0000"/>
                </a:solidFill>
                <a:effectLst/>
                <a:latin typeface="Arial" panose="020B0604020202020204" pitchFamily="34" charset="0"/>
                <a:cs typeface="Arial" panose="020B0604020202020204" pitchFamily="34" charset="0"/>
              </a:rPr>
              <a:t>Applications</a:t>
            </a:r>
            <a:endParaRPr lang="en-US"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145FD940-1458-4D2B-8892-55436E14D1C8}" type="slidenum">
              <a:rPr lang="en-US" smtClean="0"/>
              <a:t>7</a:t>
            </a:fld>
            <a:endParaRPr lang="en-US"/>
          </a:p>
        </p:txBody>
      </p:sp>
    </p:spTree>
    <p:extLst>
      <p:ext uri="{BB962C8B-B14F-4D97-AF65-F5344CB8AC3E}">
        <p14:creationId xmlns:p14="http://schemas.microsoft.com/office/powerpoint/2010/main" val="1247321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03109"/>
            <a:ext cx="8839200" cy="5092891"/>
          </a:xfrm>
        </p:spPr>
        <p:txBody>
          <a:bodyPr>
            <a:normAutofit lnSpcReduction="10000"/>
          </a:bodyPr>
          <a:lstStyle/>
          <a:p>
            <a:pPr marL="109728" indent="0">
              <a:buNone/>
            </a:pPr>
            <a:r>
              <a:rPr lang="en-US" u="sng" dirty="0" smtClean="0">
                <a:latin typeface="Arial" panose="020B0604020202020204" pitchFamily="34" charset="0"/>
                <a:cs typeface="Arial" panose="020B0604020202020204" pitchFamily="34" charset="0"/>
              </a:rPr>
              <a:t>Daniel 9:24</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Seventy weeks have been decreed for your people and your holy city, to finish the transgression, to make an end of sin, to make atonement for iniquity, to bring in everlasting righteousness, to seal up vision and prophecy and to anoint the most holy place. </a:t>
            </a:r>
            <a:endParaRPr lang="en-US"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r>
              <a:rPr lang="en-US" dirty="0" smtClean="0">
                <a:latin typeface="Arial" panose="020B0604020202020204" pitchFamily="34" charset="0"/>
                <a:cs typeface="Arial" panose="020B0604020202020204" pitchFamily="34" charset="0"/>
              </a:rPr>
              <a:t>1. Finish the transgression</a:t>
            </a:r>
          </a:p>
          <a:p>
            <a:pPr marL="109728" indent="0">
              <a:buNone/>
            </a:pPr>
            <a:r>
              <a:rPr lang="en-US" dirty="0" smtClean="0">
                <a:latin typeface="Arial" panose="020B0604020202020204" pitchFamily="34" charset="0"/>
                <a:cs typeface="Arial" panose="020B0604020202020204" pitchFamily="34" charset="0"/>
              </a:rPr>
              <a:t>2. Make an end of sin</a:t>
            </a:r>
          </a:p>
          <a:p>
            <a:pPr marL="109728" indent="0">
              <a:buNone/>
            </a:pPr>
            <a:r>
              <a:rPr lang="en-US" dirty="0" smtClean="0">
                <a:solidFill>
                  <a:srgbClr val="FF0000"/>
                </a:solidFill>
                <a:latin typeface="Arial" panose="020B0604020202020204" pitchFamily="34" charset="0"/>
                <a:cs typeface="Arial" panose="020B0604020202020204" pitchFamily="34" charset="0"/>
              </a:rPr>
              <a:t>3. Make atonement for iniquity</a:t>
            </a:r>
          </a:p>
          <a:p>
            <a:pPr marL="109728" indent="0">
              <a:buNone/>
            </a:pPr>
            <a:r>
              <a:rPr lang="en-US" dirty="0" smtClean="0">
                <a:latin typeface="Arial" panose="020B0604020202020204" pitchFamily="34" charset="0"/>
                <a:cs typeface="Arial" panose="020B0604020202020204" pitchFamily="34" charset="0"/>
              </a:rPr>
              <a:t>4. Bring in everlasting righteousness</a:t>
            </a:r>
          </a:p>
          <a:p>
            <a:pPr marL="109728" indent="0">
              <a:buNone/>
            </a:pPr>
            <a:r>
              <a:rPr lang="en-US" dirty="0">
                <a:latin typeface="Arial" panose="020B0604020202020204" pitchFamily="34" charset="0"/>
                <a:cs typeface="Arial" panose="020B0604020202020204" pitchFamily="34" charset="0"/>
              </a:rPr>
              <a:t>5</a:t>
            </a:r>
            <a:r>
              <a:rPr lang="en-US" dirty="0" smtClean="0">
                <a:latin typeface="Arial" panose="020B0604020202020204" pitchFamily="34" charset="0"/>
                <a:cs typeface="Arial" panose="020B0604020202020204" pitchFamily="34" charset="0"/>
              </a:rPr>
              <a:t>. Seal up prophecy</a:t>
            </a:r>
          </a:p>
          <a:p>
            <a:pPr marL="109728" indent="0">
              <a:buNone/>
            </a:pPr>
            <a:r>
              <a:rPr lang="en-US" dirty="0" smtClean="0">
                <a:latin typeface="Arial" panose="020B0604020202020204" pitchFamily="34" charset="0"/>
                <a:cs typeface="Arial" panose="020B0604020202020204" pitchFamily="34" charset="0"/>
              </a:rPr>
              <a:t>6. Anoint the temple</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66700" y="84698"/>
            <a:ext cx="8610600" cy="838200"/>
          </a:xfrm>
        </p:spPr>
        <p:txBody>
          <a:bodyPr>
            <a:noAutofit/>
          </a:bodyPr>
          <a:lstStyle/>
          <a:p>
            <a:pPr algn="ctr"/>
            <a:r>
              <a:rPr lang="en-US" sz="3400" dirty="0" smtClean="0">
                <a:solidFill>
                  <a:srgbClr val="FF0000"/>
                </a:solidFill>
                <a:effectLst/>
                <a:latin typeface="Arial" panose="020B0604020202020204" pitchFamily="34" charset="0"/>
                <a:cs typeface="Arial" panose="020B0604020202020204" pitchFamily="34" charset="0"/>
              </a:rPr>
              <a:t>1. God Will Bring About </a:t>
            </a:r>
            <a:r>
              <a:rPr lang="en-US" sz="3400" dirty="0" smtClean="0">
                <a:solidFill>
                  <a:srgbClr val="FF0000"/>
                </a:solidFill>
                <a:effectLst/>
                <a:latin typeface="Arial" panose="020B0604020202020204" pitchFamily="34" charset="0"/>
                <a:cs typeface="Arial" panose="020B0604020202020204" pitchFamily="34" charset="0"/>
              </a:rPr>
              <a:t>the </a:t>
            </a:r>
            <a:r>
              <a:rPr lang="en-US" sz="3400" dirty="0" smtClean="0">
                <a:solidFill>
                  <a:srgbClr val="FF0000"/>
                </a:solidFill>
                <a:effectLst/>
                <a:latin typeface="Arial" panose="020B0604020202020204" pitchFamily="34" charset="0"/>
                <a:cs typeface="Arial" panose="020B0604020202020204" pitchFamily="34" charset="0"/>
              </a:rPr>
              <a:t>70</a:t>
            </a:r>
            <a:r>
              <a:rPr lang="en-US" sz="3400" baseline="30000" dirty="0" smtClean="0">
                <a:solidFill>
                  <a:srgbClr val="FF0000"/>
                </a:solidFill>
                <a:effectLst/>
                <a:latin typeface="Arial" panose="020B0604020202020204" pitchFamily="34" charset="0"/>
                <a:cs typeface="Arial" panose="020B0604020202020204" pitchFamily="34" charset="0"/>
              </a:rPr>
              <a:t>th</a:t>
            </a:r>
            <a:r>
              <a:rPr lang="en-US" sz="3400" dirty="0" smtClean="0">
                <a:solidFill>
                  <a:srgbClr val="FF0000"/>
                </a:solidFill>
                <a:effectLst/>
                <a:latin typeface="Arial" panose="020B0604020202020204" pitchFamily="34" charset="0"/>
                <a:cs typeface="Arial" panose="020B0604020202020204" pitchFamily="34" charset="0"/>
              </a:rPr>
              <a:t> Week!</a:t>
            </a:r>
            <a:endParaRPr lang="en-US" sz="3400" dirty="0">
              <a:solidFill>
                <a:srgbClr val="FF0000"/>
              </a:solidFill>
              <a:effectLst/>
              <a:latin typeface="Arial" panose="020B0604020202020204" pitchFamily="34" charset="0"/>
              <a:cs typeface="Arial" panose="020B0604020202020204" pitchFamily="34" charset="0"/>
            </a:endParaRPr>
          </a:p>
        </p:txBody>
      </p:sp>
      <p:sp>
        <p:nvSpPr>
          <p:cNvPr id="6" name="Rounded Rectangle 5"/>
          <p:cNvSpPr/>
          <p:nvPr/>
        </p:nvSpPr>
        <p:spPr>
          <a:xfrm>
            <a:off x="2133600" y="1003109"/>
            <a:ext cx="2362200" cy="4572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145FD940-1458-4D2B-8892-55436E14D1C8}" type="slidenum">
              <a:rPr lang="en-US" smtClean="0"/>
              <a:t>8</a:t>
            </a:fld>
            <a:endParaRPr lang="en-US"/>
          </a:p>
        </p:txBody>
      </p:sp>
    </p:spTree>
    <p:extLst>
      <p:ext uri="{BB962C8B-B14F-4D97-AF65-F5344CB8AC3E}">
        <p14:creationId xmlns:p14="http://schemas.microsoft.com/office/powerpoint/2010/main" val="3274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458200" cy="4940491"/>
          </a:xfrm>
        </p:spPr>
        <p:txBody>
          <a:bodyPr>
            <a:normAutofit/>
          </a:bodyPr>
          <a:lstStyle/>
          <a:p>
            <a:pPr marL="109728" indent="0">
              <a:buNone/>
            </a:pPr>
            <a:r>
              <a:rPr lang="en-US" u="sng" dirty="0" smtClean="0">
                <a:latin typeface="Arial" panose="020B0604020202020204" pitchFamily="34" charset="0"/>
                <a:cs typeface="Arial" panose="020B0604020202020204" pitchFamily="34" charset="0"/>
              </a:rPr>
              <a:t>Daniel 9:26-27</a:t>
            </a:r>
            <a:r>
              <a:rPr lang="en-US" dirty="0" smtClean="0">
                <a:latin typeface="Arial" panose="020B0604020202020204" pitchFamily="34" charset="0"/>
                <a:cs typeface="Arial" panose="020B0604020202020204" pitchFamily="34" charset="0"/>
              </a:rPr>
              <a:t> Then </a:t>
            </a:r>
            <a:r>
              <a:rPr lang="en-US" dirty="0">
                <a:latin typeface="Arial" panose="020B0604020202020204" pitchFamily="34" charset="0"/>
                <a:cs typeface="Arial" panose="020B0604020202020204" pitchFamily="34" charset="0"/>
              </a:rPr>
              <a:t>after the sixty-two weeks the Messiah will be cut off and have nothing, and the people of the prince who is to come will destroy the city and the sanctuary. </a:t>
            </a:r>
            <a:r>
              <a:rPr lang="en-US" dirty="0">
                <a:solidFill>
                  <a:srgbClr val="FF0000"/>
                </a:solidFill>
                <a:latin typeface="Arial" panose="020B0604020202020204" pitchFamily="34" charset="0"/>
                <a:cs typeface="Arial" panose="020B0604020202020204" pitchFamily="34" charset="0"/>
              </a:rPr>
              <a:t>And its end will come with a flood; even to the end there will be war; desolations are determined.  </a:t>
            </a:r>
            <a:r>
              <a:rPr lang="en-US" u="sng" dirty="0">
                <a:latin typeface="Arial" panose="020B0604020202020204" pitchFamily="34" charset="0"/>
                <a:cs typeface="Arial" panose="020B0604020202020204" pitchFamily="34" charset="0"/>
              </a:rPr>
              <a:t>27</a:t>
            </a:r>
            <a:r>
              <a:rPr lang="en-US" dirty="0">
                <a:latin typeface="Arial" panose="020B0604020202020204" pitchFamily="34" charset="0"/>
                <a:cs typeface="Arial" panose="020B0604020202020204" pitchFamily="34" charset="0"/>
              </a:rPr>
              <a:t> “And he will make a firm covenant with the many for one week, but in the middle of the week he will put a stop to sacrifice and grain offering; and on the wing of abominations will come one who makes desolate, even until a complete destruction, one that is decreed, is poured </a:t>
            </a:r>
            <a:r>
              <a:rPr lang="en-US" dirty="0" smtClean="0">
                <a:latin typeface="Arial" panose="020B0604020202020204" pitchFamily="34" charset="0"/>
                <a:cs typeface="Arial" panose="020B0604020202020204" pitchFamily="34" charset="0"/>
              </a:rPr>
              <a:t>out… </a:t>
            </a: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10886"/>
            <a:ext cx="8229600" cy="1143000"/>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1. The Predicted Interlude</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Rounded Rectangle 3"/>
          <p:cNvSpPr/>
          <p:nvPr/>
        </p:nvSpPr>
        <p:spPr>
          <a:xfrm>
            <a:off x="304800" y="1905000"/>
            <a:ext cx="5562600" cy="4572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598015" y="3173472"/>
            <a:ext cx="1143000" cy="457200"/>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145FD940-1458-4D2B-8892-55436E14D1C8}" type="slidenum">
              <a:rPr lang="en-US" smtClean="0"/>
              <a:t>9</a:t>
            </a:fld>
            <a:endParaRPr lang="en-US"/>
          </a:p>
        </p:txBody>
      </p:sp>
    </p:spTree>
    <p:extLst>
      <p:ext uri="{BB962C8B-B14F-4D97-AF65-F5344CB8AC3E}">
        <p14:creationId xmlns:p14="http://schemas.microsoft.com/office/powerpoint/2010/main" val="252123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823</TotalTime>
  <Words>1039</Words>
  <Application>Microsoft Office PowerPoint</Application>
  <PresentationFormat>On-screen Show (4:3)</PresentationFormat>
  <Paragraphs>68</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13:1-4, 30-31</vt:lpstr>
      <vt:lpstr>The Loaded Prediction and Question</vt:lpstr>
      <vt:lpstr>The Connection to Daniel’s 70th Week</vt:lpstr>
      <vt:lpstr>“These Things” in Daniel and the N.T.</vt:lpstr>
      <vt:lpstr>“These Things” in Daniel and the N.T.</vt:lpstr>
      <vt:lpstr>God Is Faithful to His Promises</vt:lpstr>
      <vt:lpstr>Applications</vt:lpstr>
      <vt:lpstr>1. God Will Bring About the 70th Week!</vt:lpstr>
      <vt:lpstr>1. The Predicted Interlude</vt:lpstr>
      <vt:lpstr>1. The Predicted Interlude</vt:lpstr>
      <vt:lpstr>2. We Should Focus On God’s Promises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13:1-8</dc:title>
  <dc:creator>Eric</dc:creator>
  <cp:lastModifiedBy>Christy</cp:lastModifiedBy>
  <cp:revision>59</cp:revision>
  <cp:lastPrinted>2014-09-05T18:23:20Z</cp:lastPrinted>
  <dcterms:created xsi:type="dcterms:W3CDTF">2014-08-18T19:24:10Z</dcterms:created>
  <dcterms:modified xsi:type="dcterms:W3CDTF">2014-09-05T22:10:58Z</dcterms:modified>
</cp:coreProperties>
</file>