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75" r:id="rId4"/>
    <p:sldId id="264" r:id="rId5"/>
    <p:sldId id="265" r:id="rId6"/>
    <p:sldId id="267" r:id="rId7"/>
    <p:sldId id="269" r:id="rId8"/>
    <p:sldId id="268" r:id="rId9"/>
    <p:sldId id="274" r:id="rId10"/>
    <p:sldId id="270" r:id="rId11"/>
    <p:sldId id="271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CAB"/>
    <a:srgbClr val="336600"/>
    <a:srgbClr val="009A46"/>
    <a:srgbClr val="009900"/>
    <a:srgbClr val="FF0066"/>
    <a:srgbClr val="669900"/>
    <a:srgbClr val="486B70"/>
    <a:srgbClr val="768A76"/>
    <a:srgbClr val="527B80"/>
    <a:srgbClr val="527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62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788" y="-265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2258016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dirty="0"/>
              <a:t>Christ Reconciles “The All”</a:t>
            </a:r>
          </a:p>
          <a:p>
            <a:r>
              <a:rPr lang="en-US" sz="1500" dirty="0"/>
              <a:t>Colossians 1:19-20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09/21/14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527B8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Christ Reconciles “The All”: Colossians</a:t>
            </a:r>
            <a:r>
              <a:rPr lang="en-US" sz="18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1:19, 20	</a:t>
            </a:r>
            <a:fld id="{36AB7F28-1586-421A-BF43-005BB55F7910}" type="slidenum">
              <a:rPr lang="en-US" sz="1800" baseline="0" smtClean="0">
                <a:solidFill>
                  <a:schemeClr val="tx1"/>
                </a:solidFill>
                <a:latin typeface="Calibri" panose="020F0502020204030204" pitchFamily="34" charset="0"/>
              </a:rPr>
              <a:t>‹#›</a:t>
            </a:fld>
            <a:endParaRPr lang="en-US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 Reconciles “The All”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Colossians 1:19-20</a:t>
            </a:r>
          </a:p>
          <a:p>
            <a:endParaRPr lang="en-US" dirty="0" smtClean="0"/>
          </a:p>
          <a:p>
            <a:r>
              <a:rPr lang="en-US" dirty="0" smtClean="0"/>
              <a:t>by Bob DeWaay</a:t>
            </a:r>
          </a:p>
          <a:p>
            <a:r>
              <a:rPr lang="en-US" dirty="0" smtClean="0"/>
              <a:t>Gospel of Grace Fellowship</a:t>
            </a:r>
          </a:p>
          <a:p>
            <a:endParaRPr lang="en-US" dirty="0" smtClean="0"/>
          </a:p>
          <a:p>
            <a:r>
              <a:rPr lang="en-US" dirty="0" smtClean="0"/>
              <a:t>September 21,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415397"/>
            <a:ext cx="8229600" cy="3048000"/>
          </a:xfrm>
        </p:spPr>
        <p:txBody>
          <a:bodyPr>
            <a:noAutofit/>
          </a:bodyPr>
          <a:lstStyle/>
          <a:p>
            <a:pPr algn="just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This is a reference to the Roman triumphal procession where the conquered enemies are publicly drawn along as vanquished foes</a:t>
            </a:r>
          </a:p>
          <a:p>
            <a:pPr algn="just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All things are reconciled but only humans with faith in Christ are reconciled and saved</a:t>
            </a:r>
          </a:p>
          <a:p>
            <a:pPr algn="just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See </a:t>
            </a:r>
            <a:r>
              <a:rPr lang="en-US" sz="3000" dirty="0" smtClean="0">
                <a:solidFill>
                  <a:srgbClr val="0D1CAB"/>
                </a:solidFill>
              </a:rPr>
              <a:t>1Corinthians 15:28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000" dirty="0" smtClean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dirty="0"/>
              <a:t>	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000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000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000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000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44161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2:15</a:t>
            </a:r>
            <a:r>
              <a:rPr lang="en-US" sz="3200" dirty="0" smtClean="0">
                <a:latin typeface="Calibri" panose="020F0502020204030204" pitchFamily="34" charset="0"/>
              </a:rPr>
              <a:t> (HCSB)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He disarmed the rulers and authorities and disgraced them publicly;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</a:rPr>
              <a:t>He triumphed over them </a:t>
            </a:r>
            <a:r>
              <a:rPr lang="en-US" sz="3200" dirty="0" smtClean="0">
                <a:latin typeface="Calibri" pitchFamily="34" charset="0"/>
              </a:rPr>
              <a:t>by Him.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God’s Spiritual Enemies Are Subjugated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Knee Will Bow to Jesus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4805"/>
            <a:ext cx="844161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u="sng" dirty="0" smtClean="0">
                <a:latin typeface="Calibri" panose="020F0502020204030204" pitchFamily="34" charset="0"/>
              </a:rPr>
              <a:t>Philippians 2:10-11</a:t>
            </a:r>
            <a:r>
              <a:rPr lang="en-US" sz="3100" dirty="0" smtClean="0">
                <a:latin typeface="Calibri" panose="020F0502020204030204" pitchFamily="34" charset="0"/>
              </a:rPr>
              <a:t>  (NASB)</a:t>
            </a:r>
          </a:p>
          <a:p>
            <a:r>
              <a:rPr lang="en-US" sz="3100" dirty="0" smtClean="0">
                <a:latin typeface="Calibri" panose="020F0502020204030204" pitchFamily="34" charset="0"/>
              </a:rPr>
              <a:t>so that at the name of Jesus </a:t>
            </a:r>
            <a:r>
              <a:rPr lang="en-US" sz="31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every knee will bow</a:t>
            </a:r>
            <a:r>
              <a:rPr lang="en-US" sz="3100" dirty="0" smtClean="0">
                <a:latin typeface="Calibri" panose="020F0502020204030204" pitchFamily="34" charset="0"/>
              </a:rPr>
              <a:t>, of those who are in heaven and on earth and under the earth, and that </a:t>
            </a:r>
            <a:r>
              <a:rPr lang="en-US" sz="31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every tongue will confess </a:t>
            </a:r>
            <a:r>
              <a:rPr lang="en-US" sz="3100" dirty="0" smtClean="0">
                <a:latin typeface="Calibri" panose="020F0502020204030204" pitchFamily="34" charset="0"/>
              </a:rPr>
              <a:t>that Jesus Christ is Lord, to the glory of God the Father.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76611"/>
            <a:ext cx="8534400" cy="19050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Aft>
                <a:spcPts val="600"/>
              </a:spcAft>
            </a:pPr>
            <a:r>
              <a:rPr lang="en-US" sz="2900" dirty="0" smtClean="0"/>
              <a:t>This is either willingly now or by constraint later</a:t>
            </a:r>
          </a:p>
          <a:p>
            <a:pPr>
              <a:lnSpc>
                <a:spcPts val="3400"/>
              </a:lnSpc>
              <a:spcAft>
                <a:spcPts val="600"/>
              </a:spcAft>
            </a:pPr>
            <a:r>
              <a:rPr lang="en-US" sz="2900" dirty="0" smtClean="0"/>
              <a:t>If we have confessed Christ through the gospel it is our joy to worship Him</a:t>
            </a:r>
          </a:p>
          <a:p>
            <a:pPr>
              <a:lnSpc>
                <a:spcPts val="3400"/>
              </a:lnSpc>
              <a:spcAft>
                <a:spcPts val="600"/>
              </a:spcAft>
            </a:pPr>
            <a:r>
              <a:rPr lang="en-US" sz="2900" dirty="0" smtClean="0"/>
              <a:t>We acknowledge who He is as Lord</a:t>
            </a:r>
          </a:p>
          <a:p>
            <a:pPr>
              <a:lnSpc>
                <a:spcPts val="3400"/>
              </a:lnSpc>
              <a:spcAft>
                <a:spcPts val="600"/>
              </a:spcAft>
              <a:buNone/>
            </a:pPr>
            <a:endParaRPr lang="en-US" sz="2900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148786"/>
            <a:ext cx="8210550" cy="28956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“He” is emphatic in the Greek (the verse begins “in Him”)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“God” is supplied by the translators, it is not in the Greek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Three key words “pleased, fullness, dwell” have roots in the Old Testament</a:t>
            </a:r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Fullness Dwells in Christ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84863"/>
            <a:ext cx="80772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1:19</a:t>
            </a:r>
            <a:r>
              <a:rPr lang="en-US" sz="3200" dirty="0" smtClean="0">
                <a:latin typeface="Calibri" panose="020F0502020204030204" pitchFamily="34" charset="0"/>
              </a:rPr>
              <a:t> (HCSB)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For God was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</a:rPr>
              <a:t>pleased</a:t>
            </a:r>
            <a:r>
              <a:rPr lang="en-US" sz="3200" dirty="0" smtClean="0">
                <a:latin typeface="Calibri" pitchFamily="34" charset="0"/>
              </a:rPr>
              <a:t> to have all His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</a:rPr>
              <a:t>fullness</a:t>
            </a:r>
            <a:r>
              <a:rPr lang="en-US" sz="3200" dirty="0" smtClean="0">
                <a:latin typeface="Calibri" pitchFamily="34" charset="0"/>
              </a:rPr>
              <a:t> 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</a:rPr>
              <a:t>dwell</a:t>
            </a:r>
            <a:r>
              <a:rPr lang="en-US" sz="3200" dirty="0" smtClean="0">
                <a:latin typeface="Calibri" pitchFamily="34" charset="0"/>
              </a:rPr>
              <a:t> in Him </a:t>
            </a: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524000"/>
            <a:ext cx="440055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pas</a:t>
            </a:r>
            <a:r>
              <a:rPr lang="en-US" dirty="0" smtClean="0"/>
              <a:t>” “all” is found 8 times in the Christ Hymn of Col. 1:15-20</a:t>
            </a:r>
          </a:p>
          <a:p>
            <a:r>
              <a:rPr lang="en-US" dirty="0" smtClean="0"/>
              <a:t>This word is repeated to emphasize Christ’s universal power and sovereignty</a:t>
            </a:r>
          </a:p>
          <a:p>
            <a:r>
              <a:rPr lang="en-US" dirty="0" smtClean="0"/>
              <a:t>The doctrines of Christ as Creator and Ruler are established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 Hymn Theme: “The All”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0"/>
            <a:ext cx="4114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Verse 15: “of 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16: “the 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16: “the 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17: “before 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17: “the 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18: “in 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19: “all”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Verse 20: “the all” </a:t>
            </a: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7432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900" dirty="0" smtClean="0"/>
              <a:t>“In Him, through Him and to Him” are found in verses 19 and 20. (also see </a:t>
            </a:r>
            <a:r>
              <a:rPr lang="en-US" sz="2900" dirty="0" smtClean="0">
                <a:solidFill>
                  <a:srgbClr val="0D1CAB"/>
                </a:solidFill>
              </a:rPr>
              <a:t>Romans 11:36</a:t>
            </a:r>
            <a:r>
              <a:rPr lang="en-US" sz="2900" dirty="0" smtClean="0"/>
              <a:t>)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900" dirty="0" smtClean="0"/>
              <a:t>The disruption of nature (</a:t>
            </a:r>
            <a:r>
              <a:rPr lang="en-US" sz="2900" dirty="0" smtClean="0">
                <a:solidFill>
                  <a:srgbClr val="0D1CAB"/>
                </a:solidFill>
              </a:rPr>
              <a:t>Romans 8:20-22</a:t>
            </a:r>
            <a:r>
              <a:rPr lang="en-US" sz="2900" dirty="0" smtClean="0"/>
              <a:t>) is still true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900" dirty="0" smtClean="0"/>
              <a:t>This does not teach universal salvation 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900" dirty="0" smtClean="0"/>
              <a:t>To subjugate is not to save (</a:t>
            </a:r>
            <a:r>
              <a:rPr lang="en-US" sz="2900" dirty="0" smtClean="0">
                <a:solidFill>
                  <a:srgbClr val="0D1CAB"/>
                </a:solidFill>
              </a:rPr>
              <a:t>Col. 2:15</a:t>
            </a:r>
            <a:r>
              <a:rPr lang="en-US" sz="2900" dirty="0" smtClean="0"/>
              <a:t>)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2900" dirty="0"/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2900" dirty="0" smtClean="0"/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2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 Reconciliation of The All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78486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1:20a</a:t>
            </a:r>
            <a:r>
              <a:rPr lang="en-US" sz="3200" dirty="0" smtClean="0">
                <a:latin typeface="Calibri" panose="020F0502020204030204" pitchFamily="34" charset="0"/>
              </a:rPr>
              <a:t> (HCSB)</a:t>
            </a:r>
            <a:endParaRPr lang="en-US" sz="14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itchFamily="34" charset="0"/>
              </a:rPr>
              <a:t>and through Him to </a:t>
            </a:r>
            <a:r>
              <a:rPr lang="en-US" sz="3000" dirty="0" smtClean="0">
                <a:solidFill>
                  <a:srgbClr val="C00000"/>
                </a:solidFill>
                <a:latin typeface="Calibri" pitchFamily="34" charset="0"/>
              </a:rPr>
              <a:t>reconcile</a:t>
            </a:r>
            <a:r>
              <a:rPr lang="en-US" sz="3000" dirty="0" smtClean="0">
                <a:latin typeface="Calibri" pitchFamily="34" charset="0"/>
              </a:rPr>
              <a:t> everything to Himself 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3528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“Having made peace” means that believers are reconciled to God and rebels are subjugated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The blood provides propitiation (</a:t>
            </a:r>
            <a:r>
              <a:rPr lang="en-US" sz="3000" dirty="0" smtClean="0">
                <a:solidFill>
                  <a:srgbClr val="0D1CAB"/>
                </a:solidFill>
              </a:rPr>
              <a:t>Romans 3:25-26</a:t>
            </a:r>
            <a:r>
              <a:rPr lang="en-US" sz="3000" dirty="0" smtClean="0"/>
              <a:t>)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“peace” implies </a:t>
            </a:r>
            <a:r>
              <a:rPr lang="en-US" sz="3000" dirty="0"/>
              <a:t>the reconciliation of former enemies </a:t>
            </a:r>
            <a:r>
              <a:rPr lang="en-US" sz="3000" dirty="0" smtClean="0"/>
              <a:t>by God’s work of grace (</a:t>
            </a:r>
            <a:r>
              <a:rPr lang="en-US" sz="3000" dirty="0" smtClean="0">
                <a:solidFill>
                  <a:srgbClr val="0D1CAB"/>
                </a:solidFill>
              </a:rPr>
              <a:t>Romans 5:1</a:t>
            </a:r>
            <a:r>
              <a:rPr lang="en-US" sz="3000" dirty="0" smtClean="0"/>
              <a:t>)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solidFill>
                  <a:srgbClr val="0D1CAB"/>
                </a:solidFill>
              </a:rPr>
              <a:t>Ephesians 2:13-18 </a:t>
            </a:r>
            <a:r>
              <a:rPr lang="en-US" sz="3000" dirty="0" smtClean="0"/>
              <a:t>provides important commentary on redemption and peace,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Blood of the Cross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250" y="1295400"/>
            <a:ext cx="8382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1:20b</a:t>
            </a:r>
            <a:r>
              <a:rPr lang="en-US" sz="3200" dirty="0" smtClean="0">
                <a:latin typeface="Calibri" panose="020F0502020204030204" pitchFamily="34" charset="0"/>
              </a:rPr>
              <a:t> (HCSB)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by making peace through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</a:rPr>
              <a:t>the blood of His cross</a:t>
            </a:r>
            <a:endParaRPr lang="en-US" sz="32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88222"/>
            <a:ext cx="8020050" cy="31242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This implies “all created things”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By obeying the gospel, the Colossians are reconciled to God and </a:t>
            </a:r>
            <a:r>
              <a:rPr lang="en-US" sz="3000" dirty="0" smtClean="0">
                <a:solidFill>
                  <a:srgbClr val="C00000"/>
                </a:solidFill>
              </a:rPr>
              <a:t>need not fear the hostile powers 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The spiritual forces of darkness were subjugated by Christ through the cross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See </a:t>
            </a:r>
            <a:r>
              <a:rPr lang="en-US" sz="3000" dirty="0" smtClean="0">
                <a:solidFill>
                  <a:srgbClr val="0D1CAB"/>
                </a:solidFill>
              </a:rPr>
              <a:t>Romans 8:35-39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Universal Scope of Christ’s Work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81380"/>
            <a:ext cx="8458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1:20c</a:t>
            </a:r>
            <a:r>
              <a:rPr lang="en-US" sz="3200" dirty="0" smtClean="0">
                <a:latin typeface="Calibri" panose="020F0502020204030204" pitchFamily="34" charset="0"/>
              </a:rPr>
              <a:t>  (HCSB)</a:t>
            </a:r>
            <a:endParaRPr lang="en-US" sz="16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itchFamily="34" charset="0"/>
              </a:rPr>
              <a:t> whether things on earth or things in heaven.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God is both transcendent and immanent </a:t>
            </a:r>
          </a:p>
          <a:p>
            <a:endParaRPr lang="en-US" sz="3200" dirty="0" smtClean="0"/>
          </a:p>
          <a:p>
            <a:r>
              <a:rPr lang="en-US" sz="3200" dirty="0" smtClean="0"/>
              <a:t>Fullness is found in Christ, not philosophy or human tradition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All God’s enemies will be subjugated by Christ and God will be all in all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and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Is Both Transcendent and Immanent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3781" y="1295400"/>
            <a:ext cx="8213019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100" u="sng" dirty="0" smtClean="0">
                <a:latin typeface="Calibri" panose="020F0502020204030204" pitchFamily="34" charset="0"/>
              </a:rPr>
              <a:t>Jeremiah 23:23-24</a:t>
            </a:r>
            <a:r>
              <a:rPr lang="en-US" sz="3100" dirty="0" smtClean="0">
                <a:latin typeface="Calibri" panose="020F0502020204030204" pitchFamily="34" charset="0"/>
              </a:rPr>
              <a:t>  (NASB)</a:t>
            </a:r>
          </a:p>
          <a:p>
            <a:pPr marL="0" lvl="1"/>
            <a:r>
              <a:rPr lang="en-US" sz="3100" dirty="0" smtClean="0">
                <a:latin typeface="Calibri" panose="020F0502020204030204" pitchFamily="34" charset="0"/>
              </a:rPr>
              <a:t>“Am I </a:t>
            </a:r>
            <a:r>
              <a:rPr lang="en-US" sz="3100" dirty="0" smtClean="0">
                <a:solidFill>
                  <a:srgbClr val="0D1CAB"/>
                </a:solidFill>
                <a:latin typeface="Calibri" pitchFamily="34" charset="0"/>
              </a:rPr>
              <a:t>a God who is near</a:t>
            </a:r>
            <a:r>
              <a:rPr lang="en-US" sz="3100" dirty="0" smtClean="0">
                <a:latin typeface="Calibri" pitchFamily="34" charset="0"/>
              </a:rPr>
              <a:t>,” declares the Lord, “And not </a:t>
            </a:r>
            <a:r>
              <a:rPr lang="en-US" sz="3100" dirty="0" smtClean="0">
                <a:solidFill>
                  <a:srgbClr val="0D1CAB"/>
                </a:solidFill>
                <a:latin typeface="Calibri" pitchFamily="34" charset="0"/>
              </a:rPr>
              <a:t>a God far off</a:t>
            </a:r>
            <a:r>
              <a:rPr lang="en-US" sz="3100" dirty="0" smtClean="0">
                <a:latin typeface="Calibri" pitchFamily="34" charset="0"/>
              </a:rPr>
              <a:t>? Can a man hide himself in hiding places So I do not see him?” declares the Lord. “</a:t>
            </a:r>
            <a:r>
              <a:rPr lang="en-US" sz="3100" dirty="0" smtClean="0">
                <a:solidFill>
                  <a:srgbClr val="C00000"/>
                </a:solidFill>
                <a:latin typeface="Calibri" pitchFamily="34" charset="0"/>
              </a:rPr>
              <a:t>Do I not fill the heavens and the earth</a:t>
            </a:r>
            <a:r>
              <a:rPr lang="en-US" sz="3100" dirty="0" smtClean="0">
                <a:latin typeface="Calibri" pitchFamily="34" charset="0"/>
              </a:rPr>
              <a:t>?” declares the Lord.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4343400"/>
            <a:ext cx="8686800" cy="19050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900" dirty="0" smtClean="0"/>
              <a:t>Immanence is revealed (as God who is near)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900" dirty="0" smtClean="0"/>
              <a:t>Transcendence is revealed (fill the heavens and the earth)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900" dirty="0" smtClean="0"/>
              <a:t>God cares for the humble and contrite (</a:t>
            </a:r>
            <a:r>
              <a:rPr lang="en-US" sz="2900" dirty="0" smtClean="0">
                <a:solidFill>
                  <a:srgbClr val="0D1CAB"/>
                </a:solidFill>
              </a:rPr>
              <a:t>Isaiah 57:15</a:t>
            </a:r>
            <a:r>
              <a:rPr lang="en-US" sz="2900" dirty="0" smtClean="0"/>
              <a:t>) </a:t>
            </a:r>
            <a:endParaRPr lang="en-US" sz="2900" i="1" dirty="0" smtClean="0"/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250" y="152400"/>
            <a:ext cx="821055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Fullness Is Found in Christ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1" y="1295400"/>
            <a:ext cx="822959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u="sng" dirty="0" smtClean="0">
                <a:latin typeface="Calibri" panose="020F0502020204030204" pitchFamily="34" charset="0"/>
              </a:rPr>
              <a:t>Colossians 2:8, 9</a:t>
            </a:r>
            <a:r>
              <a:rPr lang="en-US" sz="3100" dirty="0" smtClean="0">
                <a:latin typeface="Calibri" panose="020F0502020204030204" pitchFamily="34" charset="0"/>
              </a:rPr>
              <a:t>  (NRSV)</a:t>
            </a:r>
          </a:p>
          <a:p>
            <a:r>
              <a:rPr lang="en-US" sz="3100" dirty="0" smtClean="0">
                <a:solidFill>
                  <a:srgbClr val="7030A0"/>
                </a:solidFill>
                <a:latin typeface="Calibri" pitchFamily="34" charset="0"/>
              </a:rPr>
              <a:t>See to it </a:t>
            </a:r>
            <a:r>
              <a:rPr lang="en-US" sz="3100" dirty="0" smtClean="0">
                <a:latin typeface="Calibri" pitchFamily="34" charset="0"/>
              </a:rPr>
              <a:t>that no one takes you captive through </a:t>
            </a:r>
            <a:r>
              <a:rPr lang="en-US" sz="3100" dirty="0" smtClean="0">
                <a:solidFill>
                  <a:srgbClr val="C00000"/>
                </a:solidFill>
                <a:latin typeface="Calibri" pitchFamily="34" charset="0"/>
              </a:rPr>
              <a:t>philosophy</a:t>
            </a:r>
            <a:r>
              <a:rPr lang="en-US" sz="3100" dirty="0" smtClean="0">
                <a:latin typeface="Calibri" pitchFamily="34" charset="0"/>
              </a:rPr>
              <a:t> and empty deceit, according to </a:t>
            </a:r>
            <a:r>
              <a:rPr lang="en-US" sz="3100" dirty="0" smtClean="0">
                <a:solidFill>
                  <a:srgbClr val="C00000"/>
                </a:solidFill>
                <a:latin typeface="Calibri" pitchFamily="34" charset="0"/>
              </a:rPr>
              <a:t>human tradition</a:t>
            </a:r>
            <a:r>
              <a:rPr lang="en-US" sz="3100" dirty="0" smtClean="0">
                <a:latin typeface="Calibri" pitchFamily="34" charset="0"/>
              </a:rPr>
              <a:t>, </a:t>
            </a:r>
            <a:r>
              <a:rPr lang="en-US" sz="3100" dirty="0" smtClean="0">
                <a:solidFill>
                  <a:srgbClr val="336600"/>
                </a:solidFill>
                <a:latin typeface="Calibri" pitchFamily="34" charset="0"/>
              </a:rPr>
              <a:t>according to the elemental spirits </a:t>
            </a:r>
            <a:r>
              <a:rPr lang="en-US" sz="3100" dirty="0" smtClean="0">
                <a:latin typeface="Calibri" pitchFamily="34" charset="0"/>
              </a:rPr>
              <a:t>of the universe, and not according to Christ. For </a:t>
            </a:r>
            <a:r>
              <a:rPr lang="en-US" sz="3100" dirty="0" smtClean="0">
                <a:solidFill>
                  <a:srgbClr val="0D1CAB"/>
                </a:solidFill>
                <a:latin typeface="Calibri" pitchFamily="34" charset="0"/>
              </a:rPr>
              <a:t>in him the whole fullness of deity dwells</a:t>
            </a:r>
            <a:r>
              <a:rPr lang="en-US" sz="3100" dirty="0" smtClean="0">
                <a:latin typeface="Calibri" pitchFamily="34" charset="0"/>
              </a:rPr>
              <a:t> bodily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95300" y="4419600"/>
            <a:ext cx="8534400" cy="1524000"/>
          </a:xfrm>
        </p:spPr>
        <p:txBody>
          <a:bodyPr>
            <a:noAutofit/>
          </a:bodyPr>
          <a:lstStyle/>
          <a:p>
            <a:r>
              <a:rPr lang="en-US" sz="2900" dirty="0" smtClean="0"/>
              <a:t>“elemental spirits” are the </a:t>
            </a:r>
            <a:r>
              <a:rPr lang="en-US" sz="2900" i="1" dirty="0" err="1" smtClean="0"/>
              <a:t>stoicheia</a:t>
            </a:r>
            <a:endParaRPr lang="en-US" sz="2900" i="1" dirty="0" smtClean="0"/>
          </a:p>
          <a:p>
            <a:r>
              <a:rPr lang="en-US" sz="2900" dirty="0" smtClean="0"/>
              <a:t>Human traditions can keep us from Christ</a:t>
            </a:r>
          </a:p>
          <a:p>
            <a:r>
              <a:rPr lang="en-US" sz="2900" dirty="0" smtClean="0"/>
              <a:t>“</a:t>
            </a:r>
            <a:r>
              <a:rPr lang="en-US" sz="2900" dirty="0" smtClean="0">
                <a:solidFill>
                  <a:srgbClr val="7030A0"/>
                </a:solidFill>
              </a:rPr>
              <a:t>See to it</a:t>
            </a:r>
            <a:r>
              <a:rPr lang="en-US" sz="2900" dirty="0" smtClean="0"/>
              <a:t>” is imperative in the Greek</a:t>
            </a:r>
          </a:p>
          <a:p>
            <a:pPr>
              <a:buNone/>
            </a:pPr>
            <a:endParaRPr lang="en-US" sz="2900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8880</TotalTime>
  <Words>793</Words>
  <Application>Microsoft Office PowerPoint</Application>
  <PresentationFormat>On-screen Show (4:3)</PresentationFormat>
  <Paragraphs>107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Christ Reconciles “The All”</vt:lpstr>
      <vt:lpstr>The Fullness Dwells in Christ</vt:lpstr>
      <vt:lpstr>Christ Hymn Theme: “The All”</vt:lpstr>
      <vt:lpstr>The Reconciliation of The All</vt:lpstr>
      <vt:lpstr>The Blood of the Cross</vt:lpstr>
      <vt:lpstr>The Universal Scope of Christ’s Work</vt:lpstr>
      <vt:lpstr>Implications and Applications</vt:lpstr>
      <vt:lpstr>God Is Both Transcendent and Immanent</vt:lpstr>
      <vt:lpstr>Fullness Is Found in Christ</vt:lpstr>
      <vt:lpstr>God’s Spiritual Enemies Are Subjugated</vt:lpstr>
      <vt:lpstr>Every Knee Will Bow to Jesus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381</cp:revision>
  <cp:lastPrinted>2014-09-19T16:25:39Z</cp:lastPrinted>
  <dcterms:created xsi:type="dcterms:W3CDTF">2014-02-05T15:11:40Z</dcterms:created>
  <dcterms:modified xsi:type="dcterms:W3CDTF">2014-09-19T16:26:12Z</dcterms:modified>
</cp:coreProperties>
</file>