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63" r:id="rId3"/>
    <p:sldId id="264" r:id="rId4"/>
    <p:sldId id="265" r:id="rId5"/>
    <p:sldId id="267" r:id="rId6"/>
    <p:sldId id="275" r:id="rId7"/>
    <p:sldId id="269" r:id="rId8"/>
    <p:sldId id="268" r:id="rId9"/>
    <p:sldId id="274" r:id="rId10"/>
    <p:sldId id="270" r:id="rId11"/>
    <p:sldId id="276" r:id="rId1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04" userDrawn="1">
          <p15:clr>
            <a:srgbClr val="A4A3A4"/>
          </p15:clr>
        </p15:guide>
        <p15:guide id="2" pos="288" userDrawn="1">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1CAB"/>
    <a:srgbClr val="336600"/>
    <a:srgbClr val="009A46"/>
    <a:srgbClr val="009900"/>
    <a:srgbClr val="FF0066"/>
    <a:srgbClr val="669900"/>
    <a:srgbClr val="486B70"/>
    <a:srgbClr val="768A76"/>
    <a:srgbClr val="527B80"/>
    <a:srgbClr val="5279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21" autoAdjust="0"/>
    <p:restoredTop sz="93716" autoAdjust="0"/>
  </p:normalViewPr>
  <p:slideViewPr>
    <p:cSldViewPr>
      <p:cViewPr varScale="1">
        <p:scale>
          <a:sx n="71" d="100"/>
          <a:sy n="71" d="100"/>
        </p:scale>
        <p:origin x="984" y="54"/>
      </p:cViewPr>
      <p:guideLst>
        <p:guide orient="horz" pos="1104"/>
        <p:guide pos="288"/>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p:scale>
          <a:sx n="100" d="100"/>
          <a:sy n="100" d="100"/>
        </p:scale>
        <p:origin x="1662" y="7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879" y="8809024"/>
            <a:ext cx="2119765" cy="591909"/>
          </a:xfrm>
          <a:prstGeom prst="rect">
            <a:avLst/>
          </a:prstGeom>
        </p:spPr>
      </p:pic>
      <p:sp>
        <p:nvSpPr>
          <p:cNvPr id="7" name="Slide Number Placeholder 6"/>
          <p:cNvSpPr>
            <a:spLocks noGrp="1"/>
          </p:cNvSpPr>
          <p:nvPr>
            <p:ph type="sldNum" sz="quarter" idx="3"/>
          </p:nvPr>
        </p:nvSpPr>
        <p:spPr>
          <a:xfrm>
            <a:off x="2933123" y="8851571"/>
            <a:ext cx="3944372" cy="481549"/>
          </a:xfrm>
          <a:prstGeom prst="rect">
            <a:avLst/>
          </a:prstGeom>
        </p:spPr>
        <p:txBody>
          <a:bodyPr vert="horz" lIns="95859" tIns="47930" rIns="95859" bIns="47930" rtlCol="0" anchor="ctr" anchorCtr="0"/>
          <a:lstStyle>
            <a:lvl1pPr algn="r">
              <a:defRPr sz="1300"/>
            </a:lvl1pPr>
          </a:lstStyle>
          <a:p>
            <a:pPr algn="l" defTabSz="1198235">
              <a:tabLst>
                <a:tab pos="3654618" algn="r"/>
              </a:tabLst>
            </a:pPr>
            <a:r>
              <a:rPr lang="en-US" dirty="0" smtClean="0"/>
              <a:t>www.gospelofgracefellowship.org	Page </a:t>
            </a:r>
            <a:fld id="{EDB2B2A1-32A7-43D3-85C6-9E5B68A11F74}" type="slidenum">
              <a:rPr lang="en-US" smtClean="0"/>
              <a:pPr algn="l" defTabSz="1198235">
                <a:tabLst>
                  <a:tab pos="3654618" algn="r"/>
                </a:tabLst>
              </a:pPr>
              <a:t>‹#›</a:t>
            </a:fld>
            <a:endParaRPr lang="en-US" dirty="0"/>
          </a:p>
        </p:txBody>
      </p:sp>
      <p:sp>
        <p:nvSpPr>
          <p:cNvPr id="4" name="TextBox 3"/>
          <p:cNvSpPr txBox="1"/>
          <p:nvPr/>
        </p:nvSpPr>
        <p:spPr>
          <a:xfrm>
            <a:off x="476186" y="288309"/>
            <a:ext cx="3562413" cy="558467"/>
          </a:xfrm>
          <a:prstGeom prst="rect">
            <a:avLst/>
          </a:prstGeom>
          <a:noFill/>
        </p:spPr>
        <p:txBody>
          <a:bodyPr wrap="square" lIns="95866" tIns="47933" rIns="95866" bIns="47933" rtlCol="0">
            <a:spAutoFit/>
          </a:bodyPr>
          <a:lstStyle/>
          <a:p>
            <a:r>
              <a:rPr lang="en-US" sz="1500" dirty="0"/>
              <a:t>From Alienation to Reconciliation to </a:t>
            </a:r>
            <a:r>
              <a:rPr lang="en-US" sz="1500" dirty="0" smtClean="0"/>
              <a:t>Glory</a:t>
            </a:r>
            <a:endParaRPr lang="en-US" sz="1500" dirty="0"/>
          </a:p>
          <a:p>
            <a:r>
              <a:rPr lang="en-US" sz="1500" dirty="0"/>
              <a:t>Colossians 1:23-24</a:t>
            </a:r>
            <a:endParaRPr lang="en-US" sz="1500" dirty="0"/>
          </a:p>
        </p:txBody>
      </p:sp>
      <p:sp>
        <p:nvSpPr>
          <p:cNvPr id="5" name="TextBox 4"/>
          <p:cNvSpPr txBox="1"/>
          <p:nvPr/>
        </p:nvSpPr>
        <p:spPr>
          <a:xfrm>
            <a:off x="5534257" y="332617"/>
            <a:ext cx="1262743" cy="496912"/>
          </a:xfrm>
          <a:prstGeom prst="rect">
            <a:avLst/>
          </a:prstGeom>
          <a:noFill/>
        </p:spPr>
        <p:txBody>
          <a:bodyPr wrap="none" lIns="95859" tIns="47930" rIns="95859" bIns="47930" rtlCol="0">
            <a:spAutoFit/>
          </a:bodyPr>
          <a:lstStyle/>
          <a:p>
            <a:pPr algn="r"/>
            <a:r>
              <a:rPr lang="en-US" sz="1300" dirty="0"/>
              <a:t>10/05/14</a:t>
            </a:r>
          </a:p>
          <a:p>
            <a:pPr algn="r"/>
            <a:r>
              <a:rPr lang="en-US" sz="1300" dirty="0"/>
              <a:t>by Bob DeWaay</a:t>
            </a:r>
            <a:endParaRPr lang="en-US" sz="1300" dirty="0"/>
          </a:p>
        </p:txBody>
      </p:sp>
    </p:spTree>
    <p:extLst>
      <p:ext uri="{BB962C8B-B14F-4D97-AF65-F5344CB8AC3E}">
        <p14:creationId xmlns:p14="http://schemas.microsoft.com/office/powerpoint/2010/main" val="1772030102"/>
      </p:ext>
    </p:extLst>
  </p:cSld>
  <p:clrMap bg1="lt1" tx1="dk1" bg2="lt2" tx2="dk2" accent1="accent1" accent2="accent2" accent3="accent3" accent4="accent4" accent5="accent5" accent6="accent6" hlink="hlink" folHlink="folHlink"/>
  <p:hf hdr="0" dt="0"/>
  <p:extLst mod="1">
    <p:ext uri="{56416CCD-93CA-4268-BC5B-53C4BB910035}">
      <p15:sldGuideLst xmlns:p15="http://schemas.microsoft.com/office/powerpoint/2012/main">
        <p15:guide id="1" orient="horz" pos="450" userDrawn="1">
          <p15:clr>
            <a:srgbClr val="F26B43"/>
          </p15:clr>
        </p15:guide>
        <p15:guide id="2" pos="2304"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169921" cy="480060"/>
          </a:xfrm>
          <a:prstGeom prst="rect">
            <a:avLst/>
          </a:prstGeom>
        </p:spPr>
        <p:txBody>
          <a:bodyPr vert="horz" lIns="96653" tIns="48326" rIns="96653" bIns="48326" rtlCol="0"/>
          <a:lstStyle>
            <a:lvl1pPr algn="l">
              <a:defRPr sz="1300"/>
            </a:lvl1pPr>
          </a:lstStyle>
          <a:p>
            <a:endParaRPr lang="en-US"/>
          </a:p>
        </p:txBody>
      </p:sp>
      <p:sp>
        <p:nvSpPr>
          <p:cNvPr id="3" name="Date Placeholder 2"/>
          <p:cNvSpPr>
            <a:spLocks noGrp="1"/>
          </p:cNvSpPr>
          <p:nvPr>
            <p:ph type="dt" idx="1"/>
          </p:nvPr>
        </p:nvSpPr>
        <p:spPr>
          <a:xfrm>
            <a:off x="4143590" y="0"/>
            <a:ext cx="3169921" cy="480060"/>
          </a:xfrm>
          <a:prstGeom prst="rect">
            <a:avLst/>
          </a:prstGeom>
        </p:spPr>
        <p:txBody>
          <a:bodyPr vert="horz" lIns="96653" tIns="48326" rIns="96653" bIns="48326" rtlCol="0"/>
          <a:lstStyle>
            <a:lvl1pPr algn="r">
              <a:defRPr sz="1300"/>
            </a:lvl1pPr>
          </a:lstStyle>
          <a:p>
            <a:fld id="{33CF0762-2550-4DDF-AD3A-0610BA36CAF8}" type="datetimeFigureOut">
              <a:rPr lang="en-US" smtClean="0"/>
              <a:pPr/>
              <a:t>10/4/2014</a:t>
            </a:fld>
            <a:endParaRPr lang="en-US"/>
          </a:p>
        </p:txBody>
      </p:sp>
      <p:sp>
        <p:nvSpPr>
          <p:cNvPr id="4" name="Slide Image Placeholder 3"/>
          <p:cNvSpPr>
            <a:spLocks noGrp="1" noRot="1" noChangeAspect="1"/>
          </p:cNvSpPr>
          <p:nvPr>
            <p:ph type="sldImg" idx="2"/>
          </p:nvPr>
        </p:nvSpPr>
        <p:spPr>
          <a:xfrm>
            <a:off x="1274763" y="669925"/>
            <a:ext cx="4802187" cy="3600450"/>
          </a:xfrm>
          <a:prstGeom prst="rect">
            <a:avLst/>
          </a:prstGeom>
          <a:noFill/>
          <a:ln w="12700">
            <a:solidFill>
              <a:prstClr val="black"/>
            </a:solidFill>
          </a:ln>
        </p:spPr>
        <p:txBody>
          <a:bodyPr vert="horz" lIns="96653" tIns="48326" rIns="96653" bIns="48326"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53" tIns="48326" rIns="96653" bIns="4832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9119474"/>
            <a:ext cx="3169921" cy="480060"/>
          </a:xfrm>
          <a:prstGeom prst="rect">
            <a:avLst/>
          </a:prstGeom>
        </p:spPr>
        <p:txBody>
          <a:bodyPr vert="horz" lIns="96653" tIns="48326" rIns="96653" bIns="48326" rtlCol="0" anchor="b"/>
          <a:lstStyle>
            <a:lvl1pPr algn="l">
              <a:defRPr sz="1300"/>
            </a:lvl1pPr>
          </a:lstStyle>
          <a:p>
            <a:r>
              <a:rPr lang="en-US" smtClean="0"/>
              <a:t>Gospel Fruit</a:t>
            </a:r>
            <a:endParaRPr lang="en-US"/>
          </a:p>
        </p:txBody>
      </p:sp>
      <p:sp>
        <p:nvSpPr>
          <p:cNvPr id="7" name="Slide Number Placeholder 6"/>
          <p:cNvSpPr>
            <a:spLocks noGrp="1"/>
          </p:cNvSpPr>
          <p:nvPr>
            <p:ph type="sldNum" sz="quarter" idx="5"/>
          </p:nvPr>
        </p:nvSpPr>
        <p:spPr>
          <a:xfrm>
            <a:off x="4143590" y="9119474"/>
            <a:ext cx="3169921" cy="480060"/>
          </a:xfrm>
          <a:prstGeom prst="rect">
            <a:avLst/>
          </a:prstGeom>
        </p:spPr>
        <p:txBody>
          <a:bodyPr vert="horz" lIns="96653" tIns="48326" rIns="96653" bIns="48326" rtlCol="0" anchor="b"/>
          <a:lstStyle>
            <a:lvl1pPr algn="r">
              <a:defRPr sz="1300"/>
            </a:lvl1pPr>
          </a:lstStyle>
          <a:p>
            <a:fld id="{34F010B0-0E12-42F5-B6F7-9ABF38D2BB27}" type="slidenum">
              <a:rPr lang="en-US" smtClean="0"/>
              <a:pPr/>
              <a:t>‹#›</a:t>
            </a:fld>
            <a:endParaRPr lang="en-US"/>
          </a:p>
        </p:txBody>
      </p:sp>
    </p:spTree>
    <p:extLst>
      <p:ext uri="{BB962C8B-B14F-4D97-AF65-F5344CB8AC3E}">
        <p14:creationId xmlns:p14="http://schemas.microsoft.com/office/powerpoint/2010/main" val="325276422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40342697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p:cNvSpPr/>
          <p:nvPr userDrawn="1"/>
        </p:nvSpPr>
        <p:spPr>
          <a:xfrm>
            <a:off x="0" y="3657600"/>
            <a:ext cx="9144000" cy="32004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solidFill>
                <a:schemeClr val="bg1"/>
              </a:solidFill>
              <a:latin typeface="Calibri" panose="020F0502020204030204" pitchFamily="34" charset="0"/>
            </a:endParaRPr>
          </a:p>
        </p:txBody>
      </p:sp>
      <p:sp>
        <p:nvSpPr>
          <p:cNvPr id="9" name="Title 8"/>
          <p:cNvSpPr>
            <a:spLocks noGrp="1"/>
          </p:cNvSpPr>
          <p:nvPr>
            <p:ph type="ctrTitle"/>
          </p:nvPr>
        </p:nvSpPr>
        <p:spPr>
          <a:xfrm>
            <a:off x="0" y="1"/>
            <a:ext cx="9144000" cy="3582362"/>
          </a:xfrm>
          <a:solidFill>
            <a:srgbClr val="527B80"/>
          </a:solidFill>
        </p:spPr>
        <p:txBody>
          <a:bodyPr vert="horz" anchor="b">
            <a:normAutofit/>
            <a:scene3d>
              <a:camera prst="orthographicFront"/>
              <a:lightRig rig="soft" dir="t"/>
            </a:scene3d>
            <a:sp3d prstMaterial="softEdge">
              <a:bevelT w="25400" h="25400"/>
            </a:sp3d>
          </a:bodyPr>
          <a:lstStyle>
            <a:lvl1pPr algn="ctr">
              <a:defRPr sz="5400" b="1">
                <a:solidFill>
                  <a:schemeClr val="bg1"/>
                </a:solidFill>
                <a:effectLst>
                  <a:outerShdw blurRad="31750" dist="25400" dir="5400000" algn="tl" rotWithShape="0">
                    <a:srgbClr val="000000">
                      <a:alpha val="25000"/>
                    </a:srgbClr>
                  </a:outerShdw>
                </a:effectLst>
                <a:latin typeface="Calibri" panose="020F0502020204030204" pitchFamily="34" charset="0"/>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3733800"/>
            <a:ext cx="7772400" cy="1199704"/>
          </a:xfrm>
        </p:spPr>
        <p:txBody>
          <a:bodyPr lIns="45720" rIns="45720">
            <a:normAutofit/>
          </a:bodyPr>
          <a:lstStyle>
            <a:lvl1pPr marL="0" marR="64008" indent="0" algn="ctr">
              <a:buNone/>
              <a:defRPr sz="3200">
                <a:solidFill>
                  <a:schemeClr val="bg1"/>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74320">
              <a:buClr>
                <a:srgbClr val="558797"/>
              </a:buClr>
              <a:buSzPct val="80000"/>
              <a:buFont typeface="Wingdings" panose="05000000000000000000" pitchFamily="2" charset="2"/>
              <a:buChar char="§"/>
              <a:defRPr kumimoji="0" lang="en-US" sz="2800" kern="1200" dirty="0" smtClean="0">
                <a:solidFill>
                  <a:schemeClr val="tx1"/>
                </a:solidFill>
                <a:latin typeface="Calibri" panose="020F0502020204030204" pitchFamily="34" charset="0"/>
                <a:ea typeface="+mn-ea"/>
                <a:cs typeface="+mn-cs"/>
              </a:defRPr>
            </a:lvl1pPr>
            <a:lvl2pPr marL="274320" indent="-274320">
              <a:buFont typeface="Arial" panose="020B0604020202020204" pitchFamily="34" charset="0"/>
              <a:buChar char="•"/>
              <a:defRPr kumimoji="0" lang="en-US" sz="2800" kern="1200" dirty="0" smtClean="0">
                <a:solidFill>
                  <a:schemeClr val="tx1"/>
                </a:solidFill>
                <a:latin typeface="Calibri" panose="020F0502020204030204" pitchFamily="34" charset="0"/>
                <a:ea typeface="+mn-ea"/>
                <a:cs typeface="+mn-cs"/>
              </a:defRPr>
            </a:lvl2pPr>
            <a:lvl3pPr marL="928116" indent="-342900">
              <a:buFont typeface="Calibri" panose="020F0502020204030204" pitchFamily="34" charset="0"/>
              <a:buChar char="•"/>
              <a:defRPr sz="240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extLst/>
          </a:lstStyle>
          <a:p>
            <a:pPr lvl="0" eaLnBrk="1" latinLnBrk="0" hangingPunct="1"/>
            <a:r>
              <a:rPr lang="en-US" dirty="0" smtClean="0"/>
              <a:t>Click to edit Master text styles</a:t>
            </a:r>
          </a:p>
          <a:p>
            <a:pPr marL="859536" lvl="2" indent="-274320" algn="l" rtl="0" eaLnBrk="1" latinLnBrk="0" hangingPunct="1">
              <a:spcBef>
                <a:spcPts val="400"/>
              </a:spcBef>
              <a:spcAft>
                <a:spcPts val="0"/>
              </a:spcAft>
              <a:buClr>
                <a:srgbClr val="558797"/>
              </a:buClr>
              <a:buSzPct val="80000"/>
              <a:buFont typeface="Wingdings" panose="05000000000000000000" pitchFamily="2" charset="2"/>
              <a:buChar char="§"/>
            </a:pPr>
            <a:r>
              <a:rPr lang="en-US" dirty="0" smtClean="0"/>
              <a:t>Second level</a:t>
            </a:r>
          </a:p>
        </p:txBody>
      </p:sp>
      <p:sp>
        <p:nvSpPr>
          <p:cNvPr id="7" name="Title 6"/>
          <p:cNvSpPr>
            <a:spLocks noGrp="1"/>
          </p:cNvSpPr>
          <p:nvPr>
            <p:ph type="title"/>
          </p:nvPr>
        </p:nvSpPr>
        <p:spPr/>
        <p:txBody>
          <a:bodyPr rtlCol="0">
            <a:normAutofit/>
          </a:bodyPr>
          <a:lstStyle>
            <a:lvl1pPr>
              <a:defRPr sz="3600">
                <a:solidFill>
                  <a:schemeClr val="bg1"/>
                </a:solidFill>
                <a:effectLst/>
                <a:latin typeface="Calibri" panose="020F0502020204030204" pitchFamily="34" charset="0"/>
              </a:defRPr>
            </a:lvl1pPr>
            <a:extLst/>
          </a:lstStyle>
          <a:p>
            <a:r>
              <a:rPr kumimoji="0" lang="en-US" dirty="0" smtClean="0"/>
              <a:t>Click to edit Master title style</a:t>
            </a:r>
            <a:endParaRPr kumimoji="0"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152400"/>
            <a:ext cx="8229600" cy="838200"/>
          </a:xfrm>
          <a:prstGeom prst="rect">
            <a:avLst/>
          </a:prstGeom>
          <a:solidFill>
            <a:srgbClr val="527B80"/>
          </a:solidFill>
        </p:spPr>
        <p:txBody>
          <a:bodyPr vert="horz" anchor="ctr">
            <a:normAutofit/>
            <a:scene3d>
              <a:camera prst="orthographicFront"/>
              <a:lightRig rig="soft" dir="t"/>
            </a:scene3d>
            <a:sp3d prstMaterial="softEdge">
              <a:bevelT w="25400" h="25400"/>
            </a:sp3d>
          </a:bodyPr>
          <a:lstStyle>
            <a:extLst/>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69900" y="149383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p:txBody>
      </p:sp>
      <p:sp>
        <p:nvSpPr>
          <p:cNvPr id="2" name="Rectangle 1"/>
          <p:cNvSpPr/>
          <p:nvPr userDrawn="1"/>
        </p:nvSpPr>
        <p:spPr>
          <a:xfrm>
            <a:off x="469900" y="6477000"/>
            <a:ext cx="8229600" cy="334961"/>
          </a:xfrm>
          <a:prstGeom prst="rect">
            <a:avLst/>
          </a:prstGeom>
          <a:solidFill>
            <a:srgbClr val="527B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tabLst>
                <a:tab pos="8004175" algn="r"/>
              </a:tabLst>
            </a:pPr>
            <a:r>
              <a:rPr lang="en-US" dirty="0" smtClean="0">
                <a:latin typeface="Calibri" panose="020F0502020204030204" pitchFamily="34" charset="0"/>
              </a:rPr>
              <a:t>From Alienation to Reconciliation to Glory</a:t>
            </a:r>
            <a:r>
              <a:rPr lang="en-US" sz="1800" dirty="0" smtClean="0">
                <a:latin typeface="Calibri" panose="020F0502020204030204" pitchFamily="34" charset="0"/>
              </a:rPr>
              <a:t>: Colossians</a:t>
            </a:r>
            <a:r>
              <a:rPr lang="en-US" sz="1800" baseline="0" dirty="0" smtClean="0">
                <a:latin typeface="Calibri" panose="020F0502020204030204" pitchFamily="34" charset="0"/>
              </a:rPr>
              <a:t> 1:21-23	</a:t>
            </a:r>
            <a:fld id="{150EC732-7DAF-4C36-9BD1-24B6B6632662}" type="slidenum">
              <a:rPr lang="en-US" sz="1800" baseline="0" smtClean="0">
                <a:latin typeface="Calibri" panose="020F0502020204030204" pitchFamily="34" charset="0"/>
              </a:rPr>
              <a:pPr defTabSz="914400">
                <a:tabLst>
                  <a:tab pos="8004175" algn="r"/>
                </a:tabLst>
              </a:pPr>
              <a:t>‹#›</a:t>
            </a:fld>
            <a:endParaRPr lang="en-US" sz="1800" dirty="0" smtClean="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hf hdr="0" dt="0"/>
  <p:txStyles>
    <p:titleStyle>
      <a:lvl1pPr algn="ctr" rtl="0" eaLnBrk="1" latinLnBrk="0" hangingPunct="1">
        <a:spcBef>
          <a:spcPct val="0"/>
        </a:spcBef>
        <a:buNone/>
        <a:defRPr kumimoji="0" sz="4000" b="1" kern="120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p:titleStyle>
    <p:bodyStyle>
      <a:lvl1pPr marL="365760" indent="-256032" algn="l" rtl="0" eaLnBrk="1" latinLnBrk="0" hangingPunct="1">
        <a:spcBef>
          <a:spcPts val="400"/>
        </a:spcBef>
        <a:spcAft>
          <a:spcPts val="0"/>
        </a:spcAft>
        <a:buClr>
          <a:srgbClr val="486B70"/>
        </a:buClr>
        <a:buSzPct val="80000"/>
        <a:buFont typeface="Wingdings" panose="05000000000000000000" pitchFamily="2" charset="2"/>
        <a:buChar char="§"/>
        <a:defRPr kumimoji="0" sz="2800" kern="1200">
          <a:solidFill>
            <a:schemeClr val="tx1"/>
          </a:solidFill>
          <a:latin typeface="Calibri" panose="020F0502020204030204" pitchFamily="34" charset="0"/>
          <a:ea typeface="+mn-ea"/>
          <a:cs typeface="+mn-cs"/>
        </a:defRPr>
      </a:lvl1pPr>
      <a:lvl2pPr marL="621792" indent="-228600" algn="l" rtl="0" eaLnBrk="1" latinLnBrk="0" hangingPunct="1">
        <a:spcBef>
          <a:spcPts val="324"/>
        </a:spcBef>
        <a:buClr>
          <a:srgbClr val="486B70"/>
        </a:buClr>
        <a:buFont typeface="Verdana" panose="020B0604030504040204" pitchFamily="34" charset="0"/>
        <a:buChar char="-"/>
        <a:defRPr kumimoji="0" sz="2400" kern="1200">
          <a:solidFill>
            <a:schemeClr val="tx1"/>
          </a:solidFill>
          <a:latin typeface="Calibri" panose="020F050202020403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From Alienation to Reconciliation to Glory</a:t>
            </a:r>
            <a:endParaRPr lang="en-US" dirty="0"/>
          </a:p>
        </p:txBody>
      </p:sp>
      <p:sp>
        <p:nvSpPr>
          <p:cNvPr id="3" name="Subtitle 2"/>
          <p:cNvSpPr>
            <a:spLocks noGrp="1"/>
          </p:cNvSpPr>
          <p:nvPr>
            <p:ph type="subTitle" idx="1"/>
          </p:nvPr>
        </p:nvSpPr>
        <p:spPr>
          <a:xfrm>
            <a:off x="685800" y="3733800"/>
            <a:ext cx="7772400" cy="2362200"/>
          </a:xfrm>
        </p:spPr>
        <p:txBody>
          <a:bodyPr>
            <a:normAutofit fontScale="85000" lnSpcReduction="20000"/>
          </a:bodyPr>
          <a:lstStyle/>
          <a:p>
            <a:r>
              <a:rPr lang="en-US" dirty="0" smtClean="0"/>
              <a:t>Colossians 1:21-23</a:t>
            </a:r>
          </a:p>
          <a:p>
            <a:endParaRPr lang="en-US" dirty="0" smtClean="0"/>
          </a:p>
          <a:p>
            <a:r>
              <a:rPr lang="en-US" dirty="0" smtClean="0"/>
              <a:t>by Bob DeWaay</a:t>
            </a:r>
          </a:p>
          <a:p>
            <a:r>
              <a:rPr lang="en-US" dirty="0" smtClean="0"/>
              <a:t>Gospel of Grace Fellowship</a:t>
            </a:r>
          </a:p>
          <a:p>
            <a:endParaRPr lang="en-US" dirty="0" smtClean="0"/>
          </a:p>
          <a:p>
            <a:r>
              <a:rPr lang="en-US" dirty="0" smtClean="0"/>
              <a:t>October 5, 2014</a:t>
            </a:r>
            <a:endParaRPr lang="en-US" dirty="0"/>
          </a:p>
        </p:txBody>
      </p:sp>
    </p:spTree>
    <p:extLst>
      <p:ext uri="{BB962C8B-B14F-4D97-AF65-F5344CB8AC3E}">
        <p14:creationId xmlns:p14="http://schemas.microsoft.com/office/powerpoint/2010/main" val="174322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73781" y="1268506"/>
            <a:ext cx="8441619" cy="6771084"/>
          </a:xfrm>
          <a:prstGeom prst="rect">
            <a:avLst/>
          </a:prstGeom>
          <a:noFill/>
        </p:spPr>
        <p:txBody>
          <a:bodyPr wrap="square" rtlCol="0">
            <a:spAutoFit/>
          </a:bodyPr>
          <a:lstStyle/>
          <a:p>
            <a:pPr>
              <a:spcAft>
                <a:spcPts val="1200"/>
              </a:spcAft>
            </a:pPr>
            <a:r>
              <a:rPr lang="en-US" sz="3200" u="sng" dirty="0" smtClean="0">
                <a:latin typeface="Calibri" panose="020F0502020204030204" pitchFamily="34" charset="0"/>
              </a:rPr>
              <a:t>Revelation 3:17-18</a:t>
            </a:r>
            <a:r>
              <a:rPr lang="en-US" sz="3200" dirty="0" smtClean="0">
                <a:latin typeface="Calibri" panose="020F0502020204030204" pitchFamily="34" charset="0"/>
              </a:rPr>
              <a:t> (NASB)</a:t>
            </a:r>
          </a:p>
          <a:p>
            <a:r>
              <a:rPr lang="en-US" sz="3000" dirty="0" smtClean="0">
                <a:latin typeface="Calibri" panose="020F0502020204030204" pitchFamily="34" charset="0"/>
              </a:rPr>
              <a:t>Because you say, ‘</a:t>
            </a:r>
            <a:r>
              <a:rPr lang="en-US" sz="3000" dirty="0" smtClean="0">
                <a:solidFill>
                  <a:srgbClr val="C00000"/>
                </a:solidFill>
                <a:latin typeface="Calibri" panose="020F0502020204030204" pitchFamily="34" charset="0"/>
              </a:rPr>
              <a:t>I am rich, and have become wealthy, and have need of nothing</a:t>
            </a:r>
            <a:r>
              <a:rPr lang="en-US" sz="3000" dirty="0" smtClean="0">
                <a:latin typeface="Calibri" panose="020F0502020204030204" pitchFamily="34" charset="0"/>
              </a:rPr>
              <a:t>,’ and you do not know that </a:t>
            </a:r>
            <a:r>
              <a:rPr lang="en-US" sz="3000" dirty="0" smtClean="0">
                <a:solidFill>
                  <a:srgbClr val="0D1CAB"/>
                </a:solidFill>
                <a:latin typeface="Calibri" panose="020F0502020204030204" pitchFamily="34" charset="0"/>
              </a:rPr>
              <a:t>you are wretched and miserable and poor and blind and naked</a:t>
            </a:r>
            <a:r>
              <a:rPr lang="en-US" sz="3000" dirty="0" smtClean="0">
                <a:latin typeface="Calibri" panose="020F0502020204030204" pitchFamily="34" charset="0"/>
              </a:rPr>
              <a:t>, I advise you to buy from Me gold refined by fire so that you may become rich, and white garments so that you may clothe yourself, and that the shame of your nakedness will not be revealed; and eye salve to anoint your eyes so that you may see.</a:t>
            </a:r>
          </a:p>
          <a:p>
            <a:endParaRPr lang="en-US" sz="3200" dirty="0" smtClean="0">
              <a:latin typeface="Calibri" panose="020F0502020204030204" pitchFamily="34" charset="0"/>
            </a:endParaRPr>
          </a:p>
          <a:p>
            <a:endParaRPr lang="en-US" sz="1400" dirty="0" smtClean="0">
              <a:latin typeface="Calibri" panose="020F0502020204030204" pitchFamily="34" charset="0"/>
            </a:endParaRPr>
          </a:p>
          <a:p>
            <a:endParaRPr lang="en-US" sz="3000" dirty="0" smtClean="0">
              <a:latin typeface="Calibri" panose="020F0502020204030204" pitchFamily="34" charset="0"/>
            </a:endParaRPr>
          </a:p>
          <a:p>
            <a:endParaRPr lang="en-US" sz="3200" dirty="0" smtClean="0">
              <a:latin typeface="Calibri" panose="020F0502020204030204" pitchFamily="34" charset="0"/>
            </a:endParaRPr>
          </a:p>
          <a:p>
            <a:endParaRPr lang="en-US" sz="1400" dirty="0" smtClean="0">
              <a:latin typeface="Calibri" panose="020F0502020204030204" pitchFamily="34" charset="0"/>
            </a:endParaRPr>
          </a:p>
        </p:txBody>
      </p:sp>
      <p:sp>
        <p:nvSpPr>
          <p:cNvPr id="6" name="Title 5"/>
          <p:cNvSpPr>
            <a:spLocks noGrp="1"/>
          </p:cNvSpPr>
          <p:nvPr>
            <p:ph type="title"/>
          </p:nvPr>
        </p:nvSpPr>
        <p:spPr/>
        <p:txBody>
          <a:bodyPr>
            <a:normAutofit/>
          </a:bodyPr>
          <a:lstStyle/>
          <a:p>
            <a:r>
              <a:rPr lang="en-US" dirty="0" smtClean="0"/>
              <a:t>We Must Not Presume on Our Status</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70647" y="1283814"/>
            <a:ext cx="8441619" cy="3862596"/>
          </a:xfrm>
          <a:prstGeom prst="rect">
            <a:avLst/>
          </a:prstGeom>
          <a:noFill/>
        </p:spPr>
        <p:txBody>
          <a:bodyPr wrap="square" rtlCol="0">
            <a:spAutoFit/>
          </a:bodyPr>
          <a:lstStyle/>
          <a:p>
            <a:pPr>
              <a:spcAft>
                <a:spcPts val="600"/>
              </a:spcAft>
            </a:pPr>
            <a:r>
              <a:rPr lang="en-US" sz="3000" u="sng" dirty="0" smtClean="0">
                <a:latin typeface="Calibri" panose="020F0502020204030204" pitchFamily="34" charset="0"/>
              </a:rPr>
              <a:t>Isaiah 55:1-2</a:t>
            </a:r>
            <a:r>
              <a:rPr lang="en-US" sz="3000" dirty="0" smtClean="0">
                <a:latin typeface="Calibri" panose="020F0502020204030204" pitchFamily="34" charset="0"/>
              </a:rPr>
              <a:t> (NASB)</a:t>
            </a:r>
          </a:p>
          <a:p>
            <a:r>
              <a:rPr lang="en-US" sz="3000" dirty="0" smtClean="0">
                <a:latin typeface="Calibri" panose="020F0502020204030204" pitchFamily="34" charset="0"/>
              </a:rPr>
              <a:t>“Ho! Every one who thirsts, come to the waters; And you who have no money come, buy and eat. Come, buy wine and milk Without money and without cost. Why do you spend money for what is not bread, And your wages for what does not satisfy? Listen carefully to Me, and eat what is good, And delight yourself in abundance.”</a:t>
            </a:r>
            <a:endParaRPr lang="en-US" sz="1400" dirty="0" smtClean="0">
              <a:latin typeface="Calibri" panose="020F0502020204030204" pitchFamily="34" charset="0"/>
            </a:endParaRPr>
          </a:p>
        </p:txBody>
      </p:sp>
      <p:sp>
        <p:nvSpPr>
          <p:cNvPr id="6" name="Title 5"/>
          <p:cNvSpPr>
            <a:spLocks noGrp="1"/>
          </p:cNvSpPr>
          <p:nvPr>
            <p:ph type="title"/>
          </p:nvPr>
        </p:nvSpPr>
        <p:spPr/>
        <p:txBody>
          <a:bodyPr>
            <a:normAutofit/>
          </a:bodyPr>
          <a:lstStyle/>
          <a:p>
            <a:r>
              <a:rPr lang="en-US" dirty="0" smtClean="0"/>
              <a:t>We Must Not Presume </a:t>
            </a:r>
            <a:r>
              <a:rPr lang="en-US" smtClean="0"/>
              <a:t>on </a:t>
            </a:r>
            <a:r>
              <a:rPr lang="en-US" smtClean="0"/>
              <a:t>Our </a:t>
            </a:r>
            <a:r>
              <a:rPr lang="en-US" dirty="0" smtClean="0"/>
              <a:t>Status</a:t>
            </a:r>
            <a:endParaRPr lang="en-US" dirty="0"/>
          </a:p>
        </p:txBody>
      </p:sp>
      <p:sp>
        <p:nvSpPr>
          <p:cNvPr id="4" name="Content Placeholder 1"/>
          <p:cNvSpPr>
            <a:spLocks noGrp="1"/>
          </p:cNvSpPr>
          <p:nvPr>
            <p:ph idx="1"/>
          </p:nvPr>
        </p:nvSpPr>
        <p:spPr>
          <a:xfrm>
            <a:off x="470647" y="5439624"/>
            <a:ext cx="8534400" cy="609600"/>
          </a:xfrm>
        </p:spPr>
        <p:txBody>
          <a:bodyPr>
            <a:noAutofit/>
          </a:bodyPr>
          <a:lstStyle/>
          <a:p>
            <a:pPr>
              <a:buNone/>
            </a:pPr>
            <a:r>
              <a:rPr lang="en-US" dirty="0" smtClean="0"/>
              <a:t>	</a:t>
            </a:r>
            <a:r>
              <a:rPr lang="en-US" dirty="0" smtClean="0">
                <a:solidFill>
                  <a:srgbClr val="0D1CAB"/>
                </a:solidFill>
              </a:rPr>
              <a:t>See John 7:37-38</a:t>
            </a:r>
          </a:p>
          <a:p>
            <a:pPr>
              <a:buNone/>
            </a:pPr>
            <a:endParaRPr lang="en-US" dirty="0" smtClean="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52800"/>
            <a:ext cx="8210550" cy="2895600"/>
          </a:xfrm>
        </p:spPr>
        <p:txBody>
          <a:bodyPr>
            <a:normAutofit/>
          </a:bodyPr>
          <a:lstStyle/>
          <a:p>
            <a:r>
              <a:rPr lang="en-US" dirty="0" smtClean="0"/>
              <a:t>“Alienated” is also found in Ephesians 2:12</a:t>
            </a:r>
          </a:p>
          <a:p>
            <a:r>
              <a:rPr lang="en-US" dirty="0" smtClean="0"/>
              <a:t>The same Greek word is used in Psalm 57:4 (LXX) which is Psalm 58:3 NASB</a:t>
            </a:r>
          </a:p>
          <a:p>
            <a:r>
              <a:rPr lang="en-US" dirty="0" smtClean="0"/>
              <a:t>“Hostile” denotes “a conscious antagonism to the only true God” (Obrien, Word)</a:t>
            </a:r>
          </a:p>
          <a:p>
            <a:r>
              <a:rPr lang="en-US" dirty="0" smtClean="0"/>
              <a:t>Our hostility was expressed in our thinking</a:t>
            </a:r>
          </a:p>
          <a:p>
            <a:endParaRPr lang="en-US" dirty="0" smtClean="0"/>
          </a:p>
          <a:p>
            <a:endParaRPr lang="en-US" dirty="0" smtClean="0"/>
          </a:p>
        </p:txBody>
      </p:sp>
      <p:sp>
        <p:nvSpPr>
          <p:cNvPr id="3" name="Title 2"/>
          <p:cNvSpPr>
            <a:spLocks noGrp="1"/>
          </p:cNvSpPr>
          <p:nvPr>
            <p:ph type="title"/>
          </p:nvPr>
        </p:nvSpPr>
        <p:spPr/>
        <p:txBody>
          <a:bodyPr>
            <a:normAutofit/>
          </a:bodyPr>
          <a:lstStyle/>
          <a:p>
            <a:r>
              <a:rPr lang="en-US" dirty="0" smtClean="0"/>
              <a:t>Alienated and Hostile to God</a:t>
            </a:r>
            <a:endParaRPr lang="en-US" dirty="0"/>
          </a:p>
        </p:txBody>
      </p:sp>
      <p:sp>
        <p:nvSpPr>
          <p:cNvPr id="5" name="TextBox 4"/>
          <p:cNvSpPr txBox="1"/>
          <p:nvPr/>
        </p:nvSpPr>
        <p:spPr>
          <a:xfrm>
            <a:off x="466165" y="1269175"/>
            <a:ext cx="8077200" cy="1877437"/>
          </a:xfrm>
          <a:prstGeom prst="rect">
            <a:avLst/>
          </a:prstGeom>
          <a:noFill/>
        </p:spPr>
        <p:txBody>
          <a:bodyPr wrap="square" rtlCol="0">
            <a:spAutoFit/>
          </a:bodyPr>
          <a:lstStyle/>
          <a:p>
            <a:r>
              <a:rPr lang="en-US" sz="3200" u="sng" dirty="0" smtClean="0">
                <a:latin typeface="Calibri" panose="020F0502020204030204" pitchFamily="34" charset="0"/>
              </a:rPr>
              <a:t>Colossians 1:21a</a:t>
            </a:r>
            <a:r>
              <a:rPr lang="en-US" sz="3200" dirty="0" smtClean="0">
                <a:latin typeface="Calibri" panose="020F0502020204030204" pitchFamily="34" charset="0"/>
              </a:rPr>
              <a:t> (ESV)</a:t>
            </a:r>
          </a:p>
          <a:p>
            <a:endParaRPr lang="en-US" sz="2000" dirty="0" smtClean="0">
              <a:latin typeface="Calibri" panose="020F0502020204030204" pitchFamily="34" charset="0"/>
            </a:endParaRPr>
          </a:p>
          <a:p>
            <a:pPr marL="182880"/>
            <a:r>
              <a:rPr lang="en-US" sz="3200" dirty="0" smtClean="0">
                <a:latin typeface="Calibri" pitchFamily="34" charset="0"/>
              </a:rPr>
              <a:t>And you, who once were </a:t>
            </a:r>
            <a:r>
              <a:rPr lang="en-US" sz="3200" dirty="0" smtClean="0">
                <a:solidFill>
                  <a:srgbClr val="C00000"/>
                </a:solidFill>
                <a:latin typeface="Calibri" pitchFamily="34" charset="0"/>
              </a:rPr>
              <a:t>alienated</a:t>
            </a:r>
            <a:r>
              <a:rPr lang="en-US" sz="3200" dirty="0" smtClean="0">
                <a:latin typeface="Calibri" pitchFamily="34" charset="0"/>
              </a:rPr>
              <a:t> and </a:t>
            </a:r>
            <a:r>
              <a:rPr lang="en-US" sz="3200" dirty="0" smtClean="0">
                <a:solidFill>
                  <a:srgbClr val="0D1CAB"/>
                </a:solidFill>
                <a:latin typeface="Calibri" pitchFamily="34" charset="0"/>
              </a:rPr>
              <a:t>hostile</a:t>
            </a:r>
            <a:r>
              <a:rPr lang="en-US" sz="3200" dirty="0" smtClean="0">
                <a:latin typeface="Calibri" pitchFamily="34" charset="0"/>
              </a:rPr>
              <a:t> in </a:t>
            </a:r>
            <a:r>
              <a:rPr lang="en-US" sz="3200" u="sng" dirty="0" smtClean="0">
                <a:solidFill>
                  <a:srgbClr val="7030A0"/>
                </a:solidFill>
                <a:latin typeface="Calibri" pitchFamily="34" charset="0"/>
              </a:rPr>
              <a:t>mind</a:t>
            </a:r>
            <a:r>
              <a:rPr lang="en-US" sz="3200" dirty="0" smtClean="0">
                <a:latin typeface="Calibri" pitchFamily="34" charset="0"/>
              </a:rPr>
              <a:t> . . .</a:t>
            </a:r>
            <a:r>
              <a:rPr lang="en-US" sz="3200" dirty="0" smtClean="0"/>
              <a:t> </a:t>
            </a:r>
            <a:endParaRPr lang="en-US" sz="3200" dirty="0">
              <a:latin typeface="Calibri" panose="020F0502020204030204" pitchFamily="34" charset="0"/>
            </a:endParaRP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124200"/>
            <a:ext cx="8077200" cy="2819400"/>
          </a:xfrm>
        </p:spPr>
        <p:txBody>
          <a:bodyPr>
            <a:normAutofit/>
          </a:bodyPr>
          <a:lstStyle/>
          <a:p>
            <a:r>
              <a:rPr lang="en-US" dirty="0" smtClean="0"/>
              <a:t>These evil works include the whole person – mind and body</a:t>
            </a:r>
          </a:p>
          <a:p>
            <a:r>
              <a:rPr lang="en-US" dirty="0" smtClean="0"/>
              <a:t>Evil works are what being alienated from God looks like – James 4:4</a:t>
            </a:r>
          </a:p>
          <a:p>
            <a:r>
              <a:rPr lang="en-US" dirty="0" smtClean="0"/>
              <a:t>These are also called, “works of darkness” </a:t>
            </a:r>
            <a:br>
              <a:rPr lang="en-US" dirty="0" smtClean="0"/>
            </a:br>
            <a:r>
              <a:rPr lang="en-US" dirty="0" smtClean="0"/>
              <a:t>Rom. 13:12, Eph 5:11</a:t>
            </a:r>
          </a:p>
          <a:p>
            <a:endParaRPr lang="en-US" dirty="0" smtClean="0"/>
          </a:p>
          <a:p>
            <a:endParaRPr lang="en-US" dirty="0"/>
          </a:p>
          <a:p>
            <a:endParaRPr lang="en-US" dirty="0" smtClean="0"/>
          </a:p>
          <a:p>
            <a:endParaRPr lang="en-US" dirty="0" smtClean="0"/>
          </a:p>
        </p:txBody>
      </p:sp>
      <p:sp>
        <p:nvSpPr>
          <p:cNvPr id="3" name="Title 2"/>
          <p:cNvSpPr>
            <a:spLocks noGrp="1"/>
          </p:cNvSpPr>
          <p:nvPr>
            <p:ph type="title"/>
          </p:nvPr>
        </p:nvSpPr>
        <p:spPr>
          <a:xfrm>
            <a:off x="152400" y="152400"/>
            <a:ext cx="8534400" cy="838200"/>
          </a:xfrm>
        </p:spPr>
        <p:txBody>
          <a:bodyPr>
            <a:normAutofit/>
          </a:bodyPr>
          <a:lstStyle/>
          <a:p>
            <a:r>
              <a:rPr lang="en-US" dirty="0" smtClean="0"/>
              <a:t>Hostility of Mind Leads to Evil Works</a:t>
            </a:r>
            <a:endParaRPr lang="en-US" dirty="0"/>
          </a:p>
        </p:txBody>
      </p:sp>
      <p:sp>
        <p:nvSpPr>
          <p:cNvPr id="6" name="TextBox 5"/>
          <p:cNvSpPr txBox="1"/>
          <p:nvPr/>
        </p:nvSpPr>
        <p:spPr>
          <a:xfrm>
            <a:off x="475129" y="1281953"/>
            <a:ext cx="7848600" cy="1292662"/>
          </a:xfrm>
          <a:prstGeom prst="rect">
            <a:avLst/>
          </a:prstGeom>
          <a:noFill/>
        </p:spPr>
        <p:txBody>
          <a:bodyPr wrap="square" rtlCol="0">
            <a:spAutoFit/>
          </a:bodyPr>
          <a:lstStyle/>
          <a:p>
            <a:r>
              <a:rPr lang="en-US" sz="3200" u="sng" dirty="0" smtClean="0">
                <a:latin typeface="Calibri" panose="020F0502020204030204" pitchFamily="34" charset="0"/>
              </a:rPr>
              <a:t>Colossians 1:21b</a:t>
            </a:r>
            <a:r>
              <a:rPr lang="en-US" sz="3200" dirty="0" smtClean="0">
                <a:latin typeface="Calibri" panose="020F0502020204030204" pitchFamily="34" charset="0"/>
              </a:rPr>
              <a:t> (ESV)</a:t>
            </a:r>
          </a:p>
          <a:p>
            <a:endParaRPr lang="en-US" sz="1400" dirty="0" smtClean="0">
              <a:latin typeface="Calibri" panose="020F0502020204030204" pitchFamily="34" charset="0"/>
            </a:endParaRPr>
          </a:p>
          <a:p>
            <a:r>
              <a:rPr lang="en-US" sz="3200" dirty="0" smtClean="0">
                <a:latin typeface="Calibri" pitchFamily="34" charset="0"/>
              </a:rPr>
              <a:t>hostile in mind, </a:t>
            </a:r>
            <a:r>
              <a:rPr lang="en-US" sz="3200" dirty="0" smtClean="0">
                <a:solidFill>
                  <a:srgbClr val="C00000"/>
                </a:solidFill>
                <a:latin typeface="Calibri" pitchFamily="34" charset="0"/>
              </a:rPr>
              <a:t>doing evil deeds</a:t>
            </a: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200400"/>
            <a:ext cx="8229600" cy="2895600"/>
          </a:xfrm>
        </p:spPr>
        <p:txBody>
          <a:bodyPr>
            <a:normAutofit/>
          </a:bodyPr>
          <a:lstStyle/>
          <a:p>
            <a:r>
              <a:rPr lang="en-US" dirty="0" smtClean="0"/>
              <a:t>The contrast between the hostile mind and reconciliation to God is stark</a:t>
            </a:r>
          </a:p>
          <a:p>
            <a:r>
              <a:rPr lang="en-US" dirty="0" smtClean="0"/>
              <a:t>Only God’s grace could cause such a change</a:t>
            </a:r>
          </a:p>
          <a:p>
            <a:r>
              <a:rPr lang="en-US" dirty="0" smtClean="0"/>
              <a:t>We owe God our faith, trust, worship and gratitude</a:t>
            </a:r>
          </a:p>
          <a:p>
            <a:r>
              <a:rPr lang="en-US" dirty="0" smtClean="0"/>
              <a:t>“body of flesh” is a Hebraism for “physical body”</a:t>
            </a:r>
          </a:p>
          <a:p>
            <a:r>
              <a:rPr lang="en-US" dirty="0" smtClean="0"/>
              <a:t>He paid the penalty by dying for sins (1Peter 3:18a)</a:t>
            </a:r>
          </a:p>
          <a:p>
            <a:endParaRPr lang="en-US" dirty="0" smtClean="0"/>
          </a:p>
          <a:p>
            <a:endParaRPr lang="en-US" dirty="0" smtClean="0"/>
          </a:p>
        </p:txBody>
      </p:sp>
      <p:sp>
        <p:nvSpPr>
          <p:cNvPr id="3" name="Title 2"/>
          <p:cNvSpPr>
            <a:spLocks noGrp="1"/>
          </p:cNvSpPr>
          <p:nvPr>
            <p:ph type="title"/>
          </p:nvPr>
        </p:nvSpPr>
        <p:spPr/>
        <p:txBody>
          <a:bodyPr/>
          <a:lstStyle/>
          <a:p>
            <a:r>
              <a:rPr lang="en-US" dirty="0" smtClean="0"/>
              <a:t>Reconciled to God</a:t>
            </a:r>
            <a:endParaRPr lang="en-US" dirty="0"/>
          </a:p>
        </p:txBody>
      </p:sp>
      <p:sp>
        <p:nvSpPr>
          <p:cNvPr id="5" name="TextBox 4"/>
          <p:cNvSpPr txBox="1"/>
          <p:nvPr/>
        </p:nvSpPr>
        <p:spPr>
          <a:xfrm>
            <a:off x="475129" y="1281953"/>
            <a:ext cx="8382000" cy="1828799"/>
          </a:xfrm>
          <a:prstGeom prst="rect">
            <a:avLst/>
          </a:prstGeom>
          <a:noFill/>
        </p:spPr>
        <p:txBody>
          <a:bodyPr wrap="square" rtlCol="0">
            <a:spAutoFit/>
          </a:bodyPr>
          <a:lstStyle/>
          <a:p>
            <a:r>
              <a:rPr lang="en-US" sz="3200" u="sng" dirty="0" smtClean="0">
                <a:latin typeface="Calibri" panose="020F0502020204030204" pitchFamily="34" charset="0"/>
              </a:rPr>
              <a:t>Colossians 1:22a</a:t>
            </a:r>
            <a:r>
              <a:rPr lang="en-US" sz="3200" dirty="0" smtClean="0">
                <a:latin typeface="Calibri" panose="020F0502020204030204" pitchFamily="34" charset="0"/>
              </a:rPr>
              <a:t> (ESV)</a:t>
            </a:r>
          </a:p>
          <a:p>
            <a:r>
              <a:rPr lang="en-US" dirty="0" smtClean="0">
                <a:latin typeface="Calibri" panose="020F0502020204030204" pitchFamily="34" charset="0"/>
              </a:rPr>
              <a:t> </a:t>
            </a:r>
          </a:p>
          <a:p>
            <a:r>
              <a:rPr lang="en-US" sz="3000" dirty="0" smtClean="0">
                <a:latin typeface="Calibri" pitchFamily="34" charset="0"/>
              </a:rPr>
              <a:t>[you] he </a:t>
            </a:r>
            <a:r>
              <a:rPr lang="en-US" sz="3000" dirty="0" smtClean="0">
                <a:solidFill>
                  <a:srgbClr val="0D1CAB"/>
                </a:solidFill>
                <a:latin typeface="Calibri" pitchFamily="34" charset="0"/>
              </a:rPr>
              <a:t>has now reconciled </a:t>
            </a:r>
            <a:r>
              <a:rPr lang="en-US" sz="3000" dirty="0" smtClean="0">
                <a:latin typeface="Calibri" pitchFamily="34" charset="0"/>
              </a:rPr>
              <a:t>in his body of flesh </a:t>
            </a:r>
            <a:r>
              <a:rPr lang="en-US" sz="3000" dirty="0" smtClean="0">
                <a:solidFill>
                  <a:srgbClr val="C00000"/>
                </a:solidFill>
                <a:latin typeface="Calibri" pitchFamily="34" charset="0"/>
              </a:rPr>
              <a:t>by his death</a:t>
            </a:r>
            <a:endParaRPr lang="en-US" sz="3000" dirty="0">
              <a:solidFill>
                <a:srgbClr val="C00000"/>
              </a:solidFill>
              <a:latin typeface="Calibri" pitchFamily="34" charset="0"/>
            </a:endParaRP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819400"/>
            <a:ext cx="8229600" cy="3810000"/>
          </a:xfrm>
        </p:spPr>
        <p:txBody>
          <a:bodyPr>
            <a:noAutofit/>
          </a:bodyPr>
          <a:lstStyle/>
          <a:p>
            <a:pPr>
              <a:lnSpc>
                <a:spcPts val="3000"/>
              </a:lnSpc>
              <a:spcBef>
                <a:spcPts val="0"/>
              </a:spcBef>
              <a:spcAft>
                <a:spcPts val="900"/>
              </a:spcAft>
            </a:pPr>
            <a:r>
              <a:rPr lang="en-US" dirty="0" smtClean="0"/>
              <a:t>The Greek word translated “present” is used in the Bible for “present before God” – Eph 5:27; 2Cor. 11:2; 2Cor. 4:14</a:t>
            </a:r>
          </a:p>
          <a:p>
            <a:pPr>
              <a:lnSpc>
                <a:spcPts val="3000"/>
              </a:lnSpc>
              <a:spcBef>
                <a:spcPts val="0"/>
              </a:spcBef>
              <a:spcAft>
                <a:spcPts val="900"/>
              </a:spcAft>
            </a:pPr>
            <a:r>
              <a:rPr lang="en-US" dirty="0" smtClean="0"/>
              <a:t>“holy, blameless, above reproach” all start with alpha in the Greek – an alliteration</a:t>
            </a:r>
          </a:p>
          <a:p>
            <a:pPr>
              <a:lnSpc>
                <a:spcPts val="3000"/>
              </a:lnSpc>
              <a:spcBef>
                <a:spcPts val="0"/>
              </a:spcBef>
              <a:spcAft>
                <a:spcPts val="900"/>
              </a:spcAft>
            </a:pPr>
            <a:r>
              <a:rPr lang="en-US" dirty="0" smtClean="0"/>
              <a:t>“before Him” means “in the very presence of” – Jude 1:24; Eph 1:4</a:t>
            </a:r>
          </a:p>
          <a:p>
            <a:pPr>
              <a:lnSpc>
                <a:spcPts val="3000"/>
              </a:lnSpc>
              <a:spcBef>
                <a:spcPts val="0"/>
              </a:spcBef>
              <a:spcAft>
                <a:spcPts val="900"/>
              </a:spcAft>
            </a:pPr>
            <a:r>
              <a:rPr lang="en-US" dirty="0" smtClean="0"/>
              <a:t>Because of Christ all of this is true for believers</a:t>
            </a:r>
          </a:p>
          <a:p>
            <a:pPr>
              <a:lnSpc>
                <a:spcPts val="3000"/>
              </a:lnSpc>
              <a:spcBef>
                <a:spcPts val="0"/>
              </a:spcBef>
              <a:spcAft>
                <a:spcPts val="900"/>
              </a:spcAft>
            </a:pPr>
            <a:endParaRPr lang="en-US" dirty="0" smtClean="0"/>
          </a:p>
        </p:txBody>
      </p:sp>
      <p:sp>
        <p:nvSpPr>
          <p:cNvPr id="3" name="Title 2"/>
          <p:cNvSpPr>
            <a:spLocks noGrp="1"/>
          </p:cNvSpPr>
          <p:nvPr>
            <p:ph type="title"/>
          </p:nvPr>
        </p:nvSpPr>
        <p:spPr/>
        <p:txBody>
          <a:bodyPr>
            <a:normAutofit/>
          </a:bodyPr>
          <a:lstStyle/>
          <a:p>
            <a:r>
              <a:rPr lang="en-US" dirty="0" smtClean="0"/>
              <a:t>Presented to God, Blameless</a:t>
            </a:r>
            <a:endParaRPr lang="en-US" dirty="0"/>
          </a:p>
        </p:txBody>
      </p:sp>
      <p:sp>
        <p:nvSpPr>
          <p:cNvPr id="5" name="TextBox 4"/>
          <p:cNvSpPr txBox="1"/>
          <p:nvPr/>
        </p:nvSpPr>
        <p:spPr>
          <a:xfrm>
            <a:off x="470647" y="1050429"/>
            <a:ext cx="8458200" cy="1692771"/>
          </a:xfrm>
          <a:prstGeom prst="rect">
            <a:avLst/>
          </a:prstGeom>
          <a:noFill/>
        </p:spPr>
        <p:txBody>
          <a:bodyPr wrap="square" rtlCol="0">
            <a:spAutoFit/>
          </a:bodyPr>
          <a:lstStyle/>
          <a:p>
            <a:r>
              <a:rPr lang="en-US" sz="3200" u="sng" dirty="0" smtClean="0">
                <a:latin typeface="Calibri" panose="020F0502020204030204" pitchFamily="34" charset="0"/>
              </a:rPr>
              <a:t>Colossians 1:22b</a:t>
            </a:r>
            <a:r>
              <a:rPr lang="en-US" sz="3200" dirty="0" smtClean="0">
                <a:latin typeface="Calibri" panose="020F0502020204030204" pitchFamily="34" charset="0"/>
              </a:rPr>
              <a:t>  (ESV)</a:t>
            </a:r>
          </a:p>
          <a:p>
            <a:endParaRPr lang="en-US" sz="1200" dirty="0" smtClean="0">
              <a:latin typeface="Calibri" panose="020F0502020204030204" pitchFamily="34" charset="0"/>
            </a:endParaRPr>
          </a:p>
          <a:p>
            <a:pPr marL="182880"/>
            <a:r>
              <a:rPr lang="en-US" sz="3000" dirty="0" smtClean="0">
                <a:latin typeface="Calibri" pitchFamily="34" charset="0"/>
              </a:rPr>
              <a:t>in order to </a:t>
            </a:r>
            <a:r>
              <a:rPr lang="en-US" sz="3000" dirty="0" smtClean="0">
                <a:solidFill>
                  <a:srgbClr val="C00000"/>
                </a:solidFill>
                <a:latin typeface="Calibri" pitchFamily="34" charset="0"/>
              </a:rPr>
              <a:t>present</a:t>
            </a:r>
            <a:r>
              <a:rPr lang="en-US" sz="3000" dirty="0" smtClean="0">
                <a:latin typeface="Calibri" pitchFamily="34" charset="0"/>
              </a:rPr>
              <a:t> you </a:t>
            </a:r>
            <a:r>
              <a:rPr lang="en-US" sz="3000" dirty="0" smtClean="0">
                <a:solidFill>
                  <a:srgbClr val="0D1CAB"/>
                </a:solidFill>
                <a:latin typeface="Calibri" pitchFamily="34" charset="0"/>
              </a:rPr>
              <a:t>holy</a:t>
            </a:r>
            <a:r>
              <a:rPr lang="en-US" sz="3000" dirty="0" smtClean="0">
                <a:latin typeface="Calibri" pitchFamily="34" charset="0"/>
              </a:rPr>
              <a:t> and </a:t>
            </a:r>
            <a:r>
              <a:rPr lang="en-US" sz="3000" dirty="0" smtClean="0">
                <a:solidFill>
                  <a:srgbClr val="0D1CAB"/>
                </a:solidFill>
                <a:latin typeface="Calibri" pitchFamily="34" charset="0"/>
              </a:rPr>
              <a:t>blameless</a:t>
            </a:r>
            <a:r>
              <a:rPr lang="en-US" sz="3000" dirty="0" smtClean="0">
                <a:latin typeface="Calibri" pitchFamily="34" charset="0"/>
              </a:rPr>
              <a:t> and </a:t>
            </a:r>
            <a:r>
              <a:rPr lang="en-US" sz="3000" dirty="0" smtClean="0">
                <a:solidFill>
                  <a:srgbClr val="0D1CAB"/>
                </a:solidFill>
                <a:latin typeface="Calibri" pitchFamily="34" charset="0"/>
              </a:rPr>
              <a:t>above reproach </a:t>
            </a:r>
            <a:r>
              <a:rPr lang="en-US" sz="3000" u="sng" dirty="0" smtClean="0">
                <a:solidFill>
                  <a:srgbClr val="7030A0"/>
                </a:solidFill>
                <a:latin typeface="Calibri" pitchFamily="34" charset="0"/>
              </a:rPr>
              <a:t>before</a:t>
            </a:r>
            <a:r>
              <a:rPr lang="en-US" sz="3000" dirty="0" smtClean="0">
                <a:latin typeface="Calibri" pitchFamily="34" charset="0"/>
              </a:rPr>
              <a:t> him</a:t>
            </a:r>
            <a:endParaRPr lang="en-US" sz="3200" dirty="0" smtClean="0">
              <a:latin typeface="Calibri" pitchFamily="34" charset="0"/>
            </a:endParaRP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343400"/>
            <a:ext cx="8229600" cy="1905000"/>
          </a:xfrm>
        </p:spPr>
        <p:txBody>
          <a:bodyPr>
            <a:noAutofit/>
          </a:bodyPr>
          <a:lstStyle/>
          <a:p>
            <a:r>
              <a:rPr lang="en-US" dirty="0" smtClean="0"/>
              <a:t>“The faith” is synonymously parallel with “the hope” of the gospel</a:t>
            </a:r>
          </a:p>
          <a:p>
            <a:r>
              <a:rPr lang="en-US" dirty="0" smtClean="0"/>
              <a:t>“if indeed” does not express doubt</a:t>
            </a:r>
          </a:p>
          <a:p>
            <a:r>
              <a:rPr lang="en-US" dirty="0" smtClean="0"/>
              <a:t>We are not to shift but to remain grounded</a:t>
            </a:r>
          </a:p>
        </p:txBody>
      </p:sp>
      <p:sp>
        <p:nvSpPr>
          <p:cNvPr id="3" name="Title 2"/>
          <p:cNvSpPr>
            <a:spLocks noGrp="1"/>
          </p:cNvSpPr>
          <p:nvPr>
            <p:ph type="title"/>
          </p:nvPr>
        </p:nvSpPr>
        <p:spPr/>
        <p:txBody>
          <a:bodyPr>
            <a:normAutofit/>
          </a:bodyPr>
          <a:lstStyle/>
          <a:p>
            <a:r>
              <a:rPr lang="en-US" dirty="0" smtClean="0"/>
              <a:t>The Necessity of Perseverance</a:t>
            </a:r>
            <a:endParaRPr lang="en-US" dirty="0"/>
          </a:p>
        </p:txBody>
      </p:sp>
      <p:sp>
        <p:nvSpPr>
          <p:cNvPr id="5" name="TextBox 4"/>
          <p:cNvSpPr txBox="1"/>
          <p:nvPr/>
        </p:nvSpPr>
        <p:spPr>
          <a:xfrm>
            <a:off x="466165" y="1272988"/>
            <a:ext cx="8458200" cy="3046988"/>
          </a:xfrm>
          <a:prstGeom prst="rect">
            <a:avLst/>
          </a:prstGeom>
          <a:noFill/>
        </p:spPr>
        <p:txBody>
          <a:bodyPr wrap="square" rtlCol="0">
            <a:spAutoFit/>
          </a:bodyPr>
          <a:lstStyle/>
          <a:p>
            <a:r>
              <a:rPr lang="en-US" sz="3000" u="sng" dirty="0" smtClean="0">
                <a:latin typeface="Calibri" panose="020F0502020204030204" pitchFamily="34" charset="0"/>
              </a:rPr>
              <a:t>Colossians 1:23</a:t>
            </a:r>
            <a:r>
              <a:rPr lang="en-US" sz="3000" dirty="0" smtClean="0">
                <a:latin typeface="Calibri" panose="020F0502020204030204" pitchFamily="34" charset="0"/>
              </a:rPr>
              <a:t>  (ESV)</a:t>
            </a:r>
          </a:p>
          <a:p>
            <a:endParaRPr lang="en-US" sz="1000" dirty="0" smtClean="0">
              <a:latin typeface="Calibri" panose="020F0502020204030204" pitchFamily="34" charset="0"/>
            </a:endParaRPr>
          </a:p>
          <a:p>
            <a:pPr marL="182880"/>
            <a:r>
              <a:rPr lang="en-US" sz="3000" dirty="0" smtClean="0">
                <a:solidFill>
                  <a:srgbClr val="C00000"/>
                </a:solidFill>
                <a:latin typeface="Calibri" pitchFamily="34" charset="0"/>
              </a:rPr>
              <a:t>if</a:t>
            </a:r>
            <a:r>
              <a:rPr lang="en-US" sz="3000" dirty="0" smtClean="0">
                <a:latin typeface="Calibri" pitchFamily="34" charset="0"/>
              </a:rPr>
              <a:t> </a:t>
            </a:r>
            <a:r>
              <a:rPr lang="en-US" sz="3000" dirty="0" smtClean="0">
                <a:solidFill>
                  <a:srgbClr val="C00000"/>
                </a:solidFill>
                <a:latin typeface="Calibri" pitchFamily="34" charset="0"/>
              </a:rPr>
              <a:t>indeed you continue </a:t>
            </a:r>
            <a:r>
              <a:rPr lang="en-US" sz="3000" dirty="0" smtClean="0">
                <a:solidFill>
                  <a:srgbClr val="7030A0"/>
                </a:solidFill>
                <a:latin typeface="Calibri" pitchFamily="34" charset="0"/>
              </a:rPr>
              <a:t>in the faith</a:t>
            </a:r>
            <a:r>
              <a:rPr lang="en-US" sz="3000" dirty="0" smtClean="0">
                <a:latin typeface="Calibri" pitchFamily="34" charset="0"/>
              </a:rPr>
              <a:t>, stable and steadfast, </a:t>
            </a:r>
            <a:r>
              <a:rPr lang="en-US" sz="3000" dirty="0" smtClean="0">
                <a:solidFill>
                  <a:srgbClr val="0D1CAB"/>
                </a:solidFill>
                <a:latin typeface="Calibri" pitchFamily="34" charset="0"/>
              </a:rPr>
              <a:t>not shifting from the hope of the gospel </a:t>
            </a:r>
            <a:r>
              <a:rPr lang="en-US" sz="3000" dirty="0" smtClean="0">
                <a:latin typeface="Calibri" pitchFamily="34" charset="0"/>
              </a:rPr>
              <a:t>that you heard, which has been proclaimed in all creation under heaven, and of which I, Paul, became a minister.</a:t>
            </a: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9900" y="1447800"/>
            <a:ext cx="8229600" cy="3962400"/>
          </a:xfrm>
        </p:spPr>
        <p:txBody>
          <a:bodyPr>
            <a:normAutofit/>
          </a:bodyPr>
          <a:lstStyle/>
          <a:p>
            <a:r>
              <a:rPr lang="en-US" sz="3200" dirty="0" smtClean="0"/>
              <a:t>We cannot be ambivalent about Jesus Christ</a:t>
            </a:r>
          </a:p>
          <a:p>
            <a:endParaRPr lang="en-US" sz="3200" dirty="0" smtClean="0"/>
          </a:p>
          <a:p>
            <a:r>
              <a:rPr lang="en-US" sz="3200" dirty="0" smtClean="0"/>
              <a:t>The gospel always has an eternal perspective</a:t>
            </a:r>
            <a:endParaRPr lang="en-US" sz="3200" dirty="0"/>
          </a:p>
          <a:p>
            <a:endParaRPr lang="en-US" sz="3200" dirty="0" smtClean="0"/>
          </a:p>
          <a:p>
            <a:r>
              <a:rPr lang="en-US" sz="3200" dirty="0" smtClean="0"/>
              <a:t>We must not presume on our status as Christians</a:t>
            </a:r>
          </a:p>
        </p:txBody>
      </p:sp>
      <p:sp>
        <p:nvSpPr>
          <p:cNvPr id="3" name="Title 2"/>
          <p:cNvSpPr>
            <a:spLocks noGrp="1"/>
          </p:cNvSpPr>
          <p:nvPr>
            <p:ph type="title"/>
          </p:nvPr>
        </p:nvSpPr>
        <p:spPr/>
        <p:txBody>
          <a:bodyPr/>
          <a:lstStyle/>
          <a:p>
            <a:r>
              <a:rPr lang="en-US" dirty="0" smtClean="0"/>
              <a:t>Implications and Applications</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500" dirty="0" smtClean="0"/>
              <a:t>There Can Be No Ambivalence About Christ</a:t>
            </a:r>
            <a:endParaRPr lang="en-US" sz="3500" dirty="0"/>
          </a:p>
        </p:txBody>
      </p:sp>
      <p:sp>
        <p:nvSpPr>
          <p:cNvPr id="5" name="TextBox 4"/>
          <p:cNvSpPr txBox="1"/>
          <p:nvPr/>
        </p:nvSpPr>
        <p:spPr>
          <a:xfrm>
            <a:off x="457198" y="1177802"/>
            <a:ext cx="8441619" cy="3631763"/>
          </a:xfrm>
          <a:prstGeom prst="rect">
            <a:avLst/>
          </a:prstGeom>
          <a:noFill/>
        </p:spPr>
        <p:txBody>
          <a:bodyPr wrap="square" rtlCol="0">
            <a:spAutoFit/>
          </a:bodyPr>
          <a:lstStyle/>
          <a:p>
            <a:r>
              <a:rPr lang="en-US" sz="3000" u="sng" dirty="0" smtClean="0">
                <a:latin typeface="Calibri" panose="020F0502020204030204" pitchFamily="34" charset="0"/>
              </a:rPr>
              <a:t>Matthew 27:23-24</a:t>
            </a:r>
            <a:r>
              <a:rPr lang="en-US" sz="3000" dirty="0" smtClean="0">
                <a:latin typeface="Calibri" panose="020F0502020204030204" pitchFamily="34" charset="0"/>
              </a:rPr>
              <a:t>  (NASB)</a:t>
            </a:r>
          </a:p>
          <a:p>
            <a:endParaRPr lang="en-US" sz="1400" dirty="0" smtClean="0">
              <a:latin typeface="Calibri" panose="020F0502020204030204" pitchFamily="34" charset="0"/>
            </a:endParaRPr>
          </a:p>
          <a:p>
            <a:r>
              <a:rPr lang="en-US" sz="3000" dirty="0" smtClean="0">
                <a:latin typeface="Calibri" panose="020F0502020204030204" pitchFamily="34" charset="0"/>
              </a:rPr>
              <a:t>And he said, ‘Why, what evil has He done?’ But they kept shouting all the more, saying, ‘Crucify Him!’ When Pilate saw that he was accomplishing nothing, but rather that a riot was starting, he took water and </a:t>
            </a:r>
            <a:r>
              <a:rPr lang="en-US" sz="3000" dirty="0" smtClean="0">
                <a:solidFill>
                  <a:srgbClr val="C00000"/>
                </a:solidFill>
                <a:latin typeface="Calibri" panose="020F0502020204030204" pitchFamily="34" charset="0"/>
              </a:rPr>
              <a:t>washed his hands in front of the crowd</a:t>
            </a:r>
            <a:r>
              <a:rPr lang="en-US" sz="3000" dirty="0" smtClean="0">
                <a:latin typeface="Calibri" panose="020F0502020204030204" pitchFamily="34" charset="0"/>
              </a:rPr>
              <a:t>, saying, ‘I am innocent of this Man's blood; see to that yourselves.’</a:t>
            </a:r>
          </a:p>
        </p:txBody>
      </p:sp>
      <p:sp>
        <p:nvSpPr>
          <p:cNvPr id="4" name="Content Placeholder 1"/>
          <p:cNvSpPr>
            <a:spLocks noGrp="1"/>
          </p:cNvSpPr>
          <p:nvPr>
            <p:ph idx="1"/>
          </p:nvPr>
        </p:nvSpPr>
        <p:spPr>
          <a:xfrm>
            <a:off x="457199" y="4876800"/>
            <a:ext cx="8441619" cy="1447800"/>
          </a:xfrm>
        </p:spPr>
        <p:txBody>
          <a:bodyPr>
            <a:noAutofit/>
          </a:bodyPr>
          <a:lstStyle/>
          <a:p>
            <a:r>
              <a:rPr lang="en-US" dirty="0" smtClean="0"/>
              <a:t>Christ is Creator and Redeemer -- neutrality is hostility </a:t>
            </a:r>
          </a:p>
          <a:p>
            <a:r>
              <a:rPr lang="en-US" dirty="0" smtClean="0"/>
              <a:t>To go from hostility to reconciliation is not dependant on the former emotional state of the sinner (Acts 9:4ff)</a:t>
            </a:r>
          </a:p>
          <a:p>
            <a:pPr>
              <a:buNone/>
            </a:pPr>
            <a:endParaRPr lang="en-US" dirty="0" smtClean="0"/>
          </a:p>
        </p:txBody>
      </p:sp>
      <p:cxnSp>
        <p:nvCxnSpPr>
          <p:cNvPr id="7" name="Straight Connector 6"/>
          <p:cNvCxnSpPr/>
          <p:nvPr/>
        </p:nvCxnSpPr>
        <p:spPr>
          <a:xfrm>
            <a:off x="304800" y="4800600"/>
            <a:ext cx="8382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152400"/>
            <a:ext cx="8229600" cy="838200"/>
          </a:xfrm>
        </p:spPr>
        <p:txBody>
          <a:bodyPr>
            <a:normAutofit/>
          </a:bodyPr>
          <a:lstStyle/>
          <a:p>
            <a:r>
              <a:rPr lang="en-US" dirty="0" smtClean="0"/>
              <a:t>The Gospel Has an Eternal Perspective</a:t>
            </a:r>
            <a:endParaRPr lang="en-US" dirty="0"/>
          </a:p>
        </p:txBody>
      </p:sp>
      <p:sp>
        <p:nvSpPr>
          <p:cNvPr id="5" name="TextBox 4"/>
          <p:cNvSpPr txBox="1"/>
          <p:nvPr/>
        </p:nvSpPr>
        <p:spPr>
          <a:xfrm>
            <a:off x="457200" y="1268506"/>
            <a:ext cx="8441619" cy="3585597"/>
          </a:xfrm>
          <a:prstGeom prst="rect">
            <a:avLst/>
          </a:prstGeom>
          <a:noFill/>
        </p:spPr>
        <p:txBody>
          <a:bodyPr wrap="square" rtlCol="0">
            <a:spAutoFit/>
          </a:bodyPr>
          <a:lstStyle/>
          <a:p>
            <a:r>
              <a:rPr lang="en-US" sz="3200" u="sng" dirty="0" smtClean="0">
                <a:latin typeface="Calibri" panose="020F0502020204030204" pitchFamily="34" charset="0"/>
              </a:rPr>
              <a:t>Ephesians 3:11, 12</a:t>
            </a:r>
            <a:r>
              <a:rPr lang="en-US" sz="3200" dirty="0" smtClean="0">
                <a:latin typeface="Calibri" panose="020F0502020204030204" pitchFamily="34" charset="0"/>
              </a:rPr>
              <a:t>  (NASB)</a:t>
            </a:r>
          </a:p>
          <a:p>
            <a:pPr lvl="1"/>
            <a:endParaRPr lang="en-US" sz="1100" dirty="0" smtClean="0">
              <a:latin typeface="Calibri" panose="020F0502020204030204" pitchFamily="34" charset="0"/>
            </a:endParaRPr>
          </a:p>
          <a:p>
            <a:pPr lvl="1"/>
            <a:r>
              <a:rPr lang="en-US" sz="3000" dirty="0" smtClean="0">
                <a:latin typeface="Calibri" panose="020F0502020204030204" pitchFamily="34" charset="0"/>
              </a:rPr>
              <a:t>This was in accordance with the eternal purpose which He carried out in Christ Jesus our Lord, in whom we have </a:t>
            </a:r>
            <a:r>
              <a:rPr lang="en-US" sz="3000" dirty="0" smtClean="0">
                <a:solidFill>
                  <a:srgbClr val="C00000"/>
                </a:solidFill>
                <a:latin typeface="Calibri" panose="020F0502020204030204" pitchFamily="34" charset="0"/>
              </a:rPr>
              <a:t>boldness and confident access </a:t>
            </a:r>
            <a:r>
              <a:rPr lang="en-US" sz="3000" dirty="0" smtClean="0">
                <a:solidFill>
                  <a:srgbClr val="0D1CAB"/>
                </a:solidFill>
                <a:latin typeface="Calibri" panose="020F0502020204030204" pitchFamily="34" charset="0"/>
              </a:rPr>
              <a:t>through faith in Him</a:t>
            </a:r>
            <a:r>
              <a:rPr lang="en-US" sz="3000" dirty="0" smtClean="0">
                <a:latin typeface="Calibri" panose="020F0502020204030204" pitchFamily="34" charset="0"/>
              </a:rPr>
              <a:t>.</a:t>
            </a:r>
          </a:p>
          <a:p>
            <a:pPr lvl="1"/>
            <a:endParaRPr lang="en-US" sz="3200" dirty="0" smtClean="0">
              <a:latin typeface="Calibri" panose="020F0502020204030204" pitchFamily="34" charset="0"/>
            </a:endParaRPr>
          </a:p>
          <a:p>
            <a:pPr marL="0" lvl="1"/>
            <a:endParaRPr lang="en-US" sz="3200" dirty="0" smtClean="0">
              <a:latin typeface="Calibri" panose="020F0502020204030204" pitchFamily="34" charset="0"/>
            </a:endParaRPr>
          </a:p>
        </p:txBody>
      </p:sp>
      <p:sp>
        <p:nvSpPr>
          <p:cNvPr id="4" name="Content Placeholder 1"/>
          <p:cNvSpPr>
            <a:spLocks noGrp="1"/>
          </p:cNvSpPr>
          <p:nvPr>
            <p:ph idx="1"/>
          </p:nvPr>
        </p:nvSpPr>
        <p:spPr>
          <a:xfrm>
            <a:off x="457199" y="4027109"/>
            <a:ext cx="8488009" cy="2209800"/>
          </a:xfrm>
        </p:spPr>
        <p:txBody>
          <a:bodyPr>
            <a:noAutofit/>
          </a:bodyPr>
          <a:lstStyle/>
          <a:p>
            <a:r>
              <a:rPr lang="en-US" dirty="0" smtClean="0"/>
              <a:t>Christianity is not a self-improvement religion (1Cor. 15:19)</a:t>
            </a:r>
          </a:p>
          <a:p>
            <a:r>
              <a:rPr lang="en-US" dirty="0" smtClean="0"/>
              <a:t>Being blameless before God on the day of judgment is everything</a:t>
            </a:r>
          </a:p>
          <a:p>
            <a:pPr>
              <a:buNone/>
            </a:pPr>
            <a:endParaRPr lang="en-US" dirty="0" smtClean="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9156</TotalTime>
  <Words>841</Words>
  <Application>Microsoft Office PowerPoint</Application>
  <PresentationFormat>On-screen Show (4:3)</PresentationFormat>
  <Paragraphs>99</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Lucida Sans Unicode</vt:lpstr>
      <vt:lpstr>Verdana</vt:lpstr>
      <vt:lpstr>Wingdings</vt:lpstr>
      <vt:lpstr>Wingdings 2</vt:lpstr>
      <vt:lpstr>Concourse</vt:lpstr>
      <vt:lpstr>From Alienation to Reconciliation to Glory</vt:lpstr>
      <vt:lpstr>Alienated and Hostile to God</vt:lpstr>
      <vt:lpstr>Hostility of Mind Leads to Evil Works</vt:lpstr>
      <vt:lpstr>Reconciled to God</vt:lpstr>
      <vt:lpstr>Presented to God, Blameless</vt:lpstr>
      <vt:lpstr>The Necessity of Perseverance</vt:lpstr>
      <vt:lpstr>Implications and Applications</vt:lpstr>
      <vt:lpstr>There Can Be No Ambivalence About Christ</vt:lpstr>
      <vt:lpstr>The Gospel Has an Eternal Perspective</vt:lpstr>
      <vt:lpstr>We Must Not Presume on Our Status</vt:lpstr>
      <vt:lpstr>We Must Not Presume on Our Status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1:1-3</dc:title>
  <dc:creator>Eric</dc:creator>
  <cp:lastModifiedBy>Christy</cp:lastModifiedBy>
  <cp:revision>408</cp:revision>
  <cp:lastPrinted>2014-10-04T13:58:45Z</cp:lastPrinted>
  <dcterms:created xsi:type="dcterms:W3CDTF">2014-02-05T15:11:40Z</dcterms:created>
  <dcterms:modified xsi:type="dcterms:W3CDTF">2014-10-04T14:00:45Z</dcterms:modified>
</cp:coreProperties>
</file>