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478" autoAdjust="0"/>
  </p:normalViewPr>
  <p:slideViewPr>
    <p:cSldViewPr>
      <p:cViewPr varScale="1">
        <p:scale>
          <a:sx n="71" d="100"/>
          <a:sy n="71" d="100"/>
        </p:scale>
        <p:origin x="1272" y="54"/>
      </p:cViewPr>
      <p:guideLst>
        <p:guide orient="horz" pos="384"/>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381000" y="260054"/>
            <a:ext cx="4343400" cy="458788"/>
          </a:xfrm>
          <a:prstGeom prst="rect">
            <a:avLst/>
          </a:prstGeom>
        </p:spPr>
        <p:txBody>
          <a:bodyPr vert="horz" lIns="91440" tIns="45720" rIns="91440" bIns="45720" rtlCol="0"/>
          <a:lstStyle>
            <a:lvl1pPr algn="l">
              <a:defRPr sz="1200"/>
            </a:lvl1pPr>
          </a:lstStyle>
          <a:p>
            <a:r>
              <a:rPr lang="en-US" dirty="0" smtClean="0">
                <a:latin typeface="Arial" panose="020B0604020202020204" pitchFamily="34" charset="0"/>
                <a:cs typeface="Arial" panose="020B0604020202020204" pitchFamily="34" charset="0"/>
              </a:rPr>
              <a:t>Mark </a:t>
            </a:r>
            <a:r>
              <a:rPr lang="en-US" dirty="0" smtClean="0">
                <a:latin typeface="Arial" panose="020B0604020202020204" pitchFamily="34" charset="0"/>
                <a:cs typeface="Arial" panose="020B0604020202020204" pitchFamily="34" charset="0"/>
              </a:rPr>
              <a:t>13:14-23</a:t>
            </a:r>
            <a:endParaRPr lang="en-US"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What </a:t>
            </a:r>
            <a:r>
              <a:rPr lang="en-US" b="1" dirty="0">
                <a:latin typeface="Arial" panose="020B0604020202020204" pitchFamily="34" charset="0"/>
                <a:cs typeface="Arial" panose="020B0604020202020204" pitchFamily="34" charset="0"/>
              </a:rPr>
              <a:t>Life Is Like In Daniel’s 70</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Week Part </a:t>
            </a:r>
            <a:r>
              <a:rPr lang="en-US" b="1" dirty="0" smtClean="0">
                <a:latin typeface="Arial" panose="020B0604020202020204" pitchFamily="34" charset="0"/>
                <a:cs typeface="Arial" panose="020B0604020202020204" pitchFamily="34" charset="0"/>
              </a:rPr>
              <a:t>2</a:t>
            </a:r>
            <a:endParaRPr lang="en-US" b="1" dirty="0">
              <a:latin typeface="Arial" panose="020B0604020202020204" pitchFamily="34" charset="0"/>
              <a:cs typeface="Arial" panose="020B0604020202020204" pitchFamily="34" charset="0"/>
            </a:endParaRPr>
          </a:p>
          <a:p>
            <a:endParaRPr lang="en-US" dirty="0"/>
          </a:p>
        </p:txBody>
      </p:sp>
      <p:sp>
        <p:nvSpPr>
          <p:cNvPr id="7" name="Date Placeholder 2"/>
          <p:cNvSpPr txBox="1">
            <a:spLocks/>
          </p:cNvSpPr>
          <p:nvPr/>
        </p:nvSpPr>
        <p:spPr>
          <a:xfrm>
            <a:off x="2952178" y="216043"/>
            <a:ext cx="3514672" cy="520728"/>
          </a:xfrm>
          <a:prstGeom prst="rect">
            <a:avLst/>
          </a:prstGeom>
        </p:spPr>
        <p:txBody>
          <a:bodyPr vert="horz" lIns="105611" tIns="52807" rIns="105611" bIns="52807" rtlCol="0"/>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10/12</a:t>
            </a:r>
            <a:r>
              <a:rPr lang="en-US" dirty="0" smtClean="0"/>
              <a:t>/14</a:t>
            </a:r>
            <a:r>
              <a:rPr lang="en-US" dirty="0" smtClean="0"/>
              <a:t/>
            </a:r>
            <a:br>
              <a:rPr lang="en-US" dirty="0" smtClean="0"/>
            </a:br>
            <a:r>
              <a:rPr lang="en-US" dirty="0" smtClean="0"/>
              <a:t>by Eric Douma</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6134" y="8289607"/>
            <a:ext cx="2307414" cy="700650"/>
          </a:xfrm>
          <a:prstGeom prst="rect">
            <a:avLst/>
          </a:prstGeom>
        </p:spPr>
      </p:pic>
      <p:sp>
        <p:nvSpPr>
          <p:cNvPr id="9" name="Slide Number Placeholder 4"/>
          <p:cNvSpPr txBox="1">
            <a:spLocks/>
          </p:cNvSpPr>
          <p:nvPr/>
        </p:nvSpPr>
        <p:spPr>
          <a:xfrm>
            <a:off x="3000692" y="8248609"/>
            <a:ext cx="3574948" cy="578288"/>
          </a:xfrm>
          <a:prstGeom prst="rect">
            <a:avLst/>
          </a:prstGeom>
        </p:spPr>
        <p:txBody>
          <a:bodyPr vert="horz" lIns="118984" tIns="59493" rIns="118984" bIns="59493" rtlCol="0" anchor="b"/>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tabLst>
                <a:tab pos="3311152" algn="r"/>
                <a:tab pos="3918225" algn="r"/>
              </a:tabLst>
            </a:pPr>
            <a:r>
              <a:rPr lang="en-US" sz="1200" dirty="0" smtClean="0"/>
              <a:t>www.gospelofgracefellowship.org	</a:t>
            </a:r>
            <a:fld id="{0BBBAE45-9901-4674-9676-D21FB25714E7}" type="slidenum">
              <a:rPr lang="en-US" sz="1200" smtClean="0"/>
              <a:pPr algn="l">
                <a:tabLst>
                  <a:tab pos="3311152" algn="r"/>
                  <a:tab pos="3918225" algn="r"/>
                </a:tabLst>
              </a:pPr>
              <a:t>‹#›</a:t>
            </a:fld>
            <a:endParaRPr lang="en-US" sz="1200" dirty="0"/>
          </a:p>
        </p:txBody>
      </p:sp>
    </p:spTree>
    <p:extLst>
      <p:ext uri="{BB962C8B-B14F-4D97-AF65-F5344CB8AC3E}">
        <p14:creationId xmlns:p14="http://schemas.microsoft.com/office/powerpoint/2010/main" val="331771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C91C91-E61F-4C30-AEEC-CFF39D5E29E9}" type="datetimeFigureOut">
              <a:rPr lang="en-US" smtClean="0"/>
              <a:pPr/>
              <a:t>10/10/2014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B8F591-1C84-4652-86EC-7656BBCCE6A3}" type="slidenum">
              <a:rPr lang="en-US" smtClean="0"/>
              <a:pPr/>
              <a:t>‹#›</a:t>
            </a:fld>
            <a:endParaRPr lang="en-US"/>
          </a:p>
        </p:txBody>
      </p:sp>
    </p:spTree>
    <p:extLst>
      <p:ext uri="{BB962C8B-B14F-4D97-AF65-F5344CB8AC3E}">
        <p14:creationId xmlns:p14="http://schemas.microsoft.com/office/powerpoint/2010/main" val="2564542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1</a:t>
            </a:fld>
            <a:endParaRPr lang="en-US"/>
          </a:p>
        </p:txBody>
      </p:sp>
    </p:spTree>
    <p:extLst>
      <p:ext uri="{BB962C8B-B14F-4D97-AF65-F5344CB8AC3E}">
        <p14:creationId xmlns:p14="http://schemas.microsoft.com/office/powerpoint/2010/main" val="228062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2</a:t>
            </a:fld>
            <a:endParaRPr lang="en-US"/>
          </a:p>
        </p:txBody>
      </p:sp>
    </p:spTree>
    <p:extLst>
      <p:ext uri="{BB962C8B-B14F-4D97-AF65-F5344CB8AC3E}">
        <p14:creationId xmlns:p14="http://schemas.microsoft.com/office/powerpoint/2010/main" val="338605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3</a:t>
            </a:fld>
            <a:endParaRPr lang="en-US"/>
          </a:p>
        </p:txBody>
      </p:sp>
    </p:spTree>
    <p:extLst>
      <p:ext uri="{BB962C8B-B14F-4D97-AF65-F5344CB8AC3E}">
        <p14:creationId xmlns:p14="http://schemas.microsoft.com/office/powerpoint/2010/main" val="2582483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4</a:t>
            </a:fld>
            <a:endParaRPr lang="en-US"/>
          </a:p>
        </p:txBody>
      </p:sp>
    </p:spTree>
    <p:extLst>
      <p:ext uri="{BB962C8B-B14F-4D97-AF65-F5344CB8AC3E}">
        <p14:creationId xmlns:p14="http://schemas.microsoft.com/office/powerpoint/2010/main" val="1875197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5</a:t>
            </a:fld>
            <a:endParaRPr lang="en-US"/>
          </a:p>
        </p:txBody>
      </p:sp>
    </p:spTree>
    <p:extLst>
      <p:ext uri="{BB962C8B-B14F-4D97-AF65-F5344CB8AC3E}">
        <p14:creationId xmlns:p14="http://schemas.microsoft.com/office/powerpoint/2010/main" val="685879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B8F591-1C84-4652-86EC-7656BBCCE6A3}" type="slidenum">
              <a:rPr lang="en-US" smtClean="0"/>
              <a:pPr/>
              <a:t>7</a:t>
            </a:fld>
            <a:endParaRPr lang="en-US"/>
          </a:p>
        </p:txBody>
      </p:sp>
    </p:spTree>
    <p:extLst>
      <p:ext uri="{BB962C8B-B14F-4D97-AF65-F5344CB8AC3E}">
        <p14:creationId xmlns:p14="http://schemas.microsoft.com/office/powerpoint/2010/main" val="554542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8</a:t>
            </a:fld>
            <a:endParaRPr lang="en-US"/>
          </a:p>
        </p:txBody>
      </p:sp>
    </p:spTree>
    <p:extLst>
      <p:ext uri="{BB962C8B-B14F-4D97-AF65-F5344CB8AC3E}">
        <p14:creationId xmlns:p14="http://schemas.microsoft.com/office/powerpoint/2010/main" val="2215845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9</a:t>
            </a:fld>
            <a:endParaRPr lang="en-US"/>
          </a:p>
        </p:txBody>
      </p:sp>
    </p:spTree>
    <p:extLst>
      <p:ext uri="{BB962C8B-B14F-4D97-AF65-F5344CB8AC3E}">
        <p14:creationId xmlns:p14="http://schemas.microsoft.com/office/powerpoint/2010/main" val="3653221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B8F591-1C84-4652-86EC-7656BBCCE6A3}" type="slidenum">
              <a:rPr lang="en-US" smtClean="0"/>
              <a:pPr/>
              <a:t>10</a:t>
            </a:fld>
            <a:endParaRPr lang="en-US"/>
          </a:p>
        </p:txBody>
      </p:sp>
    </p:spTree>
    <p:extLst>
      <p:ext uri="{BB962C8B-B14F-4D97-AF65-F5344CB8AC3E}">
        <p14:creationId xmlns:p14="http://schemas.microsoft.com/office/powerpoint/2010/main" val="40677518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222A374-2560-4797-B23D-74255289B185}" type="datetime1">
              <a:rPr lang="en-US" smtClean="0"/>
              <a:t>10/10/2014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0D1E17B-95CE-4072-9C20-A85E1E3976F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1D0100-E198-4FD4-ABCF-8F358F8B78D2}" type="datetime1">
              <a:rPr lang="en-US" smtClean="0"/>
              <a:t>10/10/2014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D1E17B-95CE-4072-9C20-A85E1E3976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B0C534-01F6-402C-8578-EA67EEAB9F94}" type="datetime1">
              <a:rPr lang="en-US" smtClean="0"/>
              <a:t>10/10/2014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D1E17B-95CE-4072-9C20-A85E1E3976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F9F0C9-4650-4212-B2E6-B504419A37C6}" type="datetime1">
              <a:rPr lang="en-US" smtClean="0"/>
              <a:t>10/10/2014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D1E17B-95CE-4072-9C20-A85E1E3976F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3F6642B-55CE-4266-B74C-DB89F609F2B5}" type="datetime1">
              <a:rPr lang="en-US" smtClean="0"/>
              <a:t>10/10/2014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D1E17B-95CE-4072-9C20-A85E1E3976F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D854D7-B44B-4598-96C2-F95A64896F55}" type="datetime1">
              <a:rPr lang="en-US" smtClean="0"/>
              <a:t>10/10/2014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D1E17B-95CE-4072-9C20-A85E1E3976F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29F34AD-CFDE-4220-9097-0233890D0700}" type="datetime1">
              <a:rPr lang="en-US" smtClean="0"/>
              <a:t>10/10/2014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0D1E17B-95CE-4072-9C20-A85E1E3976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454A613-374D-4831-B28D-7F2EBEA20597}" type="datetime1">
              <a:rPr lang="en-US" smtClean="0"/>
              <a:t>10/10/2014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0D1E17B-95CE-4072-9C20-A85E1E3976F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94BBA64-35EA-4733-9CDA-3889EA73A960}" type="datetime1">
              <a:rPr lang="en-US" smtClean="0"/>
              <a:t>10/10/2014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0D1E17B-95CE-4072-9C20-A85E1E3976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526A5CB-7231-46B0-9ECA-0F58427AF1B3}" type="datetime1">
              <a:rPr lang="en-US" smtClean="0"/>
              <a:t>10/10/2014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D1E17B-95CE-4072-9C20-A85E1E3976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818FDD-CF24-4B66-925D-5BC2F0D2D780}" type="datetime1">
              <a:rPr lang="en-US" smtClean="0"/>
              <a:t>10/10/2014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0D1E17B-95CE-4072-9C20-A85E1E3976F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20AEC8-857A-4236-AFF5-FDF85F464B31}" type="datetime1">
              <a:rPr lang="en-US" smtClean="0"/>
              <a:t>10/10/2014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017888" y="6407944"/>
            <a:ext cx="995144"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30D1E17B-95CE-4072-9C20-A85E1E3976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829761"/>
          </a:xfrm>
        </p:spPr>
        <p:txBody>
          <a:bodyPr>
            <a:normAutofit/>
          </a:bodyPr>
          <a:lstStyle/>
          <a:p>
            <a:pPr algn="ctr"/>
            <a:r>
              <a:rPr lang="en-US" sz="4400" dirty="0" smtClean="0">
                <a:solidFill>
                  <a:srgbClr val="0070C0"/>
                </a:solidFill>
                <a:effectLst/>
                <a:latin typeface="Arial" panose="020B0604020202020204" pitchFamily="34" charset="0"/>
                <a:cs typeface="Arial" panose="020B0604020202020204" pitchFamily="34" charset="0"/>
              </a:rPr>
              <a:t>Mark 13:14-23</a:t>
            </a:r>
            <a:endParaRPr lang="en-US" sz="4400" dirty="0">
              <a:solidFill>
                <a:srgbClr val="0070C0"/>
              </a:solidFill>
              <a:effectLst/>
              <a:latin typeface="Arial" panose="020B0604020202020204" pitchFamily="34" charset="0"/>
              <a:cs typeface="Arial" panose="020B0604020202020204" pitchFamily="34" charset="0"/>
            </a:endParaRPr>
          </a:p>
        </p:txBody>
      </p:sp>
      <p:sp>
        <p:nvSpPr>
          <p:cNvPr id="5" name="Subtitle 2"/>
          <p:cNvSpPr txBox="1">
            <a:spLocks/>
          </p:cNvSpPr>
          <p:nvPr/>
        </p:nvSpPr>
        <p:spPr>
          <a:xfrm>
            <a:off x="762000" y="2634254"/>
            <a:ext cx="7620000" cy="1199704"/>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en-US" sz="3200" b="1" dirty="0" smtClean="0">
                <a:latin typeface="Arial" panose="020B0604020202020204" pitchFamily="34" charset="0"/>
                <a:cs typeface="Arial" panose="020B0604020202020204" pitchFamily="34" charset="0"/>
              </a:rPr>
              <a:t>What Life Is Like in Daniel’s 70</a:t>
            </a:r>
            <a:r>
              <a:rPr lang="en-US" sz="3200" b="1" baseline="30000" dirty="0" smtClean="0">
                <a:latin typeface="Arial" panose="020B0604020202020204" pitchFamily="34" charset="0"/>
                <a:cs typeface="Arial" panose="020B0604020202020204" pitchFamily="34" charset="0"/>
              </a:rPr>
              <a:t>th</a:t>
            </a:r>
            <a:r>
              <a:rPr lang="en-US" sz="3200" b="1" dirty="0" smtClean="0">
                <a:latin typeface="Arial" panose="020B0604020202020204" pitchFamily="34" charset="0"/>
                <a:cs typeface="Arial" panose="020B0604020202020204" pitchFamily="34" charset="0"/>
              </a:rPr>
              <a:t> Week </a:t>
            </a:r>
            <a:r>
              <a:rPr lang="en-US" sz="2800" dirty="0" smtClean="0">
                <a:latin typeface="Arial" panose="020B0604020202020204" pitchFamily="34" charset="0"/>
                <a:cs typeface="Arial" panose="020B0604020202020204" pitchFamily="34" charset="0"/>
              </a:rPr>
              <a:t>Part 2</a:t>
            </a:r>
            <a:endParaRPr lang="en-US" sz="2800" dirty="0">
              <a:latin typeface="Arial" panose="020B0604020202020204" pitchFamily="34" charset="0"/>
              <a:cs typeface="Arial" panose="020B0604020202020204" pitchFamily="34" charset="0"/>
            </a:endParaRPr>
          </a:p>
        </p:txBody>
      </p:sp>
      <p:sp>
        <p:nvSpPr>
          <p:cNvPr id="6" name="Rectangle 5"/>
          <p:cNvSpPr/>
          <p:nvPr/>
        </p:nvSpPr>
        <p:spPr>
          <a:xfrm>
            <a:off x="2286000" y="3833958"/>
            <a:ext cx="4572000" cy="954107"/>
          </a:xfrm>
          <a:prstGeom prst="rect">
            <a:avLst/>
          </a:prstGeom>
        </p:spPr>
        <p:txBody>
          <a:bodyPr>
            <a:spAutoFit/>
          </a:bodyPr>
          <a:lstStyle/>
          <a:p>
            <a:pPr algn="ctr"/>
            <a:r>
              <a:rPr lang="en-US" sz="2800" i="1" dirty="0">
                <a:latin typeface="Arial" panose="020B0604020202020204" pitchFamily="34" charset="0"/>
                <a:cs typeface="Arial" panose="020B0604020202020204" pitchFamily="34" charset="0"/>
              </a:rPr>
              <a:t>by Eric Douma</a:t>
            </a:r>
          </a:p>
          <a:p>
            <a:pPr algn="ctr"/>
            <a:r>
              <a:rPr lang="en-US" sz="2800" dirty="0">
                <a:latin typeface="Arial" panose="020B0604020202020204" pitchFamily="34" charset="0"/>
                <a:cs typeface="Arial" panose="020B0604020202020204" pitchFamily="34" charset="0"/>
              </a:rPr>
              <a:t>Gospel of Grace Fellowship</a:t>
            </a:r>
          </a:p>
        </p:txBody>
      </p:sp>
    </p:spTree>
    <p:extLst>
      <p:ext uri="{BB962C8B-B14F-4D97-AF65-F5344CB8AC3E}">
        <p14:creationId xmlns:p14="http://schemas.microsoft.com/office/powerpoint/2010/main" val="3896642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838200"/>
            <a:ext cx="8991600" cy="5410200"/>
          </a:xfrm>
        </p:spPr>
        <p:txBody>
          <a:bodyPr>
            <a:normAutofit fontScale="92500" lnSpcReduction="10000"/>
          </a:bodyPr>
          <a:lstStyle/>
          <a:p>
            <a:pPr>
              <a:buNone/>
            </a:pPr>
            <a:r>
              <a:rPr lang="en-US" sz="3000" u="sng" smtClean="0">
                <a:latin typeface="Arial" pitchFamily="34" charset="0"/>
                <a:cs typeface="Arial" pitchFamily="34" charset="0"/>
              </a:rPr>
              <a:t>1 Thess. 4:16</a:t>
            </a:r>
            <a:r>
              <a:rPr lang="en-US" sz="3000" smtClean="0">
                <a:latin typeface="Arial" pitchFamily="34" charset="0"/>
                <a:cs typeface="Arial" pitchFamily="34" charset="0"/>
              </a:rPr>
              <a:t> For </a:t>
            </a:r>
            <a:r>
              <a:rPr lang="en-US" sz="3000" smtClean="0">
                <a:solidFill>
                  <a:srgbClr val="FF0000"/>
                </a:solidFill>
                <a:latin typeface="Arial" pitchFamily="34" charset="0"/>
                <a:cs typeface="Arial" pitchFamily="34" charset="0"/>
              </a:rPr>
              <a:t>the Lord Himself </a:t>
            </a:r>
            <a:r>
              <a:rPr lang="en-US" sz="3000" smtClean="0">
                <a:latin typeface="Arial" pitchFamily="34" charset="0"/>
                <a:cs typeface="Arial" pitchFamily="34" charset="0"/>
              </a:rPr>
              <a:t>will descend from heaven with a shout, with the voice of the archangel and with the trumpet of God, and the dead in Christ will rise first.</a:t>
            </a:r>
          </a:p>
          <a:p>
            <a:pPr>
              <a:buNone/>
            </a:pPr>
            <a:endParaRPr lang="en-US" sz="2800" smtClean="0">
              <a:latin typeface="Arial" pitchFamily="34" charset="0"/>
              <a:cs typeface="Arial" pitchFamily="34" charset="0"/>
            </a:endParaRPr>
          </a:p>
          <a:p>
            <a:pPr>
              <a:spcBef>
                <a:spcPts val="0"/>
              </a:spcBef>
              <a:buNone/>
            </a:pPr>
            <a:r>
              <a:rPr lang="en-US" sz="3000" u="sng" smtClean="0">
                <a:latin typeface="Arial" panose="020B0604020202020204" pitchFamily="34" charset="0"/>
                <a:cs typeface="Arial" panose="020B0604020202020204" pitchFamily="34" charset="0"/>
              </a:rPr>
              <a:t>Luke 17:22-24</a:t>
            </a:r>
            <a:r>
              <a:rPr lang="en-US" sz="3000" smtClean="0">
                <a:latin typeface="Arial" panose="020B0604020202020204" pitchFamily="34" charset="0"/>
                <a:cs typeface="Arial" panose="020B0604020202020204" pitchFamily="34" charset="0"/>
              </a:rPr>
              <a:t> And He said to the disciples, “The days will come when you will long to see one of </a:t>
            </a:r>
            <a:r>
              <a:rPr lang="en-US" sz="3000" b="1" smtClean="0">
                <a:latin typeface="Arial" panose="020B0604020202020204" pitchFamily="34" charset="0"/>
                <a:cs typeface="Arial" panose="020B0604020202020204" pitchFamily="34" charset="0"/>
              </a:rPr>
              <a:t>the days of the Son of Man</a:t>
            </a:r>
            <a:r>
              <a:rPr lang="en-US" sz="3000" smtClean="0">
                <a:latin typeface="Arial" panose="020B0604020202020204" pitchFamily="34" charset="0"/>
                <a:cs typeface="Arial" panose="020B0604020202020204" pitchFamily="34" charset="0"/>
              </a:rPr>
              <a:t>, and you will not see it.  </a:t>
            </a:r>
            <a:r>
              <a:rPr lang="en-US" sz="3000" u="sng" smtClean="0">
                <a:latin typeface="Arial" panose="020B0604020202020204" pitchFamily="34" charset="0"/>
                <a:cs typeface="Arial" panose="020B0604020202020204" pitchFamily="34" charset="0"/>
              </a:rPr>
              <a:t>23</a:t>
            </a:r>
            <a:r>
              <a:rPr lang="en-US" sz="3000" smtClean="0">
                <a:latin typeface="Arial" panose="020B0604020202020204" pitchFamily="34" charset="0"/>
                <a:cs typeface="Arial" panose="020B0604020202020204" pitchFamily="34" charset="0"/>
              </a:rPr>
              <a:t> “They will say to you, ‘Look there! Look here!’ Do not go away, and do not run after them.  </a:t>
            </a:r>
            <a:r>
              <a:rPr lang="en-US" sz="3000" u="sng" smtClean="0">
                <a:latin typeface="Arial" panose="020B0604020202020204" pitchFamily="34" charset="0"/>
                <a:cs typeface="Arial" panose="020B0604020202020204" pitchFamily="34" charset="0"/>
              </a:rPr>
              <a:t>24</a:t>
            </a:r>
            <a:r>
              <a:rPr lang="en-US" sz="3000" smtClean="0">
                <a:latin typeface="Arial" panose="020B0604020202020204" pitchFamily="34" charset="0"/>
                <a:cs typeface="Arial" panose="020B0604020202020204" pitchFamily="34" charset="0"/>
              </a:rPr>
              <a:t> “</a:t>
            </a:r>
            <a:r>
              <a:rPr lang="en-US" sz="3000" smtClean="0">
                <a:solidFill>
                  <a:srgbClr val="FF0000"/>
                </a:solidFill>
                <a:latin typeface="Arial" panose="020B0604020202020204" pitchFamily="34" charset="0"/>
                <a:cs typeface="Arial" panose="020B0604020202020204" pitchFamily="34" charset="0"/>
              </a:rPr>
              <a:t>For just like the lightning, when it flashes out of one part of the sky, shines to the other part of the sky, so will the Son of Man be in His day</a:t>
            </a:r>
            <a:r>
              <a:rPr lang="en-US" sz="3000" smtClean="0">
                <a:latin typeface="Arial" panose="020B0604020202020204" pitchFamily="34" charset="0"/>
                <a:cs typeface="Arial" panose="020B0604020202020204" pitchFamily="34" charset="0"/>
              </a:rPr>
              <a:t>.</a:t>
            </a:r>
            <a:endParaRPr lang="en-US" sz="3000" dirty="0" smtClean="0">
              <a:latin typeface="Arial" pitchFamily="34" charset="0"/>
              <a:cs typeface="Arial" pitchFamily="34" charset="0"/>
            </a:endParaRPr>
          </a:p>
        </p:txBody>
      </p:sp>
      <p:sp>
        <p:nvSpPr>
          <p:cNvPr id="3" name="Title 2"/>
          <p:cNvSpPr>
            <a:spLocks noGrp="1"/>
          </p:cNvSpPr>
          <p:nvPr>
            <p:ph type="title"/>
          </p:nvPr>
        </p:nvSpPr>
        <p:spPr>
          <a:xfrm>
            <a:off x="304800" y="51155"/>
            <a:ext cx="8534400" cy="868362"/>
          </a:xfrm>
        </p:spPr>
        <p:txBody>
          <a:bodyPr>
            <a:noAutofit/>
          </a:bodyPr>
          <a:lstStyle/>
          <a:p>
            <a:pPr algn="ctr"/>
            <a:r>
              <a:rPr lang="en-US" sz="3200" dirty="0" smtClean="0">
                <a:solidFill>
                  <a:srgbClr val="FF0000"/>
                </a:solidFill>
                <a:effectLst/>
                <a:latin typeface="Arial" pitchFamily="34" charset="0"/>
                <a:cs typeface="Arial" pitchFamily="34" charset="0"/>
              </a:rPr>
              <a:t>2. Believers Will Not Miss the True Christ!</a:t>
            </a:r>
            <a:endParaRPr lang="en-US" sz="3200" dirty="0"/>
          </a:p>
        </p:txBody>
      </p:sp>
      <p:sp>
        <p:nvSpPr>
          <p:cNvPr id="6" name="Slide Number Placeholder 5"/>
          <p:cNvSpPr>
            <a:spLocks noGrp="1"/>
          </p:cNvSpPr>
          <p:nvPr>
            <p:ph type="sldNum" sz="quarter" idx="12"/>
          </p:nvPr>
        </p:nvSpPr>
        <p:spPr/>
        <p:txBody>
          <a:bodyPr/>
          <a:lstStyle/>
          <a:p>
            <a:fld id="{30D1E17B-95CE-4072-9C20-A85E1E3976F3}"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334000"/>
          </a:xfrm>
        </p:spPr>
        <p:txBody>
          <a:bodyPr>
            <a:normAutofit/>
          </a:bodyPr>
          <a:lstStyle/>
          <a:p>
            <a:pPr marL="109728" indent="0">
              <a:spcAft>
                <a:spcPts val="1200"/>
              </a:spcAft>
              <a:buNone/>
            </a:pPr>
            <a:r>
              <a:rPr lang="en-US" sz="2800" u="sng" dirty="0" smtClean="0">
                <a:latin typeface="Arial" panose="020B0604020202020204" pitchFamily="34" charset="0"/>
                <a:cs typeface="Arial" panose="020B0604020202020204" pitchFamily="34" charset="0"/>
              </a:rPr>
              <a:t>Jeremiah 31:36-37</a:t>
            </a:r>
            <a:r>
              <a:rPr lang="en-US" sz="2800" dirty="0" smtClean="0">
                <a:latin typeface="Arial" panose="020B0604020202020204" pitchFamily="34" charset="0"/>
                <a:cs typeface="Arial" panose="020B0604020202020204" pitchFamily="34" charset="0"/>
              </a:rPr>
              <a:t> “If </a:t>
            </a:r>
            <a:r>
              <a:rPr lang="en-US" sz="2800" dirty="0">
                <a:latin typeface="Arial" panose="020B0604020202020204" pitchFamily="34" charset="0"/>
                <a:cs typeface="Arial" panose="020B0604020202020204" pitchFamily="34" charset="0"/>
              </a:rPr>
              <a:t>this fixed order departs </a:t>
            </a:r>
            <a:r>
              <a:rPr lang="en-US" sz="2800" dirty="0" smtClean="0">
                <a:latin typeface="Arial" panose="020B0604020202020204" pitchFamily="34" charset="0"/>
                <a:cs typeface="Arial" panose="020B0604020202020204" pitchFamily="34" charset="0"/>
              </a:rPr>
              <a:t>from </a:t>
            </a:r>
            <a:r>
              <a:rPr lang="en-US" sz="2800" dirty="0">
                <a:latin typeface="Arial" panose="020B0604020202020204" pitchFamily="34" charset="0"/>
                <a:cs typeface="Arial" panose="020B0604020202020204" pitchFamily="34" charset="0"/>
              </a:rPr>
              <a:t>before </a:t>
            </a:r>
            <a:r>
              <a:rPr lang="en-US" sz="2800" dirty="0" smtClean="0">
                <a:latin typeface="Arial" panose="020B0604020202020204" pitchFamily="34" charset="0"/>
                <a:cs typeface="Arial" panose="020B0604020202020204" pitchFamily="34" charset="0"/>
              </a:rPr>
              <a:t>Me,” declares </a:t>
            </a:r>
            <a:r>
              <a:rPr lang="en-US" sz="2800" dirty="0">
                <a:latin typeface="Arial" panose="020B0604020202020204" pitchFamily="34" charset="0"/>
                <a:cs typeface="Arial" panose="020B0604020202020204" pitchFamily="34" charset="0"/>
              </a:rPr>
              <a:t>the LORD, t</a:t>
            </a:r>
            <a:r>
              <a:rPr lang="en-US" sz="2800" dirty="0" smtClean="0">
                <a:latin typeface="Arial" panose="020B0604020202020204" pitchFamily="34" charset="0"/>
                <a:cs typeface="Arial" panose="020B0604020202020204" pitchFamily="34" charset="0"/>
              </a:rPr>
              <a:t>hen </a:t>
            </a:r>
            <a:r>
              <a:rPr lang="en-US" sz="2800" dirty="0">
                <a:latin typeface="Arial" panose="020B0604020202020204" pitchFamily="34" charset="0"/>
                <a:cs typeface="Arial" panose="020B0604020202020204" pitchFamily="34" charset="0"/>
              </a:rPr>
              <a:t>the offspring of Israel also will </a:t>
            </a:r>
            <a:r>
              <a:rPr lang="en-US" sz="2800" dirty="0" smtClean="0">
                <a:latin typeface="Arial" panose="020B0604020202020204" pitchFamily="34" charset="0"/>
                <a:cs typeface="Arial" panose="020B0604020202020204" pitchFamily="34" charset="0"/>
              </a:rPr>
              <a:t>cease from </a:t>
            </a:r>
            <a:r>
              <a:rPr lang="en-US" sz="2800" dirty="0">
                <a:latin typeface="Arial" panose="020B0604020202020204" pitchFamily="34" charset="0"/>
                <a:cs typeface="Arial" panose="020B0604020202020204" pitchFamily="34" charset="0"/>
              </a:rPr>
              <a:t>being a nation before Me forever</a:t>
            </a:r>
            <a:r>
              <a:rPr lang="en-US" sz="2800" dirty="0" smtClean="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37</a:t>
            </a:r>
            <a:r>
              <a:rPr lang="en-US" sz="2800" dirty="0">
                <a:latin typeface="Arial" panose="020B0604020202020204" pitchFamily="34" charset="0"/>
                <a:cs typeface="Arial" panose="020B0604020202020204" pitchFamily="34" charset="0"/>
              </a:rPr>
              <a:t> Thus says the LORD, “If the heavens above can be measured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the foundations of the earth searched out below, </a:t>
            </a:r>
            <a:r>
              <a:rPr lang="en-US" sz="2800" dirty="0" smtClean="0">
                <a:latin typeface="Arial" panose="020B0604020202020204" pitchFamily="34" charset="0"/>
                <a:cs typeface="Arial" panose="020B0604020202020204" pitchFamily="34" charset="0"/>
              </a:rPr>
              <a:t>then </a:t>
            </a:r>
            <a:r>
              <a:rPr lang="en-US" sz="2800" dirty="0">
                <a:latin typeface="Arial" panose="020B0604020202020204" pitchFamily="34" charset="0"/>
                <a:cs typeface="Arial" panose="020B0604020202020204" pitchFamily="34" charset="0"/>
              </a:rPr>
              <a:t>I will also cast off all the offspring of Israel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all that they have done,” declares the LORD.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11:26 ESV</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in this way </a:t>
            </a:r>
            <a:r>
              <a:rPr lang="en-US" sz="2800" dirty="0">
                <a:solidFill>
                  <a:srgbClr val="FF0000"/>
                </a:solidFill>
                <a:latin typeface="Arial" panose="020B0604020202020204" pitchFamily="34" charset="0"/>
                <a:cs typeface="Arial" panose="020B0604020202020204" pitchFamily="34" charset="0"/>
              </a:rPr>
              <a:t>all Israel will be saved</a:t>
            </a:r>
            <a:r>
              <a:rPr lang="en-US" sz="2800" dirty="0">
                <a:latin typeface="Arial" panose="020B0604020202020204" pitchFamily="34" charset="0"/>
                <a:cs typeface="Arial" panose="020B0604020202020204" pitchFamily="34" charset="0"/>
              </a:rPr>
              <a:t>, as it is written, “The Deliverer will come from Zion, he will banish ungodliness from </a:t>
            </a:r>
            <a:r>
              <a:rPr lang="en-US" sz="2800" dirty="0" smtClean="0">
                <a:latin typeface="Arial" panose="020B0604020202020204" pitchFamily="34" charset="0"/>
                <a:cs typeface="Arial" panose="020B0604020202020204" pitchFamily="34" charset="0"/>
              </a:rPr>
              <a:t>Jacob.”</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18989"/>
            <a:ext cx="8229600" cy="676422"/>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3. Israel Will Be Preserved</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0D1E17B-95CE-4072-9C20-A85E1E3976F3}" type="slidenum">
              <a:rPr lang="en-US" smtClean="0"/>
              <a:pPr/>
              <a:t>11</a:t>
            </a:fld>
            <a:endParaRPr lang="en-US"/>
          </a:p>
        </p:txBody>
      </p:sp>
    </p:spTree>
    <p:extLst>
      <p:ext uri="{BB962C8B-B14F-4D97-AF65-F5344CB8AC3E}">
        <p14:creationId xmlns:p14="http://schemas.microsoft.com/office/powerpoint/2010/main" val="425263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9057"/>
            <a:ext cx="8229600" cy="792162"/>
          </a:xfrm>
        </p:spPr>
        <p:txBody>
          <a:bodyPr>
            <a:normAutofit/>
          </a:bodyPr>
          <a:lstStyle/>
          <a:p>
            <a:pPr algn="ctr"/>
            <a:r>
              <a:rPr lang="en-US" sz="3200" dirty="0" smtClean="0">
                <a:solidFill>
                  <a:srgbClr val="0070C0"/>
                </a:solidFill>
                <a:effectLst/>
                <a:latin typeface="Arial" pitchFamily="34" charset="0"/>
                <a:cs typeface="Arial" pitchFamily="34" charset="0"/>
              </a:rPr>
              <a:t>Mark 13:5-23 Structure</a:t>
            </a:r>
            <a:endParaRPr lang="en-US" sz="3200" dirty="0">
              <a:solidFill>
                <a:srgbClr val="0070C0"/>
              </a:solidFill>
              <a:effectLst/>
              <a:latin typeface="Arial" pitchFamily="34" charset="0"/>
              <a:cs typeface="Arial" pitchFamily="34" charset="0"/>
            </a:endParaRPr>
          </a:p>
        </p:txBody>
      </p:sp>
      <p:cxnSp>
        <p:nvCxnSpPr>
          <p:cNvPr id="5" name="Straight Connector 4"/>
          <p:cNvCxnSpPr/>
          <p:nvPr/>
        </p:nvCxnSpPr>
        <p:spPr>
          <a:xfrm>
            <a:off x="0" y="2996625"/>
            <a:ext cx="914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24200" y="2310825"/>
            <a:ext cx="0" cy="7620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1600" y="2310825"/>
            <a:ext cx="0" cy="7620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191000" y="2691825"/>
            <a:ext cx="0" cy="4572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819400" y="3987225"/>
            <a:ext cx="2895600" cy="584775"/>
          </a:xfrm>
          <a:prstGeom prst="rect">
            <a:avLst/>
          </a:prstGeom>
          <a:noFill/>
        </p:spPr>
        <p:txBody>
          <a:bodyPr wrap="square" rtlCol="0">
            <a:spAutoFit/>
          </a:bodyPr>
          <a:lstStyle/>
          <a:p>
            <a:r>
              <a:rPr lang="en-US" sz="3200" dirty="0" smtClean="0">
                <a:latin typeface="Arial" pitchFamily="34" charset="0"/>
                <a:cs typeface="Arial" pitchFamily="34" charset="0"/>
              </a:rPr>
              <a:t>Mark 13:5-13</a:t>
            </a:r>
            <a:endParaRPr lang="en-US" sz="3200" dirty="0">
              <a:latin typeface="Arial" pitchFamily="34" charset="0"/>
              <a:cs typeface="Arial" pitchFamily="34" charset="0"/>
            </a:endParaRPr>
          </a:p>
        </p:txBody>
      </p:sp>
      <p:cxnSp>
        <p:nvCxnSpPr>
          <p:cNvPr id="20" name="Straight Arrow Connector 19"/>
          <p:cNvCxnSpPr/>
          <p:nvPr/>
        </p:nvCxnSpPr>
        <p:spPr>
          <a:xfrm flipV="1">
            <a:off x="5029200" y="3149025"/>
            <a:ext cx="152400" cy="762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3124200" y="3225225"/>
            <a:ext cx="381000" cy="6858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Content Placeholder 28"/>
          <p:cNvSpPr txBox="1">
            <a:spLocks noGrp="1"/>
          </p:cNvSpPr>
          <p:nvPr>
            <p:ph idx="1"/>
          </p:nvPr>
        </p:nvSpPr>
        <p:spPr>
          <a:xfrm>
            <a:off x="2514600" y="939225"/>
            <a:ext cx="3276600" cy="584775"/>
          </a:xfrm>
          <a:prstGeom prst="rect">
            <a:avLst/>
          </a:prstGeom>
          <a:noFill/>
        </p:spPr>
        <p:txBody>
          <a:bodyPr wrap="square" rtlCol="0">
            <a:spAutoFit/>
          </a:bodyPr>
          <a:lstStyle/>
          <a:p>
            <a:pPr>
              <a:buNone/>
            </a:pPr>
            <a:r>
              <a:rPr lang="en-US" sz="3200" dirty="0" smtClean="0">
                <a:latin typeface="Arial" pitchFamily="34" charset="0"/>
                <a:cs typeface="Arial" pitchFamily="34" charset="0"/>
              </a:rPr>
              <a:t>Mark 13:14-23</a:t>
            </a:r>
            <a:endParaRPr lang="en-US" sz="3200" dirty="0">
              <a:latin typeface="Arial" pitchFamily="34" charset="0"/>
              <a:cs typeface="Arial" pitchFamily="34" charset="0"/>
            </a:endParaRPr>
          </a:p>
        </p:txBody>
      </p:sp>
      <p:cxnSp>
        <p:nvCxnSpPr>
          <p:cNvPr id="30" name="Straight Arrow Connector 29"/>
          <p:cNvCxnSpPr/>
          <p:nvPr/>
        </p:nvCxnSpPr>
        <p:spPr>
          <a:xfrm>
            <a:off x="3200400" y="1548825"/>
            <a:ext cx="914400" cy="1143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181600" y="1396425"/>
            <a:ext cx="0" cy="838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1219200" y="4648200"/>
            <a:ext cx="7315200" cy="1384995"/>
          </a:xfrm>
          <a:prstGeom prst="rect">
            <a:avLst/>
          </a:prstGeom>
        </p:spPr>
        <p:txBody>
          <a:bodyPr wrap="square">
            <a:spAutoFit/>
          </a:bodyPr>
          <a:lstStyle/>
          <a:p>
            <a:r>
              <a:rPr lang="en-US" sz="2800" u="sng" dirty="0" smtClean="0">
                <a:latin typeface="Arial" pitchFamily="34" charset="0"/>
                <a:cs typeface="Arial" pitchFamily="34" charset="0"/>
              </a:rPr>
              <a:t>Daniel 9:27</a:t>
            </a:r>
            <a:r>
              <a:rPr lang="en-US" sz="2800" dirty="0" smtClean="0">
                <a:latin typeface="Arial" pitchFamily="34" charset="0"/>
                <a:cs typeface="Arial" pitchFamily="34" charset="0"/>
              </a:rPr>
              <a:t> And he will make a firm covenant with the many for </a:t>
            </a:r>
            <a:r>
              <a:rPr lang="en-US" sz="2800" dirty="0" smtClean="0">
                <a:solidFill>
                  <a:srgbClr val="FF0000"/>
                </a:solidFill>
                <a:latin typeface="Arial" pitchFamily="34" charset="0"/>
                <a:cs typeface="Arial" pitchFamily="34" charset="0"/>
              </a:rPr>
              <a:t>one week</a:t>
            </a:r>
            <a:r>
              <a:rPr lang="en-US" sz="2800" dirty="0" smtClean="0">
                <a:latin typeface="Arial" pitchFamily="34" charset="0"/>
                <a:cs typeface="Arial" pitchFamily="34" charset="0"/>
              </a:rPr>
              <a:t>, but </a:t>
            </a:r>
            <a:r>
              <a:rPr lang="en-US" sz="2800" dirty="0" smtClean="0">
                <a:solidFill>
                  <a:srgbClr val="FF0000"/>
                </a:solidFill>
                <a:latin typeface="Arial" pitchFamily="34" charset="0"/>
                <a:cs typeface="Arial" pitchFamily="34" charset="0"/>
              </a:rPr>
              <a:t>in the middle of the week</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14" name="TextBox 13"/>
          <p:cNvSpPr txBox="1"/>
          <p:nvPr/>
        </p:nvSpPr>
        <p:spPr>
          <a:xfrm>
            <a:off x="3276600" y="3149025"/>
            <a:ext cx="2057400" cy="523220"/>
          </a:xfrm>
          <a:prstGeom prst="rect">
            <a:avLst/>
          </a:prstGeom>
          <a:noFill/>
        </p:spPr>
        <p:txBody>
          <a:bodyPr wrap="square" rtlCol="0">
            <a:spAutoFit/>
          </a:bodyPr>
          <a:lstStyle/>
          <a:p>
            <a:r>
              <a:rPr lang="en-US" sz="2800" dirty="0" smtClean="0">
                <a:solidFill>
                  <a:srgbClr val="0070C0"/>
                </a:solidFill>
                <a:latin typeface="Arial" pitchFamily="34" charset="0"/>
                <a:cs typeface="Arial" pitchFamily="34" charset="0"/>
              </a:rPr>
              <a:t>70</a:t>
            </a:r>
            <a:r>
              <a:rPr lang="en-US" sz="2800" baseline="30000" dirty="0" smtClean="0">
                <a:solidFill>
                  <a:srgbClr val="0070C0"/>
                </a:solidFill>
                <a:latin typeface="Arial" pitchFamily="34" charset="0"/>
                <a:cs typeface="Arial" pitchFamily="34" charset="0"/>
              </a:rPr>
              <a:t>th</a:t>
            </a:r>
            <a:r>
              <a:rPr lang="en-US" sz="2800" dirty="0" smtClean="0">
                <a:solidFill>
                  <a:srgbClr val="0070C0"/>
                </a:solidFill>
                <a:latin typeface="Arial" pitchFamily="34" charset="0"/>
                <a:cs typeface="Arial" pitchFamily="34" charset="0"/>
              </a:rPr>
              <a:t> Week</a:t>
            </a:r>
            <a:endParaRPr lang="en-US" sz="2800" dirty="0">
              <a:solidFill>
                <a:srgbClr val="0070C0"/>
              </a:solidFill>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30D1E17B-95CE-4072-9C20-A85E1E3976F3}"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anim calcmode="lin" valueType="num">
                                      <p:cBhvr>
                                        <p:cTn id="15" dur="1000" fill="hold"/>
                                        <p:tgtEl>
                                          <p:spTgt spid="26"/>
                                        </p:tgtEl>
                                        <p:attrNameLst>
                                          <p:attrName>ppt_x</p:attrName>
                                        </p:attrNameLst>
                                      </p:cBhvr>
                                      <p:tavLst>
                                        <p:tav tm="0">
                                          <p:val>
                                            <p:strVal val="#ppt_x"/>
                                          </p:val>
                                        </p:tav>
                                        <p:tav tm="100000">
                                          <p:val>
                                            <p:strVal val="#ppt_x"/>
                                          </p:val>
                                        </p:tav>
                                      </p:tavLst>
                                    </p:anim>
                                    <p:anim calcmode="lin" valueType="num">
                                      <p:cBhvr>
                                        <p:cTn id="1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9">
                                            <p:txEl>
                                              <p:pRg st="0" end="0"/>
                                            </p:txEl>
                                          </p:spTgt>
                                        </p:tgtEl>
                                        <p:attrNameLst>
                                          <p:attrName>style.visibility</p:attrName>
                                        </p:attrNameLst>
                                      </p:cBhvr>
                                      <p:to>
                                        <p:strVal val="visible"/>
                                      </p:to>
                                    </p:set>
                                    <p:animEffect transition="in" filter="fade">
                                      <p:cBhvr>
                                        <p:cTn id="28" dur="1000"/>
                                        <p:tgtEl>
                                          <p:spTgt spid="29">
                                            <p:txEl>
                                              <p:pRg st="0" end="0"/>
                                            </p:txEl>
                                          </p:spTgt>
                                        </p:tgtEl>
                                      </p:cBhvr>
                                    </p:animEffect>
                                    <p:anim calcmode="lin" valueType="num">
                                      <p:cBhvr>
                                        <p:cTn id="29"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9" grpId="0" build="p"/>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788091"/>
          </a:xfrm>
        </p:spPr>
        <p:txBody>
          <a:bodyPr>
            <a:normAutofit/>
          </a:bodyPr>
          <a:lstStyle/>
          <a:p>
            <a:pPr>
              <a:buNone/>
            </a:pPr>
            <a:r>
              <a:rPr lang="en-US" sz="2800" dirty="0" smtClean="0">
                <a:latin typeface="Arial" pitchFamily="34" charset="0"/>
                <a:cs typeface="Arial" pitchFamily="34" charset="0"/>
              </a:rPr>
              <a:t>   </a:t>
            </a:r>
            <a:r>
              <a:rPr lang="en-US" sz="2800" u="sng" dirty="0" smtClean="0">
                <a:latin typeface="Arial" pitchFamily="34" charset="0"/>
                <a:cs typeface="Arial" pitchFamily="34" charset="0"/>
              </a:rPr>
              <a:t>Mark 13:14-16</a:t>
            </a:r>
            <a:r>
              <a:rPr lang="en-US" sz="2800" dirty="0" smtClean="0">
                <a:latin typeface="Arial" pitchFamily="34" charset="0"/>
                <a:cs typeface="Arial" pitchFamily="34" charset="0"/>
              </a:rPr>
              <a:t>  But when you see the abomination of desolation standing where it should not be (let the reader understand), then </a:t>
            </a:r>
            <a:r>
              <a:rPr lang="en-US" sz="2800" dirty="0" smtClean="0">
                <a:solidFill>
                  <a:srgbClr val="FF0000"/>
                </a:solidFill>
                <a:latin typeface="Arial" pitchFamily="34" charset="0"/>
                <a:cs typeface="Arial" pitchFamily="34" charset="0"/>
              </a:rPr>
              <a:t>those who are in Judea must flee to the mountains. </a:t>
            </a:r>
            <a:r>
              <a:rPr lang="en-US" sz="2800" dirty="0" smtClean="0">
                <a:latin typeface="Arial" pitchFamily="34" charset="0"/>
                <a:cs typeface="Arial" pitchFamily="34" charset="0"/>
              </a:rPr>
              <a:t>The one who is on the housetop must not go down, or go in to get anything out of his house; and the one who is in the field must not turn back to get his coat. </a:t>
            </a:r>
          </a:p>
          <a:p>
            <a:pPr>
              <a:buNone/>
            </a:pPr>
            <a:endParaRPr lang="en-US" sz="2800" dirty="0" smtClean="0">
              <a:latin typeface="Arial" pitchFamily="34" charset="0"/>
              <a:cs typeface="Arial" pitchFamily="34" charset="0"/>
            </a:endParaRPr>
          </a:p>
        </p:txBody>
      </p:sp>
      <p:sp>
        <p:nvSpPr>
          <p:cNvPr id="3" name="Title 2"/>
          <p:cNvSpPr>
            <a:spLocks noGrp="1"/>
          </p:cNvSpPr>
          <p:nvPr>
            <p:ph type="title"/>
          </p:nvPr>
        </p:nvSpPr>
        <p:spPr>
          <a:xfrm>
            <a:off x="457200" y="61119"/>
            <a:ext cx="8229600" cy="792162"/>
          </a:xfrm>
        </p:spPr>
        <p:txBody>
          <a:bodyPr>
            <a:normAutofit/>
          </a:bodyPr>
          <a:lstStyle/>
          <a:p>
            <a:pPr algn="ctr"/>
            <a:r>
              <a:rPr lang="en-US" sz="3200" dirty="0" smtClean="0">
                <a:solidFill>
                  <a:srgbClr val="0070C0"/>
                </a:solidFill>
                <a:effectLst/>
                <a:latin typeface="Arial" pitchFamily="34" charset="0"/>
                <a:cs typeface="Arial" pitchFamily="34" charset="0"/>
              </a:rPr>
              <a:t>Sign of </a:t>
            </a:r>
            <a:r>
              <a:rPr lang="en-US" sz="3200" dirty="0" smtClean="0">
                <a:solidFill>
                  <a:srgbClr val="0070C0"/>
                </a:solidFill>
                <a:effectLst/>
                <a:latin typeface="Arial" pitchFamily="34" charset="0"/>
                <a:cs typeface="Arial" pitchFamily="34" charset="0"/>
              </a:rPr>
              <a:t>the </a:t>
            </a:r>
            <a:r>
              <a:rPr lang="en-US" sz="3200" dirty="0" smtClean="0">
                <a:solidFill>
                  <a:srgbClr val="0070C0"/>
                </a:solidFill>
                <a:effectLst/>
                <a:latin typeface="Arial" pitchFamily="34" charset="0"/>
                <a:cs typeface="Arial" pitchFamily="34" charset="0"/>
              </a:rPr>
              <a:t>Midpoint</a:t>
            </a:r>
            <a:endParaRPr lang="en-US" sz="3200" dirty="0">
              <a:solidFill>
                <a:srgbClr val="0070C0"/>
              </a:solidFill>
              <a:effectLst/>
              <a:latin typeface="Arial" pitchFamily="34" charset="0"/>
              <a:cs typeface="Arial" pitchFamily="34" charset="0"/>
            </a:endParaRPr>
          </a:p>
        </p:txBody>
      </p:sp>
      <p:grpSp>
        <p:nvGrpSpPr>
          <p:cNvPr id="4" name="Group 3"/>
          <p:cNvGrpSpPr/>
          <p:nvPr/>
        </p:nvGrpSpPr>
        <p:grpSpPr>
          <a:xfrm>
            <a:off x="838200" y="1676400"/>
            <a:ext cx="7848600" cy="457200"/>
            <a:chOff x="838200" y="1676400"/>
            <a:chExt cx="7848600" cy="457200"/>
          </a:xfrm>
        </p:grpSpPr>
        <p:cxnSp>
          <p:nvCxnSpPr>
            <p:cNvPr id="5" name="Straight Connector 4"/>
            <p:cNvCxnSpPr/>
            <p:nvPr/>
          </p:nvCxnSpPr>
          <p:spPr>
            <a:xfrm>
              <a:off x="6705600" y="1676400"/>
              <a:ext cx="198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2133600"/>
              <a:ext cx="7010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7" name="Slide Number Placeholder 6"/>
          <p:cNvSpPr>
            <a:spLocks noGrp="1"/>
          </p:cNvSpPr>
          <p:nvPr>
            <p:ph type="sldNum" sz="quarter" idx="12"/>
          </p:nvPr>
        </p:nvSpPr>
        <p:spPr/>
        <p:txBody>
          <a:bodyPr/>
          <a:lstStyle/>
          <a:p>
            <a:fld id="{30D1E17B-95CE-4072-9C20-A85E1E3976F3}"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410200"/>
          </a:xfrm>
        </p:spPr>
        <p:txBody>
          <a:bodyPr>
            <a:normAutofit/>
          </a:bodyPr>
          <a:lstStyle/>
          <a:p>
            <a:pPr>
              <a:spcAft>
                <a:spcPts val="1200"/>
              </a:spcAft>
              <a:buNone/>
            </a:pPr>
            <a:r>
              <a:rPr lang="en-US" sz="2800" u="sng" dirty="0" smtClean="0">
                <a:latin typeface="Arial" panose="020B0604020202020204" pitchFamily="34" charset="0"/>
                <a:cs typeface="Arial" panose="020B0604020202020204" pitchFamily="34" charset="0"/>
              </a:rPr>
              <a:t>Revelation 12:14</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the </a:t>
            </a:r>
            <a:r>
              <a:rPr lang="en-US" sz="2800" b="1" dirty="0">
                <a:latin typeface="Arial" panose="020B0604020202020204" pitchFamily="34" charset="0"/>
                <a:cs typeface="Arial" panose="020B0604020202020204" pitchFamily="34" charset="0"/>
              </a:rPr>
              <a:t>two wings of the great eagle</a:t>
            </a:r>
            <a:r>
              <a:rPr lang="en-US" sz="2800" dirty="0">
                <a:latin typeface="Arial" panose="020B0604020202020204" pitchFamily="34" charset="0"/>
                <a:cs typeface="Arial" panose="020B0604020202020204" pitchFamily="34" charset="0"/>
              </a:rPr>
              <a:t> were given to the woman, so that she could fly into the wilderness to her place, where she </a:t>
            </a:r>
            <a:r>
              <a:rPr lang="en-US" sz="2800" dirty="0" smtClean="0">
                <a:latin typeface="Arial" panose="020B0604020202020204" pitchFamily="34" charset="0"/>
                <a:cs typeface="Arial" panose="020B0604020202020204" pitchFamily="34" charset="0"/>
              </a:rPr>
              <a:t>was </a:t>
            </a:r>
            <a:r>
              <a:rPr lang="en-US" sz="2800" dirty="0">
                <a:latin typeface="Arial" panose="020B0604020202020204" pitchFamily="34" charset="0"/>
                <a:cs typeface="Arial" panose="020B0604020202020204" pitchFamily="34" charset="0"/>
              </a:rPr>
              <a:t>nourished for </a:t>
            </a:r>
            <a:r>
              <a:rPr lang="en-US" sz="2800" dirty="0">
                <a:solidFill>
                  <a:srgbClr val="FF0000"/>
                </a:solidFill>
                <a:latin typeface="Arial" panose="020B0604020202020204" pitchFamily="34" charset="0"/>
                <a:cs typeface="Arial" panose="020B0604020202020204" pitchFamily="34" charset="0"/>
              </a:rPr>
              <a:t>a time and times and half a time</a:t>
            </a:r>
            <a:r>
              <a:rPr lang="en-US" sz="2800" dirty="0">
                <a:latin typeface="Arial" panose="020B0604020202020204" pitchFamily="34" charset="0"/>
                <a:cs typeface="Arial" panose="020B0604020202020204" pitchFamily="34" charset="0"/>
              </a:rPr>
              <a:t>, from the presence of the serpent. </a:t>
            </a:r>
            <a:endParaRPr lang="en-US" sz="2800" dirty="0" smtClean="0">
              <a:latin typeface="Arial" pitchFamily="34" charset="0"/>
              <a:cs typeface="Arial" pitchFamily="34" charset="0"/>
            </a:endParaRPr>
          </a:p>
          <a:p>
            <a:pPr>
              <a:buNone/>
            </a:pPr>
            <a:r>
              <a:rPr lang="en-US" sz="2800" u="sng" dirty="0" smtClean="0">
                <a:latin typeface="Arial" pitchFamily="34" charset="0"/>
                <a:cs typeface="Arial" pitchFamily="34" charset="0"/>
              </a:rPr>
              <a:t>Jeremiah 30:6-7</a:t>
            </a:r>
            <a:r>
              <a:rPr lang="en-US" sz="2800" dirty="0" smtClean="0">
                <a:latin typeface="Arial" pitchFamily="34" charset="0"/>
                <a:cs typeface="Arial" pitchFamily="34" charset="0"/>
              </a:rPr>
              <a:t> Ask now, and see if a male can give birth. Why do I see every man with his hands on his loins, as a woman in childbirth? And why have all faces turned pale? Alas! for that day is great, there is none like it; and it is </a:t>
            </a:r>
            <a:r>
              <a:rPr lang="en-US" sz="2800" dirty="0" smtClean="0">
                <a:solidFill>
                  <a:srgbClr val="FF0000"/>
                </a:solidFill>
                <a:latin typeface="Arial" pitchFamily="34" charset="0"/>
                <a:cs typeface="Arial" pitchFamily="34" charset="0"/>
              </a:rPr>
              <a:t>the time of Jacob’s distress</a:t>
            </a:r>
            <a:r>
              <a:rPr lang="en-US" sz="2800" dirty="0" smtClean="0">
                <a:latin typeface="Arial" pitchFamily="34" charset="0"/>
                <a:cs typeface="Arial" pitchFamily="34" charset="0"/>
              </a:rPr>
              <a:t>, but he will be saved from it. </a:t>
            </a:r>
            <a:endParaRPr lang="en-US" sz="2800" dirty="0">
              <a:latin typeface="Arial" pitchFamily="34" charset="0"/>
              <a:cs typeface="Arial" pitchFamily="34" charset="0"/>
            </a:endParaRPr>
          </a:p>
        </p:txBody>
      </p:sp>
      <p:sp>
        <p:nvSpPr>
          <p:cNvPr id="3" name="Title 2"/>
          <p:cNvSpPr>
            <a:spLocks noGrp="1"/>
          </p:cNvSpPr>
          <p:nvPr>
            <p:ph type="title"/>
          </p:nvPr>
        </p:nvSpPr>
        <p:spPr>
          <a:xfrm>
            <a:off x="0" y="162364"/>
            <a:ext cx="9144000" cy="609600"/>
          </a:xfrm>
        </p:spPr>
        <p:txBody>
          <a:bodyPr>
            <a:noAutofit/>
          </a:bodyPr>
          <a:lstStyle/>
          <a:p>
            <a:pPr algn="ctr"/>
            <a:r>
              <a:rPr lang="en-US" sz="3200" dirty="0" smtClean="0">
                <a:solidFill>
                  <a:srgbClr val="0070C0"/>
                </a:solidFill>
                <a:effectLst/>
                <a:latin typeface="Arial" pitchFamily="34" charset="0"/>
                <a:cs typeface="Arial" pitchFamily="34" charset="0"/>
              </a:rPr>
              <a:t>Israel Is Saved Through </a:t>
            </a:r>
            <a:r>
              <a:rPr lang="en-US" sz="3200" dirty="0">
                <a:solidFill>
                  <a:srgbClr val="0070C0"/>
                </a:solidFill>
                <a:effectLst/>
                <a:latin typeface="Arial" pitchFamily="34" charset="0"/>
                <a:cs typeface="Arial" pitchFamily="34" charset="0"/>
              </a:rPr>
              <a:t>T</a:t>
            </a:r>
            <a:r>
              <a:rPr lang="en-US" sz="3200" dirty="0" smtClean="0">
                <a:solidFill>
                  <a:srgbClr val="0070C0"/>
                </a:solidFill>
                <a:effectLst/>
                <a:latin typeface="Arial" pitchFamily="34" charset="0"/>
                <a:cs typeface="Arial" pitchFamily="34" charset="0"/>
              </a:rPr>
              <a:t>he </a:t>
            </a:r>
            <a:r>
              <a:rPr lang="en-US" sz="3200" dirty="0" smtClean="0">
                <a:solidFill>
                  <a:srgbClr val="0070C0"/>
                </a:solidFill>
                <a:effectLst/>
                <a:latin typeface="Arial" pitchFamily="34" charset="0"/>
                <a:cs typeface="Arial" pitchFamily="34" charset="0"/>
              </a:rPr>
              <a:t>Great Tribulation</a:t>
            </a:r>
            <a:endParaRPr lang="en-US" sz="3200" dirty="0">
              <a:solidFill>
                <a:srgbClr val="0070C0"/>
              </a:solidFill>
              <a:effectLst/>
              <a:latin typeface="Arial" pitchFamily="34" charset="0"/>
              <a:cs typeface="Arial" pitchFamily="34" charset="0"/>
            </a:endParaRPr>
          </a:p>
        </p:txBody>
      </p:sp>
      <p:sp>
        <p:nvSpPr>
          <p:cNvPr id="4" name="Rounded Rectangle 3"/>
          <p:cNvSpPr/>
          <p:nvPr/>
        </p:nvSpPr>
        <p:spPr>
          <a:xfrm>
            <a:off x="1512277" y="4114800"/>
            <a:ext cx="4038600" cy="457200"/>
          </a:xfrm>
          <a:prstGeom prst="roundRect">
            <a:avLst/>
          </a:prstGeom>
          <a:noFill/>
          <a:ln w="571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533400" y="4979894"/>
            <a:ext cx="8077200" cy="430306"/>
            <a:chOff x="533400" y="4979894"/>
            <a:chExt cx="8077200" cy="430306"/>
          </a:xfrm>
        </p:grpSpPr>
        <p:cxnSp>
          <p:nvCxnSpPr>
            <p:cNvPr id="5" name="Straight Connector 4"/>
            <p:cNvCxnSpPr/>
            <p:nvPr/>
          </p:nvCxnSpPr>
          <p:spPr>
            <a:xfrm>
              <a:off x="7696200" y="4979894"/>
              <a:ext cx="914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5410200"/>
              <a:ext cx="228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533400" y="2209800"/>
            <a:ext cx="8077200" cy="457200"/>
            <a:chOff x="533400" y="2209800"/>
            <a:chExt cx="8077200" cy="457200"/>
          </a:xfrm>
        </p:grpSpPr>
        <p:cxnSp>
          <p:nvCxnSpPr>
            <p:cNvPr id="7" name="Straight Connector 6"/>
            <p:cNvCxnSpPr/>
            <p:nvPr/>
          </p:nvCxnSpPr>
          <p:spPr>
            <a:xfrm>
              <a:off x="6248400" y="2209800"/>
              <a:ext cx="2362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 y="2667000"/>
              <a:ext cx="167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11" name="Slide Number Placeholder 10"/>
          <p:cNvSpPr>
            <a:spLocks noGrp="1"/>
          </p:cNvSpPr>
          <p:nvPr>
            <p:ph type="sldNum" sz="quarter" idx="12"/>
          </p:nvPr>
        </p:nvSpPr>
        <p:spPr/>
        <p:txBody>
          <a:bodyPr/>
          <a:lstStyle/>
          <a:p>
            <a:fld id="{30D1E17B-95CE-4072-9C20-A85E1E3976F3}"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5334000"/>
          </a:xfrm>
        </p:spPr>
        <p:txBody>
          <a:bodyPr>
            <a:normAutofit/>
          </a:bodyPr>
          <a:lstStyle/>
          <a:p>
            <a:pPr>
              <a:buNone/>
            </a:pPr>
            <a:r>
              <a:rPr lang="en-US" sz="2800" u="sng" dirty="0" smtClean="0">
                <a:latin typeface="Arial" pitchFamily="34" charset="0"/>
                <a:cs typeface="Arial" pitchFamily="34" charset="0"/>
              </a:rPr>
              <a:t>Mark 13:17-20</a:t>
            </a:r>
            <a:r>
              <a:rPr lang="en-US" sz="2800" dirty="0" smtClean="0">
                <a:latin typeface="Arial" pitchFamily="34" charset="0"/>
                <a:cs typeface="Arial" pitchFamily="34" charset="0"/>
              </a:rPr>
              <a:t> But woe to those who are pregnant and to those who are nursing babies in those days! But pray that it may not happen in the winter. </a:t>
            </a:r>
            <a:r>
              <a:rPr lang="en-US" sz="2800" dirty="0" smtClean="0">
                <a:solidFill>
                  <a:srgbClr val="FF0000"/>
                </a:solidFill>
                <a:latin typeface="Arial" pitchFamily="34" charset="0"/>
                <a:cs typeface="Arial" pitchFamily="34" charset="0"/>
              </a:rPr>
              <a:t>For those days will be a time of tribulation such as has not occurred since the beginning of the creation which God created until now,</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and never will. </a:t>
            </a:r>
            <a:r>
              <a:rPr lang="en-US" sz="2800" dirty="0" smtClean="0">
                <a:latin typeface="Arial" pitchFamily="34" charset="0"/>
                <a:cs typeface="Arial" pitchFamily="34" charset="0"/>
              </a:rPr>
              <a:t>Unless the Lord had shortened those days, no life would have been saved; but for the sake of the elect, whom He chose, He shortened the days. </a:t>
            </a:r>
            <a:endParaRPr lang="en-US" sz="2800" dirty="0">
              <a:latin typeface="Arial" pitchFamily="34" charset="0"/>
              <a:cs typeface="Arial" pitchFamily="34" charset="0"/>
            </a:endParaRPr>
          </a:p>
        </p:txBody>
      </p:sp>
      <p:sp>
        <p:nvSpPr>
          <p:cNvPr id="3" name="Title 2"/>
          <p:cNvSpPr>
            <a:spLocks noGrp="1"/>
          </p:cNvSpPr>
          <p:nvPr>
            <p:ph type="title"/>
          </p:nvPr>
        </p:nvSpPr>
        <p:spPr>
          <a:xfrm>
            <a:off x="457200" y="99219"/>
            <a:ext cx="8229600" cy="7159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Worst Days Ever</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3505200" y="5181600"/>
            <a:ext cx="3581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30D1E17B-95CE-4072-9C20-A85E1E3976F3}"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711891"/>
          </a:xfrm>
        </p:spPr>
        <p:txBody>
          <a:bodyPr/>
          <a:lstStyle/>
          <a:p>
            <a:pPr>
              <a:buNone/>
            </a:pPr>
            <a:r>
              <a:rPr lang="en-US" dirty="0" smtClean="0"/>
              <a:t>  </a:t>
            </a:r>
            <a:r>
              <a:rPr lang="en-US" sz="2800" u="sng" dirty="0" smtClean="0">
                <a:latin typeface="Arial" pitchFamily="34" charset="0"/>
                <a:cs typeface="Arial" pitchFamily="34" charset="0"/>
              </a:rPr>
              <a:t>Mark 13:21-23</a:t>
            </a:r>
            <a:r>
              <a:rPr lang="en-US" sz="2800" dirty="0" smtClean="0">
                <a:latin typeface="Arial" pitchFamily="34" charset="0"/>
                <a:cs typeface="Arial" pitchFamily="34" charset="0"/>
              </a:rPr>
              <a:t> And then if anyone says to you, ‘Behold, here is the Christ’; or, ‘Behold, He is there’; do not believe him; for false Christs and false prophets will arise, and will show signs and wonders, in order to lead astray, if possible, the elect. But take heed; behold, </a:t>
            </a:r>
            <a:r>
              <a:rPr lang="en-US" sz="2800" dirty="0" smtClean="0">
                <a:solidFill>
                  <a:srgbClr val="FF0000"/>
                </a:solidFill>
                <a:latin typeface="Arial" pitchFamily="34" charset="0"/>
                <a:cs typeface="Arial" pitchFamily="34" charset="0"/>
              </a:rPr>
              <a:t>I have told you everything in advance.</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3" name="Title 2"/>
          <p:cNvSpPr>
            <a:spLocks noGrp="1"/>
          </p:cNvSpPr>
          <p:nvPr>
            <p:ph type="title"/>
          </p:nvPr>
        </p:nvSpPr>
        <p:spPr>
          <a:xfrm>
            <a:off x="381000" y="137319"/>
            <a:ext cx="8382000" cy="639762"/>
          </a:xfrm>
        </p:spPr>
        <p:txBody>
          <a:bodyPr>
            <a:normAutofit/>
          </a:bodyPr>
          <a:lstStyle/>
          <a:p>
            <a:pPr algn="ctr"/>
            <a:r>
              <a:rPr lang="en-US" sz="3200" dirty="0" smtClean="0">
                <a:solidFill>
                  <a:srgbClr val="0070C0"/>
                </a:solidFill>
                <a:effectLst/>
                <a:latin typeface="Arial" pitchFamily="34" charset="0"/>
                <a:cs typeface="Arial" pitchFamily="34" charset="0"/>
              </a:rPr>
              <a:t>Jesus Protects His Flock</a:t>
            </a:r>
            <a:endParaRPr lang="en-US" sz="32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30D1E17B-95CE-4072-9C20-A85E1E3976F3}"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64291"/>
          </a:xfrm>
        </p:spPr>
        <p:txBody>
          <a:bodyPr>
            <a:normAutofit/>
          </a:bodyPr>
          <a:lstStyle/>
          <a:p>
            <a:pPr marL="511175" indent="-401638">
              <a:buNone/>
            </a:pPr>
            <a:r>
              <a:rPr lang="en-US" sz="2800" dirty="0" smtClean="0">
                <a:latin typeface="Arial" pitchFamily="34" charset="0"/>
                <a:cs typeface="Arial" pitchFamily="34" charset="0"/>
              </a:rPr>
              <a:t>1. The fact that there can only be one unprecedented time of tribulation rules out false views of eschatology.</a:t>
            </a:r>
          </a:p>
          <a:p>
            <a:pPr>
              <a:buNone/>
            </a:pPr>
            <a:endParaRPr lang="en-US" sz="2800" dirty="0" smtClean="0">
              <a:latin typeface="Arial" pitchFamily="34" charset="0"/>
              <a:cs typeface="Arial" pitchFamily="34" charset="0"/>
            </a:endParaRPr>
          </a:p>
          <a:p>
            <a:pPr marL="511175" indent="-401638">
              <a:buNone/>
            </a:pPr>
            <a:r>
              <a:rPr lang="en-US" sz="2800" dirty="0" smtClean="0">
                <a:latin typeface="Arial" pitchFamily="34" charset="0"/>
                <a:cs typeface="Arial" pitchFamily="34" charset="0"/>
              </a:rPr>
              <a:t>2. We must know that believers cannot “miss” the return of Christ.</a:t>
            </a:r>
          </a:p>
          <a:p>
            <a:pPr>
              <a:buNone/>
            </a:pPr>
            <a:endParaRPr lang="en-US" sz="2800" dirty="0">
              <a:latin typeface="Arial" pitchFamily="34" charset="0"/>
              <a:cs typeface="Arial" pitchFamily="34" charset="0"/>
            </a:endParaRPr>
          </a:p>
          <a:p>
            <a:pPr marL="511175" indent="-401638">
              <a:buNone/>
            </a:pPr>
            <a:r>
              <a:rPr lang="en-US" sz="2800" dirty="0" smtClean="0">
                <a:latin typeface="Arial" pitchFamily="34" charset="0"/>
                <a:cs typeface="Arial" pitchFamily="34" charset="0"/>
              </a:rPr>
              <a:t>3. We must remember that Israel will be preserved!</a:t>
            </a:r>
            <a:endParaRPr lang="en-US" sz="2800" dirty="0">
              <a:latin typeface="Arial" pitchFamily="34" charset="0"/>
              <a:cs typeface="Arial" pitchFamily="34" charset="0"/>
            </a:endParaRPr>
          </a:p>
        </p:txBody>
      </p:sp>
      <p:sp>
        <p:nvSpPr>
          <p:cNvPr id="3" name="Title 2"/>
          <p:cNvSpPr>
            <a:spLocks noGrp="1"/>
          </p:cNvSpPr>
          <p:nvPr>
            <p:ph type="title"/>
          </p:nvPr>
        </p:nvSpPr>
        <p:spPr>
          <a:xfrm>
            <a:off x="381000" y="62132"/>
            <a:ext cx="8382000" cy="762000"/>
          </a:xfrm>
        </p:spPr>
        <p:txBody>
          <a:bodyPr>
            <a:normAutofit/>
          </a:bodyPr>
          <a:lstStyle/>
          <a:p>
            <a:pPr algn="ctr"/>
            <a:r>
              <a:rPr lang="en-US" sz="3600" dirty="0" smtClean="0">
                <a:solidFill>
                  <a:srgbClr val="FF0000"/>
                </a:solidFill>
                <a:effectLst/>
                <a:latin typeface="Arial" pitchFamily="34" charset="0"/>
                <a:cs typeface="Arial" pitchFamily="34" charset="0"/>
              </a:rPr>
              <a:t>Applications</a:t>
            </a:r>
            <a:endParaRPr lang="en-US" sz="3600" dirty="0">
              <a:solidFill>
                <a:srgbClr val="FF000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30D1E17B-95CE-4072-9C20-A85E1E3976F3}"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86800" cy="5092891"/>
          </a:xfrm>
        </p:spPr>
        <p:txBody>
          <a:bodyPr>
            <a:normAutofit/>
          </a:bodyPr>
          <a:lstStyle/>
          <a:p>
            <a:pPr>
              <a:buNone/>
            </a:pPr>
            <a:r>
              <a:rPr lang="en-US" sz="2800" dirty="0" smtClean="0">
                <a:solidFill>
                  <a:srgbClr val="FF0000"/>
                </a:solidFill>
                <a:latin typeface="Arial" pitchFamily="34" charset="0"/>
                <a:cs typeface="Arial" pitchFamily="34" charset="0"/>
              </a:rPr>
              <a:t>  </a:t>
            </a:r>
            <a:r>
              <a:rPr lang="en-US" sz="2800" u="sng" dirty="0" smtClean="0">
                <a:latin typeface="Arial" pitchFamily="34" charset="0"/>
                <a:cs typeface="Arial" pitchFamily="34" charset="0"/>
              </a:rPr>
              <a:t>Mark 13:20</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Unless the Lord had shortened those days, no life would have been saved;</a:t>
            </a:r>
            <a:r>
              <a:rPr lang="en-US" sz="2800" dirty="0" smtClean="0">
                <a:latin typeface="Arial" pitchFamily="34" charset="0"/>
                <a:cs typeface="Arial" pitchFamily="34" charset="0"/>
              </a:rPr>
              <a:t> but for the sake of the elect, whom He chose, He shortened the days.</a:t>
            </a:r>
          </a:p>
          <a:p>
            <a:pPr>
              <a:buNone/>
            </a:pPr>
            <a:endParaRPr lang="en-US" sz="2800" dirty="0"/>
          </a:p>
        </p:txBody>
      </p:sp>
      <p:sp>
        <p:nvSpPr>
          <p:cNvPr id="3" name="Title 2"/>
          <p:cNvSpPr>
            <a:spLocks noGrp="1"/>
          </p:cNvSpPr>
          <p:nvPr>
            <p:ph type="title"/>
          </p:nvPr>
        </p:nvSpPr>
        <p:spPr>
          <a:xfrm>
            <a:off x="304800" y="60106"/>
            <a:ext cx="8534400" cy="792162"/>
          </a:xfrm>
        </p:spPr>
        <p:txBody>
          <a:bodyPr>
            <a:normAutofit/>
          </a:bodyPr>
          <a:lstStyle/>
          <a:p>
            <a:pPr algn="ctr"/>
            <a:r>
              <a:rPr lang="en-US" sz="3200" dirty="0" smtClean="0">
                <a:solidFill>
                  <a:srgbClr val="FF0000"/>
                </a:solidFill>
                <a:effectLst/>
                <a:latin typeface="Arial" pitchFamily="34" charset="0"/>
                <a:cs typeface="Arial" pitchFamily="34" charset="0"/>
              </a:rPr>
              <a:t>1.You Can Only Have One “Worst” Time</a:t>
            </a:r>
            <a:endParaRPr lang="en-US" sz="3200" dirty="0">
              <a:solidFill>
                <a:srgbClr val="FF0000"/>
              </a:solidFill>
              <a:effectLst/>
              <a:latin typeface="Arial" pitchFamily="34" charset="0"/>
              <a:cs typeface="Arial" pitchFamily="34" charset="0"/>
            </a:endParaRPr>
          </a:p>
        </p:txBody>
      </p:sp>
      <p:cxnSp>
        <p:nvCxnSpPr>
          <p:cNvPr id="5" name="Straight Connector 4"/>
          <p:cNvCxnSpPr/>
          <p:nvPr/>
        </p:nvCxnSpPr>
        <p:spPr>
          <a:xfrm>
            <a:off x="0" y="3810000"/>
            <a:ext cx="914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0" y="3048000"/>
            <a:ext cx="3048000" cy="523220"/>
          </a:xfrm>
          <a:prstGeom prst="rect">
            <a:avLst/>
          </a:prstGeom>
          <a:noFill/>
        </p:spPr>
        <p:txBody>
          <a:bodyPr wrap="square" rtlCol="0">
            <a:spAutoFit/>
          </a:bodyPr>
          <a:lstStyle/>
          <a:p>
            <a:r>
              <a:rPr lang="en-US" sz="2800" b="1" dirty="0" smtClean="0">
                <a:latin typeface="Arial" pitchFamily="34" charset="0"/>
                <a:cs typeface="Arial" pitchFamily="34" charset="0"/>
              </a:rPr>
              <a:t>Post tribulation</a:t>
            </a:r>
            <a:endParaRPr lang="en-US" sz="2800" b="1" dirty="0">
              <a:latin typeface="Arial" pitchFamily="34" charset="0"/>
              <a:cs typeface="Arial" pitchFamily="34" charset="0"/>
            </a:endParaRPr>
          </a:p>
        </p:txBody>
      </p:sp>
      <p:cxnSp>
        <p:nvCxnSpPr>
          <p:cNvPr id="9" name="Straight Connector 8"/>
          <p:cNvCxnSpPr/>
          <p:nvPr/>
        </p:nvCxnSpPr>
        <p:spPr>
          <a:xfrm>
            <a:off x="3429000" y="3276600"/>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562600" y="3276600"/>
            <a:ext cx="0" cy="609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95800" y="3657600"/>
            <a:ext cx="0" cy="3810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038600" y="2362200"/>
            <a:ext cx="1981200" cy="523220"/>
          </a:xfrm>
          <a:prstGeom prst="rect">
            <a:avLst/>
          </a:prstGeom>
          <a:noFill/>
        </p:spPr>
        <p:txBody>
          <a:bodyPr wrap="square" rtlCol="0">
            <a:spAutoFit/>
          </a:bodyPr>
          <a:lstStyle/>
          <a:p>
            <a:r>
              <a:rPr lang="en-US" sz="2800" dirty="0" smtClean="0">
                <a:solidFill>
                  <a:srgbClr val="FF0000"/>
                </a:solidFill>
                <a:latin typeface="Arial" pitchFamily="34" charset="0"/>
                <a:cs typeface="Arial" pitchFamily="34" charset="0"/>
              </a:rPr>
              <a:t>Great Trib.</a:t>
            </a:r>
            <a:endParaRPr lang="en-US" sz="2800" dirty="0">
              <a:solidFill>
                <a:srgbClr val="FF0000"/>
              </a:solidFill>
              <a:latin typeface="Arial" pitchFamily="34" charset="0"/>
              <a:cs typeface="Arial" pitchFamily="34" charset="0"/>
            </a:endParaRPr>
          </a:p>
        </p:txBody>
      </p:sp>
      <p:grpSp>
        <p:nvGrpSpPr>
          <p:cNvPr id="4" name="Group 3"/>
          <p:cNvGrpSpPr/>
          <p:nvPr/>
        </p:nvGrpSpPr>
        <p:grpSpPr>
          <a:xfrm>
            <a:off x="5638800" y="2514600"/>
            <a:ext cx="3200400" cy="1219200"/>
            <a:chOff x="5638800" y="2514600"/>
            <a:chExt cx="3200400" cy="1219200"/>
          </a:xfrm>
        </p:grpSpPr>
        <p:sp>
          <p:nvSpPr>
            <p:cNvPr id="14" name="TextBox 13"/>
            <p:cNvSpPr txBox="1"/>
            <p:nvPr/>
          </p:nvSpPr>
          <p:spPr>
            <a:xfrm>
              <a:off x="5867400" y="2514600"/>
              <a:ext cx="2971800" cy="523220"/>
            </a:xfrm>
            <a:prstGeom prst="rect">
              <a:avLst/>
            </a:prstGeom>
            <a:noFill/>
          </p:spPr>
          <p:txBody>
            <a:bodyPr wrap="square" rtlCol="0">
              <a:spAutoFit/>
            </a:bodyPr>
            <a:lstStyle/>
            <a:p>
              <a:r>
                <a:rPr lang="en-US" sz="2800" b="1" dirty="0" smtClean="0">
                  <a:latin typeface="Arial" pitchFamily="34" charset="0"/>
                  <a:cs typeface="Arial" pitchFamily="34" charset="0"/>
                </a:rPr>
                <a:t>Day of the Lord</a:t>
              </a:r>
              <a:endParaRPr lang="en-US" sz="2800" b="1" dirty="0">
                <a:latin typeface="Arial" pitchFamily="34" charset="0"/>
                <a:cs typeface="Arial" pitchFamily="34" charset="0"/>
              </a:endParaRPr>
            </a:p>
          </p:txBody>
        </p:sp>
        <p:cxnSp>
          <p:nvCxnSpPr>
            <p:cNvPr id="16" name="Straight Arrow Connector 15"/>
            <p:cNvCxnSpPr/>
            <p:nvPr/>
          </p:nvCxnSpPr>
          <p:spPr>
            <a:xfrm flipH="1">
              <a:off x="5638800" y="3048000"/>
              <a:ext cx="685800" cy="6858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0" y="4191000"/>
            <a:ext cx="3048000" cy="523220"/>
          </a:xfrm>
          <a:prstGeom prst="rect">
            <a:avLst/>
          </a:prstGeom>
          <a:noFill/>
        </p:spPr>
        <p:txBody>
          <a:bodyPr wrap="square" rtlCol="0">
            <a:spAutoFit/>
          </a:bodyPr>
          <a:lstStyle/>
          <a:p>
            <a:r>
              <a:rPr lang="en-US" sz="2800" b="1" dirty="0" err="1" smtClean="0">
                <a:latin typeface="Arial" pitchFamily="34" charset="0"/>
                <a:cs typeface="Arial" pitchFamily="34" charset="0"/>
              </a:rPr>
              <a:t>Prewrath</a:t>
            </a:r>
            <a:endParaRPr lang="en-US" sz="2800" b="1" dirty="0">
              <a:latin typeface="Arial" pitchFamily="34" charset="0"/>
              <a:cs typeface="Arial" pitchFamily="34" charset="0"/>
            </a:endParaRPr>
          </a:p>
        </p:txBody>
      </p:sp>
      <p:sp>
        <p:nvSpPr>
          <p:cNvPr id="22" name="TextBox 21"/>
          <p:cNvSpPr txBox="1"/>
          <p:nvPr/>
        </p:nvSpPr>
        <p:spPr>
          <a:xfrm>
            <a:off x="3810000" y="4419600"/>
            <a:ext cx="2971800" cy="523220"/>
          </a:xfrm>
          <a:prstGeom prst="rect">
            <a:avLst/>
          </a:prstGeom>
          <a:noFill/>
        </p:spPr>
        <p:txBody>
          <a:bodyPr wrap="square" rtlCol="0">
            <a:spAutoFit/>
          </a:bodyPr>
          <a:lstStyle/>
          <a:p>
            <a:r>
              <a:rPr lang="en-US" sz="2800" b="1" dirty="0" smtClean="0">
                <a:latin typeface="Arial" pitchFamily="34" charset="0"/>
                <a:cs typeface="Arial" pitchFamily="34" charset="0"/>
              </a:rPr>
              <a:t>Day of the Lord</a:t>
            </a:r>
            <a:endParaRPr lang="en-US" sz="2800" b="1" dirty="0">
              <a:latin typeface="Arial" pitchFamily="34" charset="0"/>
              <a:cs typeface="Arial" pitchFamily="34" charset="0"/>
            </a:endParaRPr>
          </a:p>
        </p:txBody>
      </p:sp>
      <p:cxnSp>
        <p:nvCxnSpPr>
          <p:cNvPr id="23" name="Straight Arrow Connector 22"/>
          <p:cNvCxnSpPr/>
          <p:nvPr/>
        </p:nvCxnSpPr>
        <p:spPr>
          <a:xfrm flipV="1">
            <a:off x="5029200" y="3848100"/>
            <a:ext cx="0" cy="665623"/>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562600" y="3868276"/>
            <a:ext cx="0" cy="64544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495800" y="2819400"/>
            <a:ext cx="0" cy="381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562600" y="2819400"/>
            <a:ext cx="0" cy="381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0" y="5181600"/>
            <a:ext cx="3048000" cy="523220"/>
          </a:xfrm>
          <a:prstGeom prst="rect">
            <a:avLst/>
          </a:prstGeom>
          <a:noFill/>
        </p:spPr>
        <p:txBody>
          <a:bodyPr wrap="square" rtlCol="0">
            <a:spAutoFit/>
          </a:bodyPr>
          <a:lstStyle/>
          <a:p>
            <a:r>
              <a:rPr lang="en-US" sz="2800" b="1" dirty="0" smtClean="0">
                <a:latin typeface="Arial" pitchFamily="34" charset="0"/>
                <a:cs typeface="Arial" pitchFamily="34" charset="0"/>
              </a:rPr>
              <a:t>Pre tribulation</a:t>
            </a:r>
            <a:endParaRPr lang="en-US" sz="2800" b="1" dirty="0">
              <a:latin typeface="Arial" pitchFamily="34" charset="0"/>
              <a:cs typeface="Arial" pitchFamily="34" charset="0"/>
            </a:endParaRPr>
          </a:p>
        </p:txBody>
      </p:sp>
      <p:sp>
        <p:nvSpPr>
          <p:cNvPr id="40" name="TextBox 39"/>
          <p:cNvSpPr txBox="1"/>
          <p:nvPr/>
        </p:nvSpPr>
        <p:spPr>
          <a:xfrm>
            <a:off x="3352800" y="5334000"/>
            <a:ext cx="2971800" cy="523220"/>
          </a:xfrm>
          <a:prstGeom prst="rect">
            <a:avLst/>
          </a:prstGeom>
          <a:noFill/>
        </p:spPr>
        <p:txBody>
          <a:bodyPr wrap="square" rtlCol="0">
            <a:spAutoFit/>
          </a:bodyPr>
          <a:lstStyle/>
          <a:p>
            <a:r>
              <a:rPr lang="en-US" sz="2800" b="1" dirty="0" smtClean="0">
                <a:latin typeface="Arial" pitchFamily="34" charset="0"/>
                <a:cs typeface="Arial" pitchFamily="34" charset="0"/>
              </a:rPr>
              <a:t>Day of the Lord</a:t>
            </a:r>
            <a:endParaRPr lang="en-US" sz="2800" b="1" dirty="0">
              <a:latin typeface="Arial" pitchFamily="34" charset="0"/>
              <a:cs typeface="Arial" pitchFamily="34" charset="0"/>
            </a:endParaRPr>
          </a:p>
        </p:txBody>
      </p:sp>
      <p:cxnSp>
        <p:nvCxnSpPr>
          <p:cNvPr id="41" name="Straight Arrow Connector 40"/>
          <p:cNvCxnSpPr/>
          <p:nvPr/>
        </p:nvCxnSpPr>
        <p:spPr>
          <a:xfrm flipH="1" flipV="1">
            <a:off x="3429000" y="3962400"/>
            <a:ext cx="304800" cy="14478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172200" y="3962400"/>
            <a:ext cx="2590800" cy="14478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30D1E17B-95CE-4072-9C20-A85E1E3976F3}"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righ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fade">
                                      <p:cBhvr>
                                        <p:cTn id="69" dur="1000"/>
                                        <p:tgtEl>
                                          <p:spTgt spid="39"/>
                                        </p:tgtEl>
                                      </p:cBhvr>
                                    </p:animEffect>
                                    <p:anim calcmode="lin" valueType="num">
                                      <p:cBhvr>
                                        <p:cTn id="70" dur="1000" fill="hold"/>
                                        <p:tgtEl>
                                          <p:spTgt spid="39"/>
                                        </p:tgtEl>
                                        <p:attrNameLst>
                                          <p:attrName>ppt_x</p:attrName>
                                        </p:attrNameLst>
                                      </p:cBhvr>
                                      <p:tavLst>
                                        <p:tav tm="0">
                                          <p:val>
                                            <p:strVal val="#ppt_x"/>
                                          </p:val>
                                        </p:tav>
                                        <p:tav tm="100000">
                                          <p:val>
                                            <p:strVal val="#ppt_x"/>
                                          </p:val>
                                        </p:tav>
                                      </p:tavLst>
                                    </p:anim>
                                    <p:anim calcmode="lin" valueType="num">
                                      <p:cBhvr>
                                        <p:cTn id="7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fade">
                                      <p:cBhvr>
                                        <p:cTn id="76" dur="1000"/>
                                        <p:tgtEl>
                                          <p:spTgt spid="40"/>
                                        </p:tgtEl>
                                      </p:cBhvr>
                                    </p:animEffect>
                                    <p:anim calcmode="lin" valueType="num">
                                      <p:cBhvr>
                                        <p:cTn id="77" dur="1000" fill="hold"/>
                                        <p:tgtEl>
                                          <p:spTgt spid="40"/>
                                        </p:tgtEl>
                                        <p:attrNameLst>
                                          <p:attrName>ppt_x</p:attrName>
                                        </p:attrNameLst>
                                      </p:cBhvr>
                                      <p:tavLst>
                                        <p:tav tm="0">
                                          <p:val>
                                            <p:strVal val="#ppt_x"/>
                                          </p:val>
                                        </p:tav>
                                        <p:tav tm="100000">
                                          <p:val>
                                            <p:strVal val="#ppt_x"/>
                                          </p:val>
                                        </p:tav>
                                      </p:tavLst>
                                    </p:anim>
                                    <p:anim calcmode="lin" valueType="num">
                                      <p:cBhvr>
                                        <p:cTn id="7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fade">
                                      <p:cBhvr>
                                        <p:cTn id="83" dur="1000"/>
                                        <p:tgtEl>
                                          <p:spTgt spid="41"/>
                                        </p:tgtEl>
                                      </p:cBhvr>
                                    </p:animEffect>
                                    <p:anim calcmode="lin" valueType="num">
                                      <p:cBhvr>
                                        <p:cTn id="84" dur="1000" fill="hold"/>
                                        <p:tgtEl>
                                          <p:spTgt spid="41"/>
                                        </p:tgtEl>
                                        <p:attrNameLst>
                                          <p:attrName>ppt_x</p:attrName>
                                        </p:attrNameLst>
                                      </p:cBhvr>
                                      <p:tavLst>
                                        <p:tav tm="0">
                                          <p:val>
                                            <p:strVal val="#ppt_x"/>
                                          </p:val>
                                        </p:tav>
                                        <p:tav tm="100000">
                                          <p:val>
                                            <p:strVal val="#ppt_x"/>
                                          </p:val>
                                        </p:tav>
                                      </p:tavLst>
                                    </p:anim>
                                    <p:anim calcmode="lin" valueType="num">
                                      <p:cBhvr>
                                        <p:cTn id="85"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nodeType="click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fade">
                                      <p:cBhvr>
                                        <p:cTn id="90" dur="1000"/>
                                        <p:tgtEl>
                                          <p:spTgt spid="43"/>
                                        </p:tgtEl>
                                      </p:cBhvr>
                                    </p:animEffect>
                                    <p:anim calcmode="lin" valueType="num">
                                      <p:cBhvr>
                                        <p:cTn id="91" dur="1000" fill="hold"/>
                                        <p:tgtEl>
                                          <p:spTgt spid="43"/>
                                        </p:tgtEl>
                                        <p:attrNameLst>
                                          <p:attrName>ppt_x</p:attrName>
                                        </p:attrNameLst>
                                      </p:cBhvr>
                                      <p:tavLst>
                                        <p:tav tm="0">
                                          <p:val>
                                            <p:strVal val="#ppt_x"/>
                                          </p:val>
                                        </p:tav>
                                        <p:tav tm="100000">
                                          <p:val>
                                            <p:strVal val="#ppt_x"/>
                                          </p:val>
                                        </p:tav>
                                      </p:tavLst>
                                    </p:anim>
                                    <p:anim calcmode="lin" valueType="num">
                                      <p:cBhvr>
                                        <p:cTn id="9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P spid="13" grpId="0"/>
      <p:bldP spid="18" grpId="0"/>
      <p:bldP spid="22" grpId="0"/>
      <p:bldP spid="39" grpId="0"/>
      <p:bldP spid="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334000"/>
          </a:xfrm>
        </p:spPr>
        <p:txBody>
          <a:bodyPr>
            <a:normAutofit/>
          </a:bodyPr>
          <a:lstStyle/>
          <a:p>
            <a:r>
              <a:rPr lang="en-US" sz="2800" b="1" dirty="0" smtClean="0">
                <a:latin typeface="Arial" pitchFamily="34" charset="0"/>
                <a:cs typeface="Arial" pitchFamily="34" charset="0"/>
              </a:rPr>
              <a:t>1</a:t>
            </a:r>
            <a:r>
              <a:rPr lang="en-US" sz="2800" b="1" baseline="30000" dirty="0" smtClean="0">
                <a:latin typeface="Arial" pitchFamily="34" charset="0"/>
                <a:cs typeface="Arial" pitchFamily="34" charset="0"/>
              </a:rPr>
              <a:t>st</a:t>
            </a:r>
            <a:r>
              <a:rPr lang="en-US" sz="2800" b="1" dirty="0" smtClean="0">
                <a:latin typeface="Arial" pitchFamily="34" charset="0"/>
                <a:cs typeface="Arial" pitchFamily="34" charset="0"/>
              </a:rPr>
              <a:t> Advent – Christ comes in the flesh</a:t>
            </a:r>
          </a:p>
          <a:p>
            <a:r>
              <a:rPr lang="en-US" sz="2800" b="1" dirty="0" smtClean="0">
                <a:latin typeface="Arial" pitchFamily="34" charset="0"/>
                <a:cs typeface="Arial" pitchFamily="34" charset="0"/>
              </a:rPr>
              <a:t>2</a:t>
            </a:r>
            <a:r>
              <a:rPr lang="en-US" sz="2800" b="1" baseline="30000" dirty="0" smtClean="0">
                <a:latin typeface="Arial" pitchFamily="34" charset="0"/>
                <a:cs typeface="Arial" pitchFamily="34" charset="0"/>
              </a:rPr>
              <a:t>nd</a:t>
            </a:r>
            <a:r>
              <a:rPr lang="en-US" sz="2800" b="1" dirty="0" smtClean="0">
                <a:latin typeface="Arial" pitchFamily="34" charset="0"/>
                <a:cs typeface="Arial" pitchFamily="34" charset="0"/>
              </a:rPr>
              <a:t> Advent – Christ comes in the flesh</a:t>
            </a:r>
          </a:p>
          <a:p>
            <a:pPr>
              <a:buNone/>
            </a:pPr>
            <a:r>
              <a:rPr lang="en-US" sz="2800" u="sng" dirty="0" smtClean="0">
                <a:latin typeface="Arial" pitchFamily="34" charset="0"/>
                <a:cs typeface="Arial" pitchFamily="34" charset="0"/>
              </a:rPr>
              <a:t>1 John 4:1-3</a:t>
            </a:r>
            <a:r>
              <a:rPr lang="en-US" sz="2800" dirty="0" smtClean="0">
                <a:latin typeface="Arial" pitchFamily="34" charset="0"/>
                <a:cs typeface="Arial" pitchFamily="34" charset="0"/>
              </a:rPr>
              <a:t> Beloved, do not believe every spirit, but test the spirits to see whether they are from God, because many false prophets have gone out into the world. By this you know the Spirit of God: every spirit that confesses that Jesus Christ has come in the flesh is from God; and </a:t>
            </a:r>
            <a:r>
              <a:rPr lang="en-US" sz="2800" dirty="0" smtClean="0">
                <a:solidFill>
                  <a:srgbClr val="FF0000"/>
                </a:solidFill>
                <a:latin typeface="Arial" pitchFamily="34" charset="0"/>
                <a:cs typeface="Arial" pitchFamily="34" charset="0"/>
              </a:rPr>
              <a:t>every spirit that does not confess Jesus is not from God; this is the spirit of the antichrist,</a:t>
            </a:r>
            <a:r>
              <a:rPr lang="en-US" sz="2800" dirty="0" smtClean="0">
                <a:latin typeface="Arial" pitchFamily="34" charset="0"/>
                <a:cs typeface="Arial" pitchFamily="34" charset="0"/>
              </a:rPr>
              <a:t> of which you have heard that it is coming, and now it is already in the world. </a:t>
            </a:r>
            <a:endParaRPr lang="en-US" sz="2800" dirty="0">
              <a:latin typeface="Arial" pitchFamily="34" charset="0"/>
              <a:cs typeface="Arial" pitchFamily="34" charset="0"/>
            </a:endParaRPr>
          </a:p>
        </p:txBody>
      </p:sp>
      <p:sp>
        <p:nvSpPr>
          <p:cNvPr id="3" name="Title 2"/>
          <p:cNvSpPr>
            <a:spLocks noGrp="1"/>
          </p:cNvSpPr>
          <p:nvPr>
            <p:ph type="title"/>
          </p:nvPr>
        </p:nvSpPr>
        <p:spPr>
          <a:xfrm>
            <a:off x="228600" y="38100"/>
            <a:ext cx="8686800" cy="838200"/>
          </a:xfrm>
        </p:spPr>
        <p:txBody>
          <a:bodyPr>
            <a:normAutofit/>
          </a:bodyPr>
          <a:lstStyle/>
          <a:p>
            <a:pPr algn="ctr"/>
            <a:r>
              <a:rPr lang="en-US" sz="3200" dirty="0" smtClean="0">
                <a:solidFill>
                  <a:srgbClr val="FF0000"/>
                </a:solidFill>
                <a:effectLst/>
                <a:latin typeface="Arial" pitchFamily="34" charset="0"/>
                <a:cs typeface="Arial" pitchFamily="34" charset="0"/>
              </a:rPr>
              <a:t>2</a:t>
            </a:r>
            <a:r>
              <a:rPr lang="en-US" sz="3200" dirty="0">
                <a:solidFill>
                  <a:srgbClr val="FF0000"/>
                </a:solidFill>
                <a:effectLst/>
                <a:latin typeface="Arial" pitchFamily="34" charset="0"/>
                <a:cs typeface="Arial" pitchFamily="34" charset="0"/>
              </a:rPr>
              <a:t>. Believers Will Not Miss the True Christ!</a:t>
            </a:r>
            <a:endParaRPr lang="en-US" sz="3200" dirty="0">
              <a:solidFill>
                <a:srgbClr val="FF0000"/>
              </a:solidFill>
              <a:effectLst/>
              <a:latin typeface="Arial" pitchFamily="34" charset="0"/>
              <a:cs typeface="Arial" pitchFamily="34" charset="0"/>
            </a:endParaRPr>
          </a:p>
        </p:txBody>
      </p:sp>
      <p:grpSp>
        <p:nvGrpSpPr>
          <p:cNvPr id="5" name="Group 4"/>
          <p:cNvGrpSpPr/>
          <p:nvPr/>
        </p:nvGrpSpPr>
        <p:grpSpPr>
          <a:xfrm>
            <a:off x="685800" y="4133557"/>
            <a:ext cx="7924800" cy="438443"/>
            <a:chOff x="685800" y="4133557"/>
            <a:chExt cx="7924800" cy="438443"/>
          </a:xfrm>
        </p:grpSpPr>
        <p:cxnSp>
          <p:nvCxnSpPr>
            <p:cNvPr id="4" name="Straight Connector 3"/>
            <p:cNvCxnSpPr/>
            <p:nvPr/>
          </p:nvCxnSpPr>
          <p:spPr>
            <a:xfrm>
              <a:off x="685800" y="4572000"/>
              <a:ext cx="1219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0" y="4133557"/>
              <a:ext cx="480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7" name="Slide Number Placeholder 6"/>
          <p:cNvSpPr>
            <a:spLocks noGrp="1"/>
          </p:cNvSpPr>
          <p:nvPr>
            <p:ph type="sldNum" sz="quarter" idx="12"/>
          </p:nvPr>
        </p:nvSpPr>
        <p:spPr/>
        <p:txBody>
          <a:bodyPr/>
          <a:lstStyle/>
          <a:p>
            <a:fld id="{30D1E17B-95CE-4072-9C20-A85E1E3976F3}"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Effect transition="in" filter="fade">
                                      <p:cBhvr>
                                        <p:cTn id="21" dur="1000"/>
                                        <p:tgtEl>
                                          <p:spTgt spid="2">
                                            <p:txEl>
                                              <p:pRg st="0" end="0"/>
                                            </p:txEl>
                                          </p:spTgt>
                                        </p:tgtEl>
                                      </p:cBhvr>
                                    </p:animEffect>
                                    <p:anim calcmode="lin" valueType="num">
                                      <p:cBhvr>
                                        <p:cTn id="2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Effect transition="in" filter="fade">
                                      <p:cBhvr>
                                        <p:cTn id="28" dur="1000"/>
                                        <p:tgtEl>
                                          <p:spTgt spid="2">
                                            <p:txEl>
                                              <p:pRg st="1" end="1"/>
                                            </p:txEl>
                                          </p:spTgt>
                                        </p:tgtEl>
                                      </p:cBhvr>
                                    </p:animEffect>
                                    <p:anim calcmode="lin" valueType="num">
                                      <p:cBhvr>
                                        <p:cTn id="2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2700</TotalTime>
  <Words>960</Words>
  <Application>Microsoft Office PowerPoint</Application>
  <PresentationFormat>On-screen Show (4:3)</PresentationFormat>
  <Paragraphs>63</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13:14-23</vt:lpstr>
      <vt:lpstr>Mark 13:5-23 Structure</vt:lpstr>
      <vt:lpstr>Sign of the Midpoint</vt:lpstr>
      <vt:lpstr>Israel Is Saved Through The Great Tribulation</vt:lpstr>
      <vt:lpstr>The Worst Days Ever</vt:lpstr>
      <vt:lpstr>Jesus Protects His Flock</vt:lpstr>
      <vt:lpstr>Applications</vt:lpstr>
      <vt:lpstr>1.You Can Only Have One “Worst” Time</vt:lpstr>
      <vt:lpstr>2. Believers Will Not Miss the True Christ!</vt:lpstr>
      <vt:lpstr>2. Believers Will Not Miss the True Christ!</vt:lpstr>
      <vt:lpstr>3. Israel Will Be Preserved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13:5-13</dc:title>
  <dc:creator>Eric</dc:creator>
  <cp:lastModifiedBy>Christy</cp:lastModifiedBy>
  <cp:revision>135</cp:revision>
  <dcterms:created xsi:type="dcterms:W3CDTF">2014-09-17T13:10:40Z</dcterms:created>
  <dcterms:modified xsi:type="dcterms:W3CDTF">2014-10-10T15:36:38Z</dcterms:modified>
</cp:coreProperties>
</file>