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0" r:id="rId3"/>
    <p:sldId id="261" r:id="rId4"/>
    <p:sldId id="262" r:id="rId5"/>
    <p:sldId id="258" r:id="rId6"/>
    <p:sldId id="259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799" autoAdjust="0"/>
  </p:normalViewPr>
  <p:slideViewPr>
    <p:cSldViewPr>
      <p:cViewPr varScale="1">
        <p:scale>
          <a:sx n="50" d="100"/>
          <a:sy n="50" d="100"/>
        </p:scale>
        <p:origin x="1872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>
            <a:spLocks noGrp="1"/>
          </p:cNvSpPr>
          <p:nvPr>
            <p:ph type="hdr" sz="quarter"/>
          </p:nvPr>
        </p:nvSpPr>
        <p:spPr>
          <a:xfrm>
            <a:off x="449447" y="228600"/>
            <a:ext cx="4648201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Mark </a:t>
            </a:r>
            <a:r>
              <a:rPr lang="en-US" dirty="0" smtClean="0"/>
              <a:t>13:28-31</a:t>
            </a:r>
            <a:endParaRPr lang="en-US" dirty="0"/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Learning to Wait for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Messianic Kingdom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ate Placeholder 2"/>
          <p:cNvSpPr txBox="1">
            <a:spLocks/>
          </p:cNvSpPr>
          <p:nvPr/>
        </p:nvSpPr>
        <p:spPr>
          <a:xfrm>
            <a:off x="2952178" y="216043"/>
            <a:ext cx="3514672" cy="520728"/>
          </a:xfrm>
          <a:prstGeom prst="rect">
            <a:avLst/>
          </a:prstGeom>
        </p:spPr>
        <p:txBody>
          <a:bodyPr vert="horz" lIns="105611" tIns="52807" rIns="105611" bIns="52807" rtlCol="0"/>
          <a:lstStyle>
            <a:defPPr>
              <a:defRPr lang="en-US"/>
            </a:defPPr>
            <a:lvl1pPr marL="0" algn="r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11/09/14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by Eric Douma</a:t>
            </a:r>
            <a:endParaRPr lang="en-US" sz="1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34" y="8289607"/>
            <a:ext cx="2307414" cy="700650"/>
          </a:xfrm>
          <a:prstGeom prst="rect">
            <a:avLst/>
          </a:prstGeom>
        </p:spPr>
      </p:pic>
      <p:sp>
        <p:nvSpPr>
          <p:cNvPr id="9" name="Slide Number Placeholder 4"/>
          <p:cNvSpPr txBox="1">
            <a:spLocks/>
          </p:cNvSpPr>
          <p:nvPr/>
        </p:nvSpPr>
        <p:spPr>
          <a:xfrm>
            <a:off x="2895600" y="8248609"/>
            <a:ext cx="3574948" cy="578288"/>
          </a:xfrm>
          <a:prstGeom prst="rect">
            <a:avLst/>
          </a:prstGeom>
        </p:spPr>
        <p:txBody>
          <a:bodyPr vert="horz" lIns="118984" tIns="59493" rIns="118984" bIns="59493" rtlCol="0" anchor="b"/>
          <a:lstStyle>
            <a:defPPr>
              <a:defRPr lang="en-US"/>
            </a:defPPr>
            <a:lvl1pPr marL="0" algn="r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tabLst>
                <a:tab pos="3311152" algn="r"/>
                <a:tab pos="3918225" algn="r"/>
              </a:tabLst>
            </a:pPr>
            <a:r>
              <a:rPr lang="en-US" sz="1200" dirty="0" smtClean="0"/>
              <a:t>www.gospelofgracefellowship.org	</a:t>
            </a:r>
            <a:fld id="{0BBBAE45-9901-4674-9676-D21FB25714E7}" type="slidenum">
              <a:rPr lang="en-US" sz="1200" smtClean="0"/>
              <a:pPr algn="l">
                <a:tabLst>
                  <a:tab pos="3311152" algn="r"/>
                  <a:tab pos="3918225" algn="r"/>
                </a:tabLst>
              </a:pPr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62369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01785-8A56-4920-921D-B647920DDD67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08181-BD63-436E-B30A-1A4F4292F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59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08181-BD63-436E-B30A-1A4F4292FD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60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08181-BD63-436E-B30A-1A4F4292FD0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20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08181-BD63-436E-B30A-1A4F4292FD0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52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08181-BD63-436E-B30A-1A4F4292FD0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18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08181-BD63-436E-B30A-1A4F4292FD0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685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08181-BD63-436E-B30A-1A4F4292FD0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432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08181-BD63-436E-B30A-1A4F4292FD0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395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08181-BD63-436E-B30A-1A4F4292FD0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354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08181-BD63-436E-B30A-1A4F4292FD0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422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C0CF16-93B7-4613-A03D-A7F7E8418B24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7A23887-2B1A-4610-9F3B-9F62FC3BC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0CF16-93B7-4613-A03D-A7F7E8418B24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23887-2B1A-4610-9F3B-9F62FC3BC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0CF16-93B7-4613-A03D-A7F7E8418B24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23887-2B1A-4610-9F3B-9F62FC3BC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0CF16-93B7-4613-A03D-A7F7E8418B24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23887-2B1A-4610-9F3B-9F62FC3BC19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0CF16-93B7-4613-A03D-A7F7E8418B24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23887-2B1A-4610-9F3B-9F62FC3BC19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0CF16-93B7-4613-A03D-A7F7E8418B24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23887-2B1A-4610-9F3B-9F62FC3BC19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0CF16-93B7-4613-A03D-A7F7E8418B24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23887-2B1A-4610-9F3B-9F62FC3BC19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0CF16-93B7-4613-A03D-A7F7E8418B24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23887-2B1A-4610-9F3B-9F62FC3BC19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0CF16-93B7-4613-A03D-A7F7E8418B24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23887-2B1A-4610-9F3B-9F62FC3BC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9C0CF16-93B7-4613-A03D-A7F7E8418B24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23887-2B1A-4610-9F3B-9F62FC3BC19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C0CF16-93B7-4613-A03D-A7F7E8418B24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7A23887-2B1A-4610-9F3B-9F62FC3BC19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C0CF16-93B7-4613-A03D-A7F7E8418B24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7A23887-2B1A-4610-9F3B-9F62FC3BC19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296362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Mark 13:28-31</a:t>
            </a:r>
            <a:endParaRPr lang="en-US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096908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Learning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Wait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 the</a:t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Messianic Kingdom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3505200"/>
            <a:ext cx="4572000" cy="153888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by Eric Douma</a:t>
            </a:r>
          </a:p>
          <a:p>
            <a:pPr algn="ctr">
              <a:spcAft>
                <a:spcPts val="12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Gospel of Grace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Fellowship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Nov. 9, 2014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80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0292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James 5:7-9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Therefore 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patient, brethren, until the coming of the Lord.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The farmer waits for the precious produce of the soil, being patient about it, until it gets the early and late rains.  </a:t>
            </a:r>
            <a:r>
              <a:rPr lang="en-US" sz="3000" u="sng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You too be patient; strengthen your hearts, for the coming of the Lord is near.  </a:t>
            </a:r>
            <a:r>
              <a:rPr lang="en-US" sz="3000" u="sng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 complain, brethren, against one another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so that you yourselves may not be judged; behold, the Judge is standing right at the door.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 Patient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 Not Complain 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96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940491"/>
          </a:xfrm>
        </p:spPr>
        <p:txBody>
          <a:bodyPr/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13:4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Tell us,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will these things be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will be the sign when all these things are going to be fulfilled?” </a:t>
            </a:r>
            <a:endParaRPr lang="en-US" sz="28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When will these things be?</a:t>
            </a:r>
          </a:p>
          <a:p>
            <a:pPr marL="109728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What will be the sign?</a:t>
            </a:r>
          </a:p>
          <a:p>
            <a:pPr marL="109728" indent="0">
              <a:buNone/>
            </a:pP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B. Mark 13:5-31 (signs within the 70</a:t>
            </a:r>
            <a:r>
              <a:rPr lang="en-US" sz="2800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week)</a:t>
            </a:r>
          </a:p>
          <a:p>
            <a:pPr marL="109728" indent="0">
              <a:buNone/>
            </a:pP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Mark 13:32-37 (when the 70</a:t>
            </a:r>
            <a:r>
              <a:rPr lang="en-US" sz="2800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week comes)</a:t>
            </a:r>
          </a:p>
          <a:p>
            <a:pPr marL="109728" indent="0">
              <a:buNone/>
            </a:pPr>
            <a:endParaRPr lang="en-US" sz="28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Reminder of Where We Are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0600" y="3886200"/>
            <a:ext cx="7543800" cy="457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7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940491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13:28-29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“Now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learn the parable from the fig tree: when its branch has already become tender and puts forth its leaves,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know that summer is near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“Even so, you too, when you see these things happening,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recognize that He is near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right at the door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Song of Solomon 2:11-13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behold,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winter is past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rain is over and gone.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flowers have already appeared in the land;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time has arrived for pruning the vines,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voice of the turtledove has been heard in our land.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 tree has ripened its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8683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Parable of </a:t>
            </a:r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Fig Tree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295400" y="1828800"/>
            <a:ext cx="7467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07377" y="2209800"/>
            <a:ext cx="3021623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657600" y="2590800"/>
            <a:ext cx="4419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07377" y="3048000"/>
            <a:ext cx="1510811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80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334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13:30-31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Truly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say to you,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generation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will not pass away until all these things take place.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“Heaven and earth will pass away, but My words will not pass away.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Preterist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“this generation” generation of people alive during Jesus’ day.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Futurist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“this generation” generation of people alive during the future 70</a:t>
            </a:r>
            <a:r>
              <a:rPr lang="en-US" sz="2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week.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Pejorative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“this generation” is about a quality of people (unbelieving) which characterizes this age.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Jesus’ Promises Are Certain</a:t>
            </a:r>
            <a:endParaRPr lang="en-US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3124200"/>
            <a:ext cx="304800" cy="5334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304800" y="3200400"/>
            <a:ext cx="304800" cy="4572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28600" y="4953000"/>
            <a:ext cx="457200" cy="4572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85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25780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Deuteronomy 32:5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They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have acted corruptly toward Him,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are not His children, because of their defect;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a perverse and crooked generation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9:19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And He answered them and said, “O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unbelieving generation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how long shall I be with you? How long shall I put up with you? Bring him to Me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!”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Philippians 2:15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prove yourselves to be blameless and innocent, children of God above reproach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midst of a crooked and perverse generation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among whom you appear as lights in the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world…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639762"/>
          </a:xfrm>
        </p:spPr>
        <p:txBody>
          <a:bodyPr>
            <a:normAutofit/>
          </a:bodyPr>
          <a:lstStyle/>
          <a:p>
            <a:pPr algn="ctr"/>
            <a:r>
              <a:rPr lang="en-US" sz="30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“This Generation” </a:t>
            </a:r>
            <a:r>
              <a:rPr lang="en-US" sz="30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a </a:t>
            </a:r>
            <a:r>
              <a:rPr lang="en-US" sz="30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Quality Not </a:t>
            </a:r>
            <a:r>
              <a:rPr lang="en-US" sz="30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30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Quantity</a:t>
            </a:r>
            <a:endParaRPr lang="en-US" sz="30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3000" y="1219200"/>
            <a:ext cx="3886200" cy="457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9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0928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13:8b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These things are merely the beginning of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birth pangs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Remember </a:t>
            </a:r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Purpose of </a:t>
            </a:r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en-US" sz="3200" baseline="300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Week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429000"/>
            <a:ext cx="9144000" cy="762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724400" y="2895600"/>
            <a:ext cx="0" cy="6096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096000" y="2895600"/>
            <a:ext cx="0" cy="6096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410200" y="3200400"/>
            <a:ext cx="0" cy="40277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248400" y="2114762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Messianic Age: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Righteous Generation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" y="2201456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Age: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Unrighteous Generation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76200" y="2438400"/>
            <a:ext cx="685800" cy="1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819400" y="2438399"/>
            <a:ext cx="3124200" cy="363221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76200" y="3624942"/>
            <a:ext cx="9067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Daniel 9:24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Seventy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weeks have been decreed for your people and your holy city, to finish the transgression, to make an end of sin, to make atonement for iniquity,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bring in everlasting righteousness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to seal up vision and prophecy and to anoint the most holy place. </a:t>
            </a:r>
          </a:p>
        </p:txBody>
      </p:sp>
    </p:spTree>
    <p:extLst>
      <p:ext uri="{BB962C8B-B14F-4D97-AF65-F5344CB8AC3E}">
        <p14:creationId xmlns:p14="http://schemas.microsoft.com/office/powerpoint/2010/main" val="12830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1" grpId="0"/>
      <p:bldP spid="12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864291"/>
          </a:xfrm>
        </p:spPr>
        <p:txBody>
          <a:bodyPr>
            <a:normAutofit/>
          </a:bodyPr>
          <a:lstStyle/>
          <a:p>
            <a:pPr marL="466725" indent="-357188"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We must learn to wait, by faith, for the Messianic Kingdom!</a:t>
            </a: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Genesis 49:18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Your salvation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wait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O LORD.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Psalm 27:14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for the LORD; Be strong and let your heart take courage; Yes,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for the LORD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Psalm 37:9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For evildoers will be cut off,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those who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for the LORD, they will inherit the land.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5169"/>
            <a:ext cx="83820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Application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52800" y="2362200"/>
            <a:ext cx="2286000" cy="838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1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334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Isaiah 40:30-31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Though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youths grow weary and tired,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vigorous young men stumble badly,  </a:t>
            </a:r>
            <a:r>
              <a:rPr lang="en-US" sz="3000" u="sng" dirty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yet 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those who wait for the LORD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gain new strength;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will mount up with wings like eagles,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will run and not get tired,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will walk and not become weary. 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Isaiah 51:5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My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righteousness is near, My salvation has gone forth,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My arms will judge the peoples;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coastlands will wait for Me,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for My arm 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will </a:t>
            </a:r>
            <a:r>
              <a:rPr lang="en-US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wait expectantly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Learning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Wait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Messianic Salvation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5486400"/>
            <a:ext cx="1371600" cy="5334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1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0166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Habakkuk 2:3-4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For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vision is yet for the appointed time; It hastens toward the goal and it will not fail.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Though it tarries, wait for it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it will certainly come, it will not delay.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Behold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as for the proud one,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his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soul is not right within him;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righteous will live by his faith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Romans 8:24-25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For in hope we have been saved, but hope that is seen is not hope; for who hopes for what he already sees?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But if we hope for what we do not see,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perseverance we wait eagerly for it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3753" y="181708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Live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Faith Not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Sight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4953000"/>
            <a:ext cx="5334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10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657</TotalTime>
  <Words>904</Words>
  <Application>Microsoft Office PowerPoint</Application>
  <PresentationFormat>On-screen Show (4:3)</PresentationFormat>
  <Paragraphs>61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Mark 13:28-31</vt:lpstr>
      <vt:lpstr>Reminder of Where We Are</vt:lpstr>
      <vt:lpstr>The Parable of the Fig Tree</vt:lpstr>
      <vt:lpstr>Jesus’ Promises Are Certain</vt:lpstr>
      <vt:lpstr>“This Generation” as a Quality Not a Quantity</vt:lpstr>
      <vt:lpstr>Remember the Purpose of the 70th Week</vt:lpstr>
      <vt:lpstr>Application</vt:lpstr>
      <vt:lpstr>Learning to Wait for Messianic Salvation</vt:lpstr>
      <vt:lpstr>Live by Faith Not by Sight</vt:lpstr>
      <vt:lpstr>Be Patient and Do Not Complain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 13:28-31</dc:title>
  <dc:creator>Eric</dc:creator>
  <cp:lastModifiedBy>Christy</cp:lastModifiedBy>
  <cp:revision>60</cp:revision>
  <dcterms:created xsi:type="dcterms:W3CDTF">2014-11-03T16:44:55Z</dcterms:created>
  <dcterms:modified xsi:type="dcterms:W3CDTF">2014-11-07T16:55:03Z</dcterms:modified>
</cp:coreProperties>
</file>