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0" r:id="rId6"/>
    <p:sldId id="264" r:id="rId7"/>
    <p:sldId id="265" r:id="rId8"/>
    <p:sldId id="266" r:id="rId9"/>
    <p:sldId id="261" r:id="rId10"/>
    <p:sldId id="262" r:id="rId11"/>
    <p:sldId id="263" r:id="rId12"/>
  </p:sldIdLst>
  <p:sldSz cx="9144000" cy="6858000" type="screen4x3"/>
  <p:notesSz cx="6924675" cy="9210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2944" autoAdjust="0"/>
  </p:normalViewPr>
  <p:slideViewPr>
    <p:cSldViewPr>
      <p:cViewPr varScale="1">
        <p:scale>
          <a:sx n="71" d="100"/>
          <a:sy n="71" d="100"/>
        </p:scale>
        <p:origin x="1272" y="60"/>
      </p:cViewPr>
      <p:guideLst>
        <p:guide orient="horz" pos="43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4" d="100"/>
          <a:sy n="54" d="100"/>
        </p:scale>
        <p:origin x="282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1"/>
          <p:cNvSpPr>
            <a:spLocks noGrp="1"/>
          </p:cNvSpPr>
          <p:nvPr>
            <p:ph type="hdr" sz="quarter"/>
          </p:nvPr>
        </p:nvSpPr>
        <p:spPr>
          <a:xfrm>
            <a:off x="453817" y="230267"/>
            <a:ext cx="4693392" cy="462133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l">
              <a:defRPr sz="1200"/>
            </a:lvl1pPr>
          </a:lstStyle>
          <a:p>
            <a:r>
              <a:rPr lang="en-US" dirty="0"/>
              <a:t>Mark </a:t>
            </a:r>
            <a:r>
              <a:rPr lang="en-US" dirty="0" smtClean="0"/>
              <a:t>13:32-37</a:t>
            </a:r>
            <a:endParaRPr lang="en-US" dirty="0"/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Learning to Be Alert for the Coming King</a:t>
            </a:r>
          </a:p>
        </p:txBody>
      </p:sp>
      <p:sp>
        <p:nvSpPr>
          <p:cNvPr id="7" name="Date Placeholder 2"/>
          <p:cNvSpPr txBox="1">
            <a:spLocks/>
          </p:cNvSpPr>
          <p:nvPr/>
        </p:nvSpPr>
        <p:spPr>
          <a:xfrm>
            <a:off x="2980880" y="217618"/>
            <a:ext cx="3548842" cy="524525"/>
          </a:xfrm>
          <a:prstGeom prst="rect">
            <a:avLst/>
          </a:prstGeom>
        </p:spPr>
        <p:txBody>
          <a:bodyPr vert="horz" lIns="106488" tIns="53245" rIns="106488" bIns="53245" rtlCol="0"/>
          <a:lstStyle>
            <a:defPPr>
              <a:defRPr lang="en-US"/>
            </a:defPPr>
            <a:lvl1pPr marL="0" algn="r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11/16/14</a:t>
            </a:r>
            <a:br>
              <a:rPr lang="en-US" sz="1200" dirty="0"/>
            </a:br>
            <a:r>
              <a:rPr lang="en-US" sz="1200" dirty="0"/>
              <a:t>by Eric Douma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66" y="8350052"/>
            <a:ext cx="2329847" cy="705759"/>
          </a:xfrm>
          <a:prstGeom prst="rect">
            <a:avLst/>
          </a:prstGeom>
        </p:spPr>
      </p:pic>
      <p:sp>
        <p:nvSpPr>
          <p:cNvPr id="9" name="Slide Number Placeholder 4"/>
          <p:cNvSpPr txBox="1">
            <a:spLocks/>
          </p:cNvSpPr>
          <p:nvPr/>
        </p:nvSpPr>
        <p:spPr>
          <a:xfrm>
            <a:off x="2923752" y="8308755"/>
            <a:ext cx="3609704" cy="582505"/>
          </a:xfrm>
          <a:prstGeom prst="rect">
            <a:avLst/>
          </a:prstGeom>
        </p:spPr>
        <p:txBody>
          <a:bodyPr vert="horz" lIns="119972" tIns="59987" rIns="119972" bIns="59987" rtlCol="0" anchor="b"/>
          <a:lstStyle>
            <a:defPPr>
              <a:defRPr lang="en-US"/>
            </a:defPPr>
            <a:lvl1pPr marL="0" algn="r" defTabSz="914400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tabLst>
                <a:tab pos="3338635" algn="r"/>
                <a:tab pos="3950746" algn="r"/>
              </a:tabLst>
            </a:pPr>
            <a:r>
              <a:rPr lang="en-US" sz="1200" dirty="0"/>
              <a:t>www.gospelofgracefellowship.org	</a:t>
            </a:r>
            <a:fld id="{0BBBAE45-9901-4674-9676-D21FB25714E7}" type="slidenum">
              <a:rPr lang="en-US" sz="1200"/>
              <a:pPr algn="l">
                <a:tabLst>
                  <a:tab pos="3338635" algn="r"/>
                  <a:tab pos="3950746" algn="r"/>
                </a:tabLst>
              </a:pPr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390024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0693" cy="460534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2380" y="0"/>
            <a:ext cx="3000693" cy="460534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r">
              <a:defRPr sz="1200"/>
            </a:lvl1pPr>
          </a:lstStyle>
          <a:p>
            <a:fld id="{2FFF78C6-E905-4666-9F89-63E2CDA64273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90563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9" tIns="46099" rIns="92199" bIns="4609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2468" y="4375071"/>
            <a:ext cx="5539740" cy="4144804"/>
          </a:xfrm>
          <a:prstGeom prst="rect">
            <a:avLst/>
          </a:prstGeom>
        </p:spPr>
        <p:txBody>
          <a:bodyPr vert="horz" lIns="92199" tIns="46099" rIns="92199" bIns="4609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48543"/>
            <a:ext cx="3000693" cy="460534"/>
          </a:xfrm>
          <a:prstGeom prst="rect">
            <a:avLst/>
          </a:prstGeom>
        </p:spPr>
        <p:txBody>
          <a:bodyPr vert="horz" lIns="92199" tIns="46099" rIns="92199" bIns="4609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2380" y="8748543"/>
            <a:ext cx="3000693" cy="460534"/>
          </a:xfrm>
          <a:prstGeom prst="rect">
            <a:avLst/>
          </a:prstGeom>
        </p:spPr>
        <p:txBody>
          <a:bodyPr vert="horz" lIns="92199" tIns="46099" rIns="92199" bIns="46099" rtlCol="0" anchor="b"/>
          <a:lstStyle>
            <a:lvl1pPr algn="r">
              <a:defRPr sz="1200"/>
            </a:lvl1pPr>
          </a:lstStyle>
          <a:p>
            <a:fld id="{CCD10E1F-A101-4BEE-9090-3FFB48DBE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739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10E1F-A101-4BEE-9090-3FFB48DBE5B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924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10E1F-A101-4BEE-9090-3FFB48DBE5B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719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10E1F-A101-4BEE-9090-3FFB48DBE5B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885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10E1F-A101-4BEE-9090-3FFB48DBE5B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593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10E1F-A101-4BEE-9090-3FFB48DBE5B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648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10E1F-A101-4BEE-9090-3FFB48DBE5B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907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10E1F-A101-4BEE-9090-3FFB48DBE5B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3128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10E1F-A101-4BEE-9090-3FFB48DBE5B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0290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10E1F-A101-4BEE-9090-3FFB48DBE5B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8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10E1F-A101-4BEE-9090-3FFB48DBE5B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590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45746C8-3808-4269-A756-7FB436D7E285}" type="datetime1">
              <a:rPr lang="en-US" smtClean="0"/>
              <a:t>11/14/2014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A5B2873-C165-4591-8FFF-9753DB186D6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57454F-B706-43AB-9D1C-3FF139873182}" type="datetime1">
              <a:rPr lang="en-US" smtClean="0"/>
              <a:t>11/14/2014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B2873-C165-4591-8FFF-9753DB186D6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08912-A779-4973-A155-38CCF852F7CC}" type="datetime1">
              <a:rPr lang="en-US" smtClean="0"/>
              <a:t>11/14/2014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B2873-C165-4591-8FFF-9753DB186D6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2450A8-B627-4118-9668-A750EDE972A7}" type="datetime1">
              <a:rPr lang="en-US" smtClean="0"/>
              <a:t>11/14/2014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B2873-C165-4591-8FFF-9753DB186D6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026472-4B70-4F6C-8C5B-9EF0C0CB1919}" type="datetime1">
              <a:rPr lang="en-US" smtClean="0"/>
              <a:t>11/14/2014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B2873-C165-4591-8FFF-9753DB186D6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17EB27-D920-43B3-8E86-A70080D8D60C}" type="datetime1">
              <a:rPr lang="en-US" smtClean="0"/>
              <a:t>11/14/2014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B2873-C165-4591-8FFF-9753DB186D6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7B6F26-02F2-4E29-8CF5-674F3F3D6BCD}" type="datetime1">
              <a:rPr lang="en-US" smtClean="0"/>
              <a:t>11/14/2014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B2873-C165-4591-8FFF-9753DB186D66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A18D14-8D84-4CDC-B637-137C3AD36623}" type="datetime1">
              <a:rPr lang="en-US" smtClean="0"/>
              <a:t>11/14/2014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B2873-C165-4591-8FFF-9753DB186D6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3AF880-AB80-470C-9207-9A087F33D8AA}" type="datetime1">
              <a:rPr lang="en-US" smtClean="0"/>
              <a:t>11/14/2014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B2873-C165-4591-8FFF-9753DB186D6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AFB5358-71E6-4EB9-A662-64B5D7DAEC70}" type="datetime1">
              <a:rPr lang="en-US" smtClean="0"/>
              <a:t>11/14/2014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B2873-C165-4591-8FFF-9753DB186D66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966392-0250-44AF-8C3F-85E5C5165856}" type="datetime1">
              <a:rPr lang="en-US" smtClean="0"/>
              <a:t>11/14/2014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A5B2873-C165-4591-8FFF-9753DB186D6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F91000D-A413-44AA-85B1-CEC9BA93F236}" type="datetime1">
              <a:rPr lang="en-US" smtClean="0"/>
              <a:t>11/14/2014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07944"/>
            <a:ext cx="85963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20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fld id="{4A5B2873-C165-4591-8FFF-9753DB186D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47636"/>
            <a:ext cx="7772400" cy="137256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Mark 13:32-37</a:t>
            </a:r>
            <a:endParaRPr lang="en-US" dirty="0">
              <a:solidFill>
                <a:srgbClr val="0070C0"/>
              </a:solidFill>
              <a:effectLst/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465020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Calibri" panose="020F0502020204030204" pitchFamily="34" charset="0"/>
              </a:rPr>
              <a:t>Learning to Be Alert for the Coming King</a:t>
            </a:r>
            <a:endParaRPr lang="en-US" sz="2800" b="1" dirty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3276600"/>
            <a:ext cx="4572000" cy="13542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i="1" dirty="0">
                <a:latin typeface="Calibri" panose="020F0502020204030204" pitchFamily="34" charset="0"/>
              </a:rPr>
              <a:t>by Eric Douma</a:t>
            </a:r>
          </a:p>
          <a:p>
            <a:pPr algn="ctr">
              <a:spcAft>
                <a:spcPts val="1200"/>
              </a:spcAft>
            </a:pPr>
            <a:r>
              <a:rPr lang="en-US" sz="2400" dirty="0">
                <a:latin typeface="Calibri" panose="020F0502020204030204" pitchFamily="34" charset="0"/>
              </a:rPr>
              <a:t>Gospel of Grace Fellowship</a:t>
            </a:r>
          </a:p>
          <a:p>
            <a:pPr algn="ctr"/>
            <a:r>
              <a:rPr lang="en-US" sz="2400" dirty="0">
                <a:latin typeface="Calibri" panose="020F0502020204030204" pitchFamily="34" charset="0"/>
              </a:rPr>
              <a:t>Nov. </a:t>
            </a:r>
            <a:r>
              <a:rPr lang="en-US" sz="2400" dirty="0" smtClean="0">
                <a:latin typeface="Calibri" panose="020F0502020204030204" pitchFamily="34" charset="0"/>
              </a:rPr>
              <a:t>16, </a:t>
            </a:r>
            <a:r>
              <a:rPr lang="en-US" sz="2400" dirty="0">
                <a:latin typeface="Calibri" panose="020F0502020204030204" pitchFamily="34" charset="0"/>
              </a:rPr>
              <a:t>2014</a:t>
            </a:r>
          </a:p>
        </p:txBody>
      </p:sp>
    </p:spTree>
    <p:extLst>
      <p:ext uri="{BB962C8B-B14F-4D97-AF65-F5344CB8AC3E}">
        <p14:creationId xmlns:p14="http://schemas.microsoft.com/office/powerpoint/2010/main" val="125629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90600"/>
            <a:ext cx="8610600" cy="5486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Initial Work</a:t>
            </a: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John 6:29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Jesus answered and said to them, “This is the work of God, that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believe in Him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whom He has sent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Subsequent Work</a:t>
            </a: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Romans 12:5-6, 11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we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who are many, are one body in Christ, and individually members one of another.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Since we have gifts that differ according to the grace given to us,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of us is to exercise them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accordingly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…not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lagging behind in diligence, fervent in spirit, serving the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Lord.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52400"/>
            <a:ext cx="8534400" cy="6858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What It Means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“Be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US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Alert”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81000" y="2351881"/>
            <a:ext cx="25146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790700" y="5857081"/>
            <a:ext cx="25146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77200" y="6400800"/>
            <a:ext cx="935832" cy="365125"/>
          </a:xfrm>
        </p:spPr>
        <p:txBody>
          <a:bodyPr/>
          <a:lstStyle/>
          <a:p>
            <a:fld id="{4A5B2873-C165-4591-8FFF-9753DB186D6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82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75531"/>
            <a:ext cx="8839200" cy="509289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Persevering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Faith</a:t>
            </a:r>
          </a:p>
          <a:p>
            <a:pPr marL="109728" indent="0">
              <a:buNone/>
            </a:pP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Revelation 3:3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So remember what you have received and heard; and keep it, and repent. Therefore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do not wake up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I will come like a thief, and you will not know at what hour I will come to you. </a:t>
            </a:r>
          </a:p>
          <a:p>
            <a:pPr marL="109728" indent="0">
              <a:buNone/>
            </a:pPr>
            <a:endParaRPr lang="en-US" sz="28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Ephesians 6:18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With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all prayer and petition pray at all times in the Spirit, and with this in view,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on the alert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with all perseverance and petition for all the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saints…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5250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What It Means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“Be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 the </a:t>
            </a:r>
            <a:r>
              <a:rPr lang="en-US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Alert”</a:t>
            </a:r>
            <a:endParaRPr lang="en-US" sz="3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133600" y="2447131"/>
            <a:ext cx="3810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219200" y="5114131"/>
            <a:ext cx="52578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53400" y="6400800"/>
            <a:ext cx="859632" cy="365125"/>
          </a:xfrm>
        </p:spPr>
        <p:txBody>
          <a:bodyPr/>
          <a:lstStyle/>
          <a:p>
            <a:fld id="{4A5B2873-C165-4591-8FFF-9753DB186D66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02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066800"/>
            <a:ext cx="8922264" cy="4940491"/>
          </a:xfrm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When will these things be?</a:t>
            </a: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What will be the sign?</a:t>
            </a: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Mark 13:5-31 (signs within the 70</a:t>
            </a:r>
            <a:r>
              <a:rPr lang="en-US" sz="3200" baseline="30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week)</a:t>
            </a: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Mark 13:32-37 (when the 70</a:t>
            </a:r>
            <a:r>
              <a:rPr lang="en-US" sz="3200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week comes)</a:t>
            </a: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32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399" y="152400"/>
            <a:ext cx="8998465" cy="71596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Reminder of Where We Are</a:t>
            </a:r>
            <a:endParaRPr lang="en-US" sz="36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5750" y="3295650"/>
            <a:ext cx="8534400" cy="6096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2873-C165-4591-8FFF-9753DB186D6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664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4940491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13:32 ESV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But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concerning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day or that hour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no one knows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not even the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angels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in heaven, nor the Son, but only the Father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 Thessalonians 5:2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For you yourselves know full well that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day of the Lord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will come just like a thief in the night.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Revelation 3:10b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…I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also will keep you from the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hour of testing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that hour which is about to come upon the whole world, to test those who dwell on the earth. </a:t>
            </a:r>
            <a:endParaRPr lang="en-US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One Knows When </a:t>
            </a:r>
            <a:endParaRPr lang="en-US" sz="36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156857" y="1502228"/>
            <a:ext cx="2286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2873-C165-4591-8FFF-9753DB186D6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325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55509"/>
            <a:ext cx="8839200" cy="50928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Jesus Christ’s Person: Truly Man/Truly God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Jesus can operate through either nature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3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4:38-39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Jesus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Himself was in the stern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asleep on the cushion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; and they woke Him and said to Him, “Teacher, do You not care that we are perishing?”  </a:t>
            </a:r>
            <a:r>
              <a:rPr lang="en-US" sz="3000" u="sng" dirty="0">
                <a:latin typeface="Arial" panose="020B0604020202020204" pitchFamily="34" charset="0"/>
                <a:cs typeface="Arial" panose="020B0604020202020204" pitchFamily="34" charset="0"/>
              </a:rPr>
              <a:t>39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And He got up and rebuked the wind and said to the sea, “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Hush, be still.” And the wind died down and it became perfectly calm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6858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Excursus: The Son Doesn’t Know?</a:t>
            </a:r>
            <a:endParaRPr lang="en-US" sz="36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2873-C165-4591-8FFF-9753DB186D6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50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066800"/>
            <a:ext cx="8915400" cy="4940491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13:33-37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Take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heed, keep on the alert;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you do not know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when the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appointed time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will come.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“It is like a man away on a journey, who upon leaving his house and putting his slaves in charge, assigning to each one his task, also commanded the doorkeeper to stay on the alert.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Therefore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be on the alert—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you do not know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when the master of the house is coming, whether in the evening, at midnight, or when the rooster crows, or in the morning—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in case he should come suddenly and find you asleep. </a:t>
            </a: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37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What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 say to you I say to all, ‘Be on the alert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Should Be on the Alert</a:t>
            </a:r>
            <a:endParaRPr lang="en-US" sz="36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0" y="1524000"/>
            <a:ext cx="25908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886200" y="5791200"/>
            <a:ext cx="2405743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66057" y="3657600"/>
            <a:ext cx="2667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715000" y="3657600"/>
            <a:ext cx="22098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2873-C165-4591-8FFF-9753DB186D6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053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8"/>
            <a:ext cx="8418672" cy="4525963"/>
          </a:xfrm>
        </p:spPr>
        <p:txBody>
          <a:bodyPr>
            <a:normAutofit/>
          </a:bodyPr>
          <a:lstStyle/>
          <a:p>
            <a:pPr marL="571500" indent="-461963"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1. We should remember that there will be no warning prior to the “parousia of Christ.”</a:t>
            </a:r>
          </a:p>
          <a:p>
            <a:pPr marL="571500" indent="-461963">
              <a:buNone/>
            </a:pP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461963"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2. Being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on “the alert” means to be found in the faith and doing the Lord’s work until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comes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Applications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2873-C165-4591-8FFF-9753DB186D6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257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03109"/>
            <a:ext cx="8839200" cy="50928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Matthew 24:43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But be sure of this, that if the head of the house had known at what time of the night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thief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was coming, he would have been on the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alert…</a:t>
            </a:r>
            <a:endParaRPr lang="en-US" sz="28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 Thessalonians 5:2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For you yourselves know full well that the day of the Lord will come just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like a thief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 the night.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 Peter 3:10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But the day of the Lord will come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like a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thief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109728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Thief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lestes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(uses force),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kleptes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(uses stealth)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3286" y="152400"/>
            <a:ext cx="8686800" cy="639762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There Is No Warning Except God’s Word</a:t>
            </a:r>
            <a:endParaRPr lang="en-US" sz="32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1150" y="5521778"/>
            <a:ext cx="3429000" cy="4572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2873-C165-4591-8FFF-9753DB186D6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075531"/>
            <a:ext cx="8686800" cy="5092891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Parousia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“like a thief” (Matt. 24:37-43)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 of the Lord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“like a thief” (1 Thess. 5:2)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Daniel’s 70</a:t>
            </a:r>
            <a:r>
              <a:rPr lang="en-US" sz="2800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week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“like a thief” (Matt. 24; Mk.13)</a:t>
            </a:r>
          </a:p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Hebrews 11:7a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By faith Noah,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being warned by God about things not yet seen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in reverence prepared an ark for the salvation of his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household…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There Is No Warning Except God’s Word</a:t>
            </a:r>
            <a:endParaRPr lang="en-US" sz="32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3894931"/>
            <a:ext cx="9144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114800" y="3285331"/>
            <a:ext cx="0" cy="6096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334000" y="3285331"/>
            <a:ext cx="0" cy="6096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724400" y="3590131"/>
            <a:ext cx="0" cy="3048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38600" y="2823666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r>
              <a:rPr lang="en-US" sz="2400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Week</a:t>
            </a:r>
            <a:endParaRPr lang="en-US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33400" y="3590131"/>
            <a:ext cx="3276600" cy="0"/>
          </a:xfrm>
          <a:prstGeom prst="straightConnector1">
            <a:avLst/>
          </a:prstGeom>
          <a:ln w="5715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9640" y="6349207"/>
            <a:ext cx="365760" cy="365125"/>
          </a:xfrm>
        </p:spPr>
        <p:txBody>
          <a:bodyPr/>
          <a:lstStyle/>
          <a:p>
            <a:fld id="{4A5B2873-C165-4591-8FFF-9753DB186D6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789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155509"/>
            <a:ext cx="8763000" cy="509289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Being on “the alert” means to be found in the faith and doing the Lord’s work until He comes.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13:34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is like a man away on a journey, who upon leaving his house and putting his slaves in charge,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assigning to each one his task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also commanded the doorkeeper to stay on the alert.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What It Means to “Be on </a:t>
            </a:r>
            <a:r>
              <a:rPr lang="en-US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Alert”</a:t>
            </a:r>
            <a:endParaRPr lang="en-US" sz="32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467100" y="4572000"/>
            <a:ext cx="2247900" cy="1923812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67792" y="5496580"/>
            <a:ext cx="2084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Faith/works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76700" y="497336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Alert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03920" y="6383146"/>
            <a:ext cx="365760" cy="365125"/>
          </a:xfrm>
        </p:spPr>
        <p:txBody>
          <a:bodyPr/>
          <a:lstStyle/>
          <a:p>
            <a:fld id="{4A5B2873-C165-4591-8FFF-9753DB186D66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83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695</TotalTime>
  <Words>870</Words>
  <Application>Microsoft Office PowerPoint</Application>
  <PresentationFormat>On-screen Show (4:3)</PresentationFormat>
  <Paragraphs>83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Mark 13:32-37</vt:lpstr>
      <vt:lpstr>Reminder of Where We Are</vt:lpstr>
      <vt:lpstr>No One Knows When </vt:lpstr>
      <vt:lpstr>Excursus: The Son Doesn’t Know?</vt:lpstr>
      <vt:lpstr>We Should Be on the Alert</vt:lpstr>
      <vt:lpstr>Applications</vt:lpstr>
      <vt:lpstr>1. There Is No Warning Except God’s Word</vt:lpstr>
      <vt:lpstr>1. There Is No Warning Except God’s Word</vt:lpstr>
      <vt:lpstr>2. What It Means to “Be on the Alert”</vt:lpstr>
      <vt:lpstr>2. What It Means to “Be on the Alert”</vt:lpstr>
      <vt:lpstr>2. What It Means to “Be on the Alert”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 13:</dc:title>
  <dc:creator>Eric</dc:creator>
  <cp:lastModifiedBy>Christy</cp:lastModifiedBy>
  <cp:revision>58</cp:revision>
  <cp:lastPrinted>2014-11-14T23:56:30Z</cp:lastPrinted>
  <dcterms:created xsi:type="dcterms:W3CDTF">2014-11-10T16:39:55Z</dcterms:created>
  <dcterms:modified xsi:type="dcterms:W3CDTF">2014-11-15T00:02:39Z</dcterms:modified>
</cp:coreProperties>
</file>