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4" r:id="rId4"/>
    <p:sldId id="265" r:id="rId5"/>
    <p:sldId id="267" r:id="rId6"/>
    <p:sldId id="269" r:id="rId7"/>
    <p:sldId id="268" r:id="rId8"/>
    <p:sldId id="274" r:id="rId9"/>
    <p:sldId id="270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CAB"/>
    <a:srgbClr val="009A46"/>
    <a:srgbClr val="336600"/>
    <a:srgbClr val="009900"/>
    <a:srgbClr val="FF0066"/>
    <a:srgbClr val="669900"/>
    <a:srgbClr val="486B70"/>
    <a:srgbClr val="768A76"/>
    <a:srgbClr val="527B80"/>
    <a:srgbClr val="527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21" autoAdjust="0"/>
    <p:restoredTop sz="9438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100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1782" y="-268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933123" y="8851571"/>
            <a:ext cx="3944372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pPr algn="l" defTabSz="1198321">
              <a:tabLst>
                <a:tab pos="3654880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 defTabSz="1198321">
                <a:tabLst>
                  <a:tab pos="3654880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7" y="288309"/>
            <a:ext cx="2447235" cy="558467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r>
              <a:rPr lang="en-US" sz="1500" dirty="0"/>
              <a:t>Rooted and Built Up in Christ</a:t>
            </a:r>
            <a:br>
              <a:rPr lang="en-US" sz="1500" dirty="0"/>
            </a:br>
            <a:r>
              <a:rPr lang="en-US" sz="1500" dirty="0"/>
              <a:t>Colossians 2:4-7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534255" y="332617"/>
            <a:ext cx="1262743" cy="496912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pPr algn="r"/>
            <a:r>
              <a:rPr lang="en-US" sz="1300" dirty="0"/>
              <a:t>11/30/14</a:t>
            </a:r>
          </a:p>
          <a:p>
            <a:pPr algn="r"/>
            <a:r>
              <a:rPr lang="en-US" sz="1300" dirty="0"/>
              <a:t>by Bob DeWaay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11/28/2014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69925"/>
            <a:ext cx="4802187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r>
              <a:rPr lang="en-US" smtClean="0"/>
              <a:t>Gospel Fruit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527B8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solidFill>
            <a:srgbClr val="527B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sz="2000" dirty="0" smtClean="0">
                <a:latin typeface="Calibri" panose="020F0502020204030204" pitchFamily="34" charset="0"/>
              </a:rPr>
              <a:t>Rooted and Built up </a:t>
            </a:r>
            <a:r>
              <a:rPr lang="en-US" sz="2000" dirty="0" smtClean="0">
                <a:latin typeface="Calibri" panose="020F0502020204030204" pitchFamily="34" charset="0"/>
              </a:rPr>
              <a:t>in </a:t>
            </a:r>
            <a:r>
              <a:rPr lang="en-US" sz="2000" dirty="0" smtClean="0">
                <a:latin typeface="Calibri" panose="020F0502020204030204" pitchFamily="34" charset="0"/>
              </a:rPr>
              <a:t>Christ: Colossians</a:t>
            </a:r>
            <a:r>
              <a:rPr lang="en-US" sz="2000" baseline="0" dirty="0" smtClean="0">
                <a:latin typeface="Calibri" panose="020F0502020204030204" pitchFamily="34" charset="0"/>
              </a:rPr>
              <a:t> </a:t>
            </a:r>
            <a:r>
              <a:rPr lang="en-US" sz="2000" baseline="0" dirty="0" smtClean="0">
                <a:latin typeface="Calibri" panose="020F0502020204030204" pitchFamily="34" charset="0"/>
              </a:rPr>
              <a:t>2:4-7	</a:t>
            </a:r>
            <a:fld id="{2DC62A46-D728-4824-8BA1-AF2CB1A2CF77}" type="slidenum">
              <a:rPr lang="en-US" sz="2000" baseline="0" smtClean="0">
                <a:latin typeface="Calibri" panose="020F0502020204030204" pitchFamily="34" charset="0"/>
              </a:rPr>
              <a:t>‹#›</a:t>
            </a:fld>
            <a:endParaRPr lang="en-US" sz="2000" dirty="0" smtClean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Rooted and Built Up in Christ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Colossians 2:4-7</a:t>
            </a:r>
          </a:p>
          <a:p>
            <a:endParaRPr lang="en-US" dirty="0" smtClean="0"/>
          </a:p>
          <a:p>
            <a:r>
              <a:rPr lang="en-US" sz="2800" dirty="0" smtClean="0"/>
              <a:t>by Bob DeWaay</a:t>
            </a:r>
          </a:p>
          <a:p>
            <a:r>
              <a:rPr lang="en-US" sz="2800" dirty="0" smtClean="0"/>
              <a:t>Gospel of Grace Fellowship</a:t>
            </a:r>
          </a:p>
          <a:p>
            <a:endParaRPr lang="en-US" sz="1800" dirty="0" smtClean="0"/>
          </a:p>
          <a:p>
            <a:r>
              <a:rPr lang="en-US" sz="2800" dirty="0" smtClean="0"/>
              <a:t>November 30, 2014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8150" y="3200400"/>
            <a:ext cx="8229600" cy="3001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“Christian Psychology”</a:t>
            </a:r>
          </a:p>
          <a:p>
            <a:r>
              <a:rPr lang="en-US" sz="3200" dirty="0" smtClean="0"/>
              <a:t>Eco-feminism</a:t>
            </a:r>
          </a:p>
          <a:p>
            <a:r>
              <a:rPr lang="en-US" sz="3200" dirty="0" smtClean="0"/>
              <a:t>Generational Curses</a:t>
            </a:r>
          </a:p>
          <a:p>
            <a:r>
              <a:rPr lang="en-US" sz="3200" dirty="0" smtClean="0"/>
              <a:t>Mysticism</a:t>
            </a:r>
          </a:p>
          <a:p>
            <a:r>
              <a:rPr lang="en-US" sz="3200" dirty="0" smtClean="0"/>
              <a:t>Church Growth Theory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Human Traditions Added to Christ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4582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Colossians 2:8 a (HCSB)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Be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careful that no one takes you captive through philosophy and empty deceit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based on human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tradition</a:t>
            </a:r>
            <a:endParaRPr lang="en-US" sz="3200" dirty="0" smtClean="0">
              <a:solidFill>
                <a:srgbClr val="0D1CAB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vert="horz"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Healing of memories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New revelations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Pietism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Latter day apostles and prophets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Spiritual warfare teachings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Spiritual disciplines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Missional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err="1"/>
              <a:t>Theophostic</a:t>
            </a:r>
            <a:r>
              <a:rPr lang="en-US" sz="3200" dirty="0"/>
              <a:t> Prayer Ministry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Panentheism  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Human Traditions Added to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134695"/>
            <a:ext cx="8441619" cy="153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Colossians 2:6 (NASB)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</a:rPr>
              <a:t>Therefore </a:t>
            </a:r>
            <a:r>
              <a:rPr lang="en-US" sz="3200" dirty="0" smtClean="0">
                <a:latin typeface="Calibri" panose="020F0502020204030204" pitchFamily="34" charset="0"/>
              </a:rPr>
              <a:t>as you have received Christ Jesus the Lord, so walk in </a:t>
            </a:r>
            <a:r>
              <a:rPr lang="en-US" sz="3200" dirty="0" smtClean="0">
                <a:latin typeface="Calibri" panose="020F0502020204030204" pitchFamily="34" charset="0"/>
              </a:rPr>
              <a:t>Him,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Christian Life Proceeds in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95600"/>
            <a:ext cx="8210550" cy="2514600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Assuring them of the sufficiency of Christ was designed to protect them from deception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/>
              <a:t>The false teachers used beguiling speech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solidFill>
                  <a:srgbClr val="7030A0"/>
                </a:solidFill>
              </a:rPr>
              <a:t>Deception</a:t>
            </a:r>
            <a:r>
              <a:rPr lang="en-US" sz="3000" dirty="0" smtClean="0"/>
              <a:t> is both cruel and severely damaging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000" dirty="0" smtClean="0">
                <a:solidFill>
                  <a:srgbClr val="0D1CAB"/>
                </a:solidFill>
              </a:rPr>
              <a:t>Only the gospel </a:t>
            </a:r>
            <a:r>
              <a:rPr lang="en-US" sz="3000" dirty="0" smtClean="0"/>
              <a:t>is the power of God for salvation, even if false teachings sound appealing (Romans 1:15, 16)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 smtClean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 smtClean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Danger of Deception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250" y="1143000"/>
            <a:ext cx="8077200" cy="153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 smtClean="0">
                <a:latin typeface="Calibri" panose="020F0502020204030204" pitchFamily="34" charset="0"/>
              </a:rPr>
              <a:t>Colossians 2:4</a:t>
            </a:r>
            <a:r>
              <a:rPr lang="en-US" sz="3200" dirty="0" smtClean="0">
                <a:latin typeface="Calibri" panose="020F0502020204030204" pitchFamily="34" charset="0"/>
              </a:rPr>
              <a:t> (HCSB)</a:t>
            </a:r>
          </a:p>
          <a:p>
            <a:pPr marL="171450">
              <a:lnSpc>
                <a:spcPts val="3400"/>
              </a:lnSpc>
            </a:pPr>
            <a:r>
              <a:rPr lang="en-US" sz="3200" baseline="30000" dirty="0" smtClean="0">
                <a:latin typeface="Calibri" panose="020F0502020204030204" pitchFamily="34" charset="0"/>
              </a:rPr>
              <a:t> 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I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am saying this so that no one will </a:t>
            </a:r>
            <a:r>
              <a:rPr lang="en-US" sz="3200" dirty="0" smtClean="0">
                <a:solidFill>
                  <a:srgbClr val="7030A0"/>
                </a:solidFill>
                <a:latin typeface="Calibri" panose="020F0502020204030204" pitchFamily="34" charset="0"/>
                <a:cs typeface="Arial" pitchFamily="34" charset="0"/>
              </a:rPr>
              <a:t>deceive you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with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persuasive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arguments.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80869"/>
            <a:ext cx="8229600" cy="2057400"/>
          </a:xfrm>
        </p:spPr>
        <p:txBody>
          <a:bodyPr vert="horz"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There is no mystical “soul travel” here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False teachers my have used Paul’s absence against him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“Well ordered” means ‘well ordered Christian behavior’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This may be a military analogy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endParaRPr lang="en-US" sz="3200" dirty="0" smtClean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Paul Cares Deeply for the Church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116211"/>
            <a:ext cx="81534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Colossians 2:5 (HCSB)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For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I may be absent in body, but I am with you in spirit, rejoicing to see how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well ordered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you are and the strength of your faith in Christ</a:t>
            </a:r>
            <a:r>
              <a:rPr lang="en-US" sz="3200" dirty="0" smtClean="0">
                <a:latin typeface="Calibri" panose="020F0502020204030204" pitchFamily="34" charset="0"/>
              </a:rPr>
              <a:t>.</a:t>
            </a: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8150" y="2853264"/>
            <a:ext cx="8229600" cy="2785536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They received Christ by grace through faith (Eph. 2:8)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Walk is an imperative in the Greek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The command to “walk in the Spirit” (Gal. 5:16) is parallel to this in thought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Christian Life Proceeds as it Began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382000" cy="153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Colossians 2:6 (HCSB)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Therefore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as you have received Christ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Jesus the Lord,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walk in Him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97162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“Christ alone” is not merely a technical doctrine, but the practical foundation for Christian living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Paul uses participles as practical metaphors: rooted (horticulture); built up (building); established (legal)  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Sufficiency of Christ for Living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37553"/>
            <a:ext cx="84582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Colossians 2:7  (HCSB)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rooted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and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built up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in Him and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established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 in the faith, just as you were taught, overflowing with gratitude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600200"/>
            <a:ext cx="8229600" cy="3810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dirty="0" smtClean="0"/>
              <a:t>Deceivers are often eloquent and persuasive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We </a:t>
            </a:r>
            <a:r>
              <a:rPr lang="en-US" sz="3200" dirty="0" smtClean="0"/>
              <a:t>must live according to Christ, not human tradition</a:t>
            </a:r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3200" dirty="0" smtClean="0"/>
              <a:t>The </a:t>
            </a:r>
            <a:r>
              <a:rPr lang="en-US" sz="3200" dirty="0" smtClean="0"/>
              <a:t>Christian life proceeds on the same basis it began</a:t>
            </a:r>
          </a:p>
          <a:p>
            <a:pPr>
              <a:spcAft>
                <a:spcPts val="600"/>
              </a:spcAft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and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143000"/>
            <a:ext cx="8441619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1Timothy 6:20-21  (NASB)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O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Timothy, guard what has been entrusted to you, avoiding worldly and empty chatter and the opposing arguments of what is falsely called “knowledge” which some have professed and thus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gone astray from the faith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. </a:t>
            </a:r>
          </a:p>
          <a:p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69900" y="4191000"/>
            <a:ext cx="8229600" cy="18288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u="sng" dirty="0" smtClean="0"/>
              <a:t>2Corinthians 11:3</a:t>
            </a:r>
            <a:r>
              <a:rPr lang="en-US" sz="3200" dirty="0" smtClean="0"/>
              <a:t>  “But I am afraid that, as the serpent </a:t>
            </a:r>
            <a:r>
              <a:rPr lang="en-US" sz="3200" dirty="0" smtClean="0">
                <a:solidFill>
                  <a:srgbClr val="0D1CAB"/>
                </a:solidFill>
              </a:rPr>
              <a:t>deceived Eve by his craftiness</a:t>
            </a:r>
            <a:r>
              <a:rPr lang="en-US" sz="3200" dirty="0" smtClean="0"/>
              <a:t>, your minds will be </a:t>
            </a:r>
            <a:r>
              <a:rPr lang="en-US" sz="3200" dirty="0" smtClean="0">
                <a:solidFill>
                  <a:srgbClr val="C00000"/>
                </a:solidFill>
              </a:rPr>
              <a:t>led astray </a:t>
            </a:r>
            <a:r>
              <a:rPr lang="en-US" sz="3200" dirty="0" smtClean="0"/>
              <a:t>from the simplicity and purity of devotion to Christ.”</a:t>
            </a:r>
            <a:endParaRPr lang="en-US" sz="3200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Eloquent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76250" y="3581400"/>
            <a:ext cx="8210550" cy="2239962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“Too far” is anything outside of the teachings of Christ and His apostles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“Abide” means to “stay put”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We cannot rightly add to the doctrine of Christ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 smtClean="0"/>
              <a:t>Those who go beyond Christ, leave Christ altogether</a:t>
            </a:r>
          </a:p>
          <a:p>
            <a:pPr>
              <a:lnSpc>
                <a:spcPts val="3400"/>
              </a:lnSpc>
              <a:spcBef>
                <a:spcPts val="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 Not Tradition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250" y="1137513"/>
            <a:ext cx="8441619" cy="2405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2John 1:9 (NASB)</a:t>
            </a:r>
          </a:p>
          <a:p>
            <a:pPr marL="171450" lvl="1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Anyone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who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goes too far 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and does not abide in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the teaching of Christ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, does not have God; the one who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  <a:cs typeface="Arial" pitchFamily="34" charset="0"/>
              </a:rPr>
              <a:t>abides in the teaching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, he has both the Father and the Son</a:t>
            </a:r>
            <a:r>
              <a:rPr lang="en-US" sz="3200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  <a:endParaRPr lang="en-US" sz="3200" dirty="0" smtClean="0"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1" y="1143000"/>
            <a:ext cx="8229600" cy="3903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Galatians 3:3 (NASB)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</a:rPr>
              <a:t>Are </a:t>
            </a:r>
            <a:r>
              <a:rPr lang="en-US" sz="3200" dirty="0" smtClean="0">
                <a:latin typeface="Calibri" panose="020F0502020204030204" pitchFamily="34" charset="0"/>
              </a:rPr>
              <a:t>you so foolish? Having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begun by the Spirit</a:t>
            </a:r>
            <a:r>
              <a:rPr lang="en-US" sz="3200" dirty="0" smtClean="0">
                <a:latin typeface="Calibri" panose="020F0502020204030204" pitchFamily="34" charset="0"/>
              </a:rPr>
              <a:t>, are you now being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</a:rPr>
              <a:t>perfected by the flesh</a:t>
            </a:r>
            <a:r>
              <a:rPr lang="en-US" sz="3200" dirty="0" smtClean="0">
                <a:latin typeface="Calibri" panose="020F0502020204030204" pitchFamily="34" charset="0"/>
              </a:rPr>
              <a:t>?</a:t>
            </a:r>
          </a:p>
          <a:p>
            <a:endParaRPr lang="en-US" sz="3200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200" u="sng" dirty="0">
                <a:latin typeface="Calibri" panose="020F0502020204030204" pitchFamily="34" charset="0"/>
              </a:rPr>
              <a:t>Galatians  3:5 (NASB) </a:t>
            </a:r>
          </a:p>
          <a:p>
            <a:pPr marL="171450">
              <a:lnSpc>
                <a:spcPts val="3400"/>
              </a:lnSpc>
            </a:pPr>
            <a:r>
              <a:rPr lang="en-US" sz="3200" dirty="0" smtClean="0">
                <a:latin typeface="Calibri" panose="020F0502020204030204" pitchFamily="34" charset="0"/>
              </a:rPr>
              <a:t>So </a:t>
            </a:r>
            <a:r>
              <a:rPr lang="en-US" sz="3200" dirty="0" smtClean="0">
                <a:latin typeface="Calibri" panose="020F0502020204030204" pitchFamily="34" charset="0"/>
              </a:rPr>
              <a:t>then, does He who </a:t>
            </a:r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provides you with the Spirit </a:t>
            </a:r>
            <a:r>
              <a:rPr lang="en-US" sz="3200" dirty="0" smtClean="0">
                <a:latin typeface="Calibri" panose="020F0502020204030204" pitchFamily="34" charset="0"/>
              </a:rPr>
              <a:t>and works miracles among you, do it </a:t>
            </a:r>
            <a:r>
              <a:rPr lang="en-US" sz="3200" dirty="0" smtClean="0">
                <a:solidFill>
                  <a:srgbClr val="0D1CAB"/>
                </a:solidFill>
                <a:latin typeface="Calibri" panose="020F0502020204030204" pitchFamily="34" charset="0"/>
              </a:rPr>
              <a:t>by the works of the Law</a:t>
            </a:r>
            <a:r>
              <a:rPr lang="en-US" sz="3200" dirty="0" smtClean="0">
                <a:latin typeface="Calibri" panose="020F0502020204030204" pitchFamily="34" charset="0"/>
              </a:rPr>
              <a:t>, or by hearing with faith</a:t>
            </a:r>
            <a:r>
              <a:rPr lang="en-US" sz="3200" dirty="0" smtClean="0">
                <a:latin typeface="Calibri" panose="020F0502020204030204" pitchFamily="34" charset="0"/>
              </a:rPr>
              <a:t>?</a:t>
            </a:r>
            <a:endParaRPr lang="en-US" sz="3200" dirty="0" smtClean="0">
              <a:latin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Christian Life Proceeds in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12040</TotalTime>
  <Words>685</Words>
  <Application>Microsoft Office PowerPoint</Application>
  <PresentationFormat>On-screen Show (4:3)</PresentationFormat>
  <Paragraphs>100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Rooted and Built Up in Christ</vt:lpstr>
      <vt:lpstr>The Danger of Deception</vt:lpstr>
      <vt:lpstr>Paul Cares Deeply for the Church</vt:lpstr>
      <vt:lpstr>The Christian Life Proceeds as it Began</vt:lpstr>
      <vt:lpstr>The Sufficiency of Christ for Living</vt:lpstr>
      <vt:lpstr>Implications and Applications</vt:lpstr>
      <vt:lpstr>Eloquent Error</vt:lpstr>
      <vt:lpstr>Christ Not Tradition</vt:lpstr>
      <vt:lpstr>The Christian Life Proceeds in Christ</vt:lpstr>
      <vt:lpstr>Human Traditions Added to Christ</vt:lpstr>
      <vt:lpstr>Human Traditions Added to Christ</vt:lpstr>
      <vt:lpstr>The Christian Life Proceeds in Christ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495</cp:revision>
  <cp:lastPrinted>2014-11-28T17:39:46Z</cp:lastPrinted>
  <dcterms:created xsi:type="dcterms:W3CDTF">2014-02-05T15:11:40Z</dcterms:created>
  <dcterms:modified xsi:type="dcterms:W3CDTF">2014-11-28T17:40:14Z</dcterms:modified>
</cp:coreProperties>
</file>