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6" r:id="rId11"/>
    <p:sldId id="265" r:id="rId12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80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2661" autoAdjust="0"/>
  </p:normalViewPr>
  <p:slideViewPr>
    <p:cSldViewPr>
      <p:cViewPr varScale="1">
        <p:scale>
          <a:sx n="58" d="100"/>
          <a:sy n="58" d="100"/>
        </p:scale>
        <p:origin x="1662" y="60"/>
      </p:cViewPr>
      <p:guideLst>
        <p:guide orient="horz" pos="48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4" d="100"/>
          <a:sy n="54" d="100"/>
        </p:scale>
        <p:origin x="195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Header Placeholder 1"/>
          <p:cNvSpPr>
            <a:spLocks noGrp="1"/>
          </p:cNvSpPr>
          <p:nvPr>
            <p:ph type="hdr" sz="quarter"/>
          </p:nvPr>
        </p:nvSpPr>
        <p:spPr>
          <a:xfrm>
            <a:off x="484071" y="241781"/>
            <a:ext cx="5006285" cy="485240"/>
          </a:xfrm>
          <a:prstGeom prst="rect">
            <a:avLst/>
          </a:prstGeom>
        </p:spPr>
        <p:txBody>
          <a:bodyPr vert="horz" lIns="97463" tIns="48732" rIns="97463" bIns="48732" rtlCol="0"/>
          <a:lstStyle>
            <a:lvl1pPr algn="l">
              <a:defRPr sz="1300"/>
            </a:lvl1pPr>
          </a:lstStyle>
          <a:p>
            <a:r>
              <a:rPr lang="en-US" dirty="0"/>
              <a:t>Mark </a:t>
            </a:r>
            <a:r>
              <a:rPr lang="en-US" dirty="0" smtClean="0"/>
              <a:t>14:1-11</a:t>
            </a:r>
            <a:endParaRPr lang="en-US" dirty="0"/>
          </a:p>
          <a:p>
            <a:r>
              <a:rPr lang="en-US" b="1" dirty="0" smtClean="0">
                <a:cs typeface="Arial" panose="020B0604020202020204" pitchFamily="34" charset="0"/>
              </a:rPr>
              <a:t>A Woman’s Extravagant Love for Christ</a:t>
            </a:r>
            <a:endParaRPr lang="en-US" b="1" dirty="0">
              <a:cs typeface="Arial" panose="020B0604020202020204" pitchFamily="34" charset="0"/>
            </a:endParaRPr>
          </a:p>
        </p:txBody>
      </p:sp>
      <p:sp>
        <p:nvSpPr>
          <p:cNvPr id="7" name="Date Placeholder 2"/>
          <p:cNvSpPr txBox="1">
            <a:spLocks/>
          </p:cNvSpPr>
          <p:nvPr/>
        </p:nvSpPr>
        <p:spPr>
          <a:xfrm>
            <a:off x="3179606" y="228499"/>
            <a:ext cx="3785432" cy="550752"/>
          </a:xfrm>
          <a:prstGeom prst="rect">
            <a:avLst/>
          </a:prstGeom>
        </p:spPr>
        <p:txBody>
          <a:bodyPr vert="horz" lIns="112569" tIns="56285" rIns="112569" bIns="56285" rtlCol="0"/>
          <a:lstStyle>
            <a:defPPr>
              <a:defRPr lang="en-US"/>
            </a:defPPr>
            <a:lvl1pPr marL="0" algn="r" defTabSz="9144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300" dirty="0"/>
              <a:t>12/07/14</a:t>
            </a:r>
            <a:br>
              <a:rPr lang="en-US" sz="1300" dirty="0"/>
            </a:br>
            <a:r>
              <a:rPr lang="en-US" sz="1300" dirty="0"/>
              <a:t>by Eric Douma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045" y="8767555"/>
            <a:ext cx="2485170" cy="741047"/>
          </a:xfrm>
          <a:prstGeom prst="rect">
            <a:avLst/>
          </a:prstGeom>
        </p:spPr>
      </p:pic>
      <p:sp>
        <p:nvSpPr>
          <p:cNvPr id="9" name="Slide Number Placeholder 4"/>
          <p:cNvSpPr txBox="1">
            <a:spLocks/>
          </p:cNvSpPr>
          <p:nvPr/>
        </p:nvSpPr>
        <p:spPr>
          <a:xfrm>
            <a:off x="3118669" y="8724193"/>
            <a:ext cx="3850351" cy="611630"/>
          </a:xfrm>
          <a:prstGeom prst="rect">
            <a:avLst/>
          </a:prstGeom>
        </p:spPr>
        <p:txBody>
          <a:bodyPr vert="horz" lIns="126823" tIns="63412" rIns="126823" bIns="63412" rtlCol="0" anchor="b"/>
          <a:lstStyle>
            <a:defPPr>
              <a:defRPr lang="en-US"/>
            </a:defPPr>
            <a:lvl1pPr marL="0" algn="r" defTabSz="914400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tabLst>
                <a:tab pos="3529277" algn="r"/>
                <a:tab pos="4176340" algn="r"/>
              </a:tabLst>
            </a:pPr>
            <a:r>
              <a:rPr lang="en-US" sz="1300" dirty="0"/>
              <a:t>www.gospelofgracefellowship.org	</a:t>
            </a:r>
            <a:fld id="{0BBBAE45-9901-4674-9676-D21FB25714E7}" type="slidenum">
              <a:rPr lang="en-US" sz="1300"/>
              <a:pPr algn="l">
                <a:tabLst>
                  <a:tab pos="3529277" algn="r"/>
                  <a:tab pos="4176340" algn="r"/>
                </a:tabLst>
              </a:pPr>
              <a:t>‹#›</a:t>
            </a:fld>
            <a:endParaRPr lang="en-US" sz="1300" dirty="0"/>
          </a:p>
        </p:txBody>
      </p:sp>
    </p:spTree>
    <p:extLst>
      <p:ext uri="{BB962C8B-B14F-4D97-AF65-F5344CB8AC3E}">
        <p14:creationId xmlns:p14="http://schemas.microsoft.com/office/powerpoint/2010/main" val="28212836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1" cy="480060"/>
          </a:xfrm>
          <a:prstGeom prst="rect">
            <a:avLst/>
          </a:prstGeom>
        </p:spPr>
        <p:txBody>
          <a:bodyPr vert="horz" lIns="96661" tIns="48330" rIns="96661" bIns="48330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1" cy="480060"/>
          </a:xfrm>
          <a:prstGeom prst="rect">
            <a:avLst/>
          </a:prstGeom>
        </p:spPr>
        <p:txBody>
          <a:bodyPr vert="horz" lIns="96661" tIns="48330" rIns="96661" bIns="48330" rtlCol="0"/>
          <a:lstStyle>
            <a:lvl1pPr algn="r">
              <a:defRPr sz="1300"/>
            </a:lvl1pPr>
          </a:lstStyle>
          <a:p>
            <a:fld id="{D48D3F42-3778-4500-BE64-F3798F93563A}" type="datetimeFigureOut">
              <a:rPr lang="en-US" smtClean="0"/>
              <a:t>12/7/2014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5713" y="719138"/>
            <a:ext cx="4803775" cy="3602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0" rIns="96661" bIns="4833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560571"/>
            <a:ext cx="5852160" cy="4320540"/>
          </a:xfrm>
          <a:prstGeom prst="rect">
            <a:avLst/>
          </a:prstGeom>
        </p:spPr>
        <p:txBody>
          <a:bodyPr vert="horz" lIns="96661" tIns="48330" rIns="96661" bIns="4833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1" cy="480060"/>
          </a:xfrm>
          <a:prstGeom prst="rect">
            <a:avLst/>
          </a:prstGeom>
        </p:spPr>
        <p:txBody>
          <a:bodyPr vert="horz" lIns="96661" tIns="48330" rIns="96661" bIns="48330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1" cy="480060"/>
          </a:xfrm>
          <a:prstGeom prst="rect">
            <a:avLst/>
          </a:prstGeom>
        </p:spPr>
        <p:txBody>
          <a:bodyPr vert="horz" lIns="96661" tIns="48330" rIns="96661" bIns="48330" rtlCol="0" anchor="b"/>
          <a:lstStyle>
            <a:lvl1pPr algn="r">
              <a:defRPr sz="1300"/>
            </a:lvl1pPr>
          </a:lstStyle>
          <a:p>
            <a:fld id="{EEA3E795-98FB-4988-B545-36CA3DB042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473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A3E795-98FB-4988-B545-36CA3DB0425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33261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A3E795-98FB-4988-B545-36CA3DB0425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0848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A3E795-98FB-4988-B545-36CA3DB0425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1977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A3E795-98FB-4988-B545-36CA3DB0425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1637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A3E795-98FB-4988-B545-36CA3DB0425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9917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A3E795-98FB-4988-B545-36CA3DB0425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4146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A3E795-98FB-4988-B545-36CA3DB0425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2995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A3E795-98FB-4988-B545-36CA3DB0425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3640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A3E795-98FB-4988-B545-36CA3DB0425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6209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A3E795-98FB-4988-B545-36CA3DB0425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5732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826724B-BCB5-49E9-B110-DCFEE5B35F15}" type="datetimeFigureOut">
              <a:rPr lang="en-US" smtClean="0"/>
              <a:t>12/7/2014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BC06580-3FB3-4FA0-A6B6-896B38BC83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26724B-BCB5-49E9-B110-DCFEE5B35F15}" type="datetimeFigureOut">
              <a:rPr lang="en-US" smtClean="0"/>
              <a:t>12/7/2014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C06580-3FB3-4FA0-A6B6-896B38BC83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26724B-BCB5-49E9-B110-DCFEE5B35F15}" type="datetimeFigureOut">
              <a:rPr lang="en-US" smtClean="0"/>
              <a:t>12/7/2014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C06580-3FB3-4FA0-A6B6-896B38BC83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26724B-BCB5-49E9-B110-DCFEE5B35F15}" type="datetimeFigureOut">
              <a:rPr lang="en-US" smtClean="0"/>
              <a:t>12/7/2014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C06580-3FB3-4FA0-A6B6-896B38BC83F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26724B-BCB5-49E9-B110-DCFEE5B35F15}" type="datetimeFigureOut">
              <a:rPr lang="en-US" smtClean="0"/>
              <a:t>12/7/2014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C06580-3FB3-4FA0-A6B6-896B38BC83F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26724B-BCB5-49E9-B110-DCFEE5B35F15}" type="datetimeFigureOut">
              <a:rPr lang="en-US" smtClean="0"/>
              <a:t>12/7/2014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C06580-3FB3-4FA0-A6B6-896B38BC83F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26724B-BCB5-49E9-B110-DCFEE5B35F15}" type="datetimeFigureOut">
              <a:rPr lang="en-US" smtClean="0"/>
              <a:t>12/7/2014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C06580-3FB3-4FA0-A6B6-896B38BC83F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26724B-BCB5-49E9-B110-DCFEE5B35F15}" type="datetimeFigureOut">
              <a:rPr lang="en-US" smtClean="0"/>
              <a:t>12/7/2014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C06580-3FB3-4FA0-A6B6-896B38BC83FD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26724B-BCB5-49E9-B110-DCFEE5B35F15}" type="datetimeFigureOut">
              <a:rPr lang="en-US" smtClean="0"/>
              <a:t>12/7/2014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C06580-3FB3-4FA0-A6B6-896B38BC83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826724B-BCB5-49E9-B110-DCFEE5B35F15}" type="datetimeFigureOut">
              <a:rPr lang="en-US" smtClean="0"/>
              <a:t>12/7/2014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C06580-3FB3-4FA0-A6B6-896B38BC83F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826724B-BCB5-49E9-B110-DCFEE5B35F15}" type="datetimeFigureOut">
              <a:rPr lang="en-US" smtClean="0"/>
              <a:t>12/7/2014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BC06580-3FB3-4FA0-A6B6-896B38BC83F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826724B-BCB5-49E9-B110-DCFEE5B35F15}" type="datetimeFigureOut">
              <a:rPr lang="en-US" smtClean="0"/>
              <a:t>12/7/2014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BC06580-3FB3-4FA0-A6B6-896B38BC83F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772400" cy="1067762"/>
          </a:xfrm>
        </p:spPr>
        <p:txBody>
          <a:bodyPr>
            <a:noAutofit/>
          </a:bodyPr>
          <a:lstStyle/>
          <a:p>
            <a:pPr algn="ctr"/>
            <a:r>
              <a:rPr lang="en-US" sz="4400" dirty="0" smtClean="0">
                <a:solidFill>
                  <a:srgbClr val="0070C0"/>
                </a:solidFill>
                <a:effectLst/>
                <a:latin typeface="Calibri" panose="020F0502020204030204" pitchFamily="34" charset="0"/>
                <a:cs typeface="Arial" panose="020B0604020202020204" pitchFamily="34" charset="0"/>
              </a:rPr>
              <a:t>Mark 14:1-11</a:t>
            </a:r>
            <a:endParaRPr lang="en-US" sz="4400" dirty="0">
              <a:solidFill>
                <a:srgbClr val="0070C0"/>
              </a:solidFill>
              <a:effectLst/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133600"/>
            <a:ext cx="7772400" cy="1199704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latin typeface="Calibri" panose="020F0502020204030204" pitchFamily="34" charset="0"/>
              </a:rPr>
              <a:t>A Woman’s Extravagant Love For Christ</a:t>
            </a:r>
            <a:endParaRPr lang="en-US" sz="3600" b="1" dirty="0">
              <a:latin typeface="Calibri" panose="020F050202020403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19200" y="3048000"/>
            <a:ext cx="6705600" cy="1723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i="1" dirty="0">
                <a:latin typeface="Calibri" panose="020F0502020204030204" pitchFamily="34" charset="0"/>
              </a:rPr>
              <a:t>by Eric Douma</a:t>
            </a:r>
          </a:p>
          <a:p>
            <a:pPr algn="ctr">
              <a:spcAft>
                <a:spcPts val="1200"/>
              </a:spcAft>
            </a:pPr>
            <a:r>
              <a:rPr lang="en-US" sz="3200" dirty="0">
                <a:latin typeface="Calibri" panose="020F0502020204030204" pitchFamily="34" charset="0"/>
              </a:rPr>
              <a:t>Gospel of Grace Fellowship</a:t>
            </a:r>
          </a:p>
          <a:p>
            <a:pPr algn="ctr"/>
            <a:r>
              <a:rPr lang="en-US" sz="3200" dirty="0" smtClean="0">
                <a:latin typeface="Calibri" panose="020F0502020204030204" pitchFamily="34" charset="0"/>
              </a:rPr>
              <a:t>Dec. 7, </a:t>
            </a:r>
            <a:r>
              <a:rPr lang="en-US" sz="3200" dirty="0">
                <a:latin typeface="Calibri" panose="020F0502020204030204" pitchFamily="34" charset="0"/>
              </a:rPr>
              <a:t>2014</a:t>
            </a:r>
          </a:p>
        </p:txBody>
      </p:sp>
    </p:spTree>
    <p:extLst>
      <p:ext uri="{BB962C8B-B14F-4D97-AF65-F5344CB8AC3E}">
        <p14:creationId xmlns:p14="http://schemas.microsoft.com/office/powerpoint/2010/main" val="4110387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990600"/>
            <a:ext cx="8839200" cy="5016691"/>
          </a:xfrm>
        </p:spPr>
        <p:txBody>
          <a:bodyPr>
            <a:noAutofit/>
          </a:bodyPr>
          <a:lstStyle/>
          <a:p>
            <a:pPr>
              <a:lnSpc>
                <a:spcPts val="32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200" dirty="0" smtClean="0">
                <a:latin typeface="Calibri" panose="020F0502020204030204" pitchFamily="34" charset="0"/>
                <a:cs typeface="Arial" panose="020B0604020202020204" pitchFamily="34" charset="0"/>
              </a:rPr>
              <a:t>Vs. 3 “After </a:t>
            </a:r>
            <a:r>
              <a:rPr lang="en-US" sz="3200" dirty="0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breaking open the jar</a:t>
            </a:r>
            <a:r>
              <a:rPr lang="en-US" sz="3200" dirty="0">
                <a:latin typeface="Calibri" panose="020F0502020204030204" pitchFamily="34" charset="0"/>
                <a:cs typeface="Arial" panose="020B0604020202020204" pitchFamily="34" charset="0"/>
              </a:rPr>
              <a:t>, she poured it on his </a:t>
            </a:r>
            <a:r>
              <a:rPr lang="en-US" sz="3200" dirty="0" smtClean="0">
                <a:latin typeface="Calibri" panose="020F0502020204030204" pitchFamily="34" charset="0"/>
                <a:cs typeface="Arial" panose="020B0604020202020204" pitchFamily="34" charset="0"/>
              </a:rPr>
              <a:t>head.” </a:t>
            </a:r>
          </a:p>
          <a:p>
            <a:pPr>
              <a:lnSpc>
                <a:spcPts val="3200"/>
              </a:lnSpc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3200" dirty="0" smtClean="0">
                <a:latin typeface="Calibri" panose="020F0502020204030204" pitchFamily="34" charset="0"/>
                <a:cs typeface="Arial" panose="020B0604020202020204" pitchFamily="34" charset="0"/>
              </a:rPr>
              <a:t>Vs. 8 “</a:t>
            </a:r>
            <a:r>
              <a:rPr lang="en-US" sz="3200" dirty="0" smtClean="0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She </a:t>
            </a:r>
            <a:r>
              <a:rPr lang="en-US" sz="3200" dirty="0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has done what she could</a:t>
            </a:r>
            <a:r>
              <a:rPr lang="en-US" sz="3200" dirty="0">
                <a:latin typeface="Calibri" panose="020F0502020204030204" pitchFamily="34" charset="0"/>
                <a:cs typeface="Arial" panose="020B0604020202020204" pitchFamily="34" charset="0"/>
              </a:rPr>
              <a:t>; she has anointed My body beforehand for the burial</a:t>
            </a:r>
            <a:r>
              <a:rPr lang="en-US" sz="3200" dirty="0" smtClean="0">
                <a:latin typeface="Calibri" panose="020F0502020204030204" pitchFamily="34" charset="0"/>
                <a:cs typeface="Arial" panose="020B0604020202020204" pitchFamily="34" charset="0"/>
              </a:rPr>
              <a:t>.”</a:t>
            </a:r>
            <a:endParaRPr lang="en-US" sz="2800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109728" indent="0">
              <a:lnSpc>
                <a:spcPts val="32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3000" u="sng" dirty="0" smtClean="0">
                <a:latin typeface="Calibri" panose="020F0502020204030204" pitchFamily="34" charset="0"/>
                <a:cs typeface="Arial" panose="020B0604020202020204" pitchFamily="34" charset="0"/>
              </a:rPr>
              <a:t>Mark 12:42-44</a:t>
            </a:r>
            <a:r>
              <a:rPr lang="en-US" sz="3000" dirty="0" smtClean="0">
                <a:latin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en-US" sz="3000" dirty="0">
                <a:latin typeface="Calibri" panose="020F0502020204030204" pitchFamily="34" charset="0"/>
                <a:cs typeface="Arial" panose="020B0604020202020204" pitchFamily="34" charset="0"/>
              </a:rPr>
              <a:t>poor widow came and put in two small copper coins, which amount to a cent.  </a:t>
            </a:r>
            <a:r>
              <a:rPr lang="en-US" sz="3000" u="sng" dirty="0">
                <a:latin typeface="Calibri" panose="020F0502020204030204" pitchFamily="34" charset="0"/>
                <a:cs typeface="Arial" panose="020B0604020202020204" pitchFamily="34" charset="0"/>
              </a:rPr>
              <a:t>43</a:t>
            </a:r>
            <a:r>
              <a:rPr lang="en-US" sz="3000" dirty="0">
                <a:latin typeface="Calibri" panose="020F0502020204030204" pitchFamily="34" charset="0"/>
                <a:cs typeface="Arial" panose="020B0604020202020204" pitchFamily="34" charset="0"/>
              </a:rPr>
              <a:t> Calling His disciples to Him, He said to them, “Truly I say to you, this poor widow put in more than all the contributors to the treasury;  </a:t>
            </a:r>
            <a:r>
              <a:rPr lang="en-US" sz="3000" u="sng" dirty="0">
                <a:latin typeface="Calibri" panose="020F0502020204030204" pitchFamily="34" charset="0"/>
                <a:cs typeface="Arial" panose="020B0604020202020204" pitchFamily="34" charset="0"/>
              </a:rPr>
              <a:t>44</a:t>
            </a:r>
            <a:r>
              <a:rPr lang="en-US" sz="3000" dirty="0">
                <a:latin typeface="Calibri" panose="020F0502020204030204" pitchFamily="34" charset="0"/>
                <a:cs typeface="Arial" panose="020B0604020202020204" pitchFamily="34" charset="0"/>
              </a:rPr>
              <a:t> for they all put in out of their surplus, but she, out of her poverty, </a:t>
            </a:r>
            <a:r>
              <a:rPr lang="en-US" sz="3000" dirty="0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put in all she owned</a:t>
            </a:r>
            <a:r>
              <a:rPr lang="en-US" sz="3000" dirty="0">
                <a:latin typeface="Calibri" panose="020F0502020204030204" pitchFamily="34" charset="0"/>
                <a:cs typeface="Arial" panose="020B0604020202020204" pitchFamily="34" charset="0"/>
              </a:rPr>
              <a:t>, all she had to live on.” </a:t>
            </a:r>
          </a:p>
          <a:p>
            <a:pPr>
              <a:lnSpc>
                <a:spcPts val="32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en-US" sz="2800" dirty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106680"/>
            <a:ext cx="8534400" cy="960120"/>
          </a:xfrm>
        </p:spPr>
        <p:txBody>
          <a:bodyPr>
            <a:noAutofit/>
          </a:bodyPr>
          <a:lstStyle/>
          <a:p>
            <a:pPr algn="ctr"/>
            <a:r>
              <a:rPr lang="en-US" sz="34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Her Act Was Sacrificial and Complete</a:t>
            </a:r>
            <a:endParaRPr lang="en-US" sz="3400" dirty="0">
              <a:solidFill>
                <a:srgbClr val="FF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0550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307909"/>
            <a:ext cx="8686800" cy="4864291"/>
          </a:xfrm>
        </p:spPr>
        <p:txBody>
          <a:bodyPr>
            <a:normAutofit/>
          </a:bodyPr>
          <a:lstStyle/>
          <a:p>
            <a:pPr marL="109728" indent="0">
              <a:lnSpc>
                <a:spcPts val="3500"/>
              </a:lnSpc>
              <a:buNone/>
            </a:pPr>
            <a:r>
              <a:rPr lang="en-US" sz="3200" u="sng" dirty="0" smtClean="0">
                <a:latin typeface="Calibri" panose="020F0502020204030204" pitchFamily="34" charset="0"/>
                <a:cs typeface="Arial" panose="020B0604020202020204" pitchFamily="34" charset="0"/>
              </a:rPr>
              <a:t>Revelation 3:2</a:t>
            </a:r>
            <a:r>
              <a:rPr lang="en-US" sz="3200" dirty="0" smtClean="0"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dirty="0" smtClean="0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Wake </a:t>
            </a:r>
            <a:r>
              <a:rPr lang="en-US" sz="3200" dirty="0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up</a:t>
            </a:r>
            <a:r>
              <a:rPr lang="en-US" sz="3200" dirty="0">
                <a:latin typeface="Calibri" panose="020F0502020204030204" pitchFamily="34" charset="0"/>
                <a:cs typeface="Arial" panose="020B0604020202020204" pitchFamily="34" charset="0"/>
              </a:rPr>
              <a:t>, and strengthen the things that remain, which were about to die; for </a:t>
            </a:r>
            <a:r>
              <a:rPr lang="en-US" sz="3200" dirty="0" smtClean="0">
                <a:latin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US" sz="3200" dirty="0" smtClean="0">
                <a:latin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3200" dirty="0" smtClean="0">
                <a:latin typeface="Calibri" panose="020F0502020204030204" pitchFamily="34" charset="0"/>
                <a:cs typeface="Arial" panose="020B0604020202020204" pitchFamily="34" charset="0"/>
              </a:rPr>
              <a:t>I </a:t>
            </a:r>
            <a:r>
              <a:rPr lang="en-US" sz="3200" dirty="0">
                <a:latin typeface="Calibri" panose="020F0502020204030204" pitchFamily="34" charset="0"/>
                <a:cs typeface="Arial" panose="020B0604020202020204" pitchFamily="34" charset="0"/>
              </a:rPr>
              <a:t>have not found your deeds </a:t>
            </a:r>
            <a:r>
              <a:rPr lang="en-US" sz="3200" dirty="0" smtClean="0">
                <a:latin typeface="Calibri" panose="020F0502020204030204" pitchFamily="34" charset="0"/>
                <a:cs typeface="Arial" panose="020B0604020202020204" pitchFamily="34" charset="0"/>
              </a:rPr>
              <a:t>completed </a:t>
            </a:r>
            <a:r>
              <a:rPr lang="en-US" sz="3200" dirty="0">
                <a:latin typeface="Calibri" panose="020F0502020204030204" pitchFamily="34" charset="0"/>
                <a:cs typeface="Arial" panose="020B0604020202020204" pitchFamily="34" charset="0"/>
              </a:rPr>
              <a:t>in the sight of My God. </a:t>
            </a:r>
            <a:endParaRPr lang="en-US" sz="3200" dirty="0" smtClean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109728" indent="0">
              <a:lnSpc>
                <a:spcPts val="3500"/>
              </a:lnSpc>
              <a:buNone/>
            </a:pPr>
            <a:endParaRPr lang="en-US" sz="3200" dirty="0" smtClean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109728" indent="0">
              <a:lnSpc>
                <a:spcPts val="3500"/>
              </a:lnSpc>
              <a:buNone/>
            </a:pPr>
            <a:r>
              <a:rPr lang="en-US" sz="3200" u="sng" dirty="0" smtClean="0">
                <a:latin typeface="Calibri" panose="020F0502020204030204" pitchFamily="34" charset="0"/>
                <a:cs typeface="Arial" panose="020B0604020202020204" pitchFamily="34" charset="0"/>
              </a:rPr>
              <a:t>1 Peter 2:5</a:t>
            </a:r>
            <a:r>
              <a:rPr lang="en-US" sz="3200" dirty="0" smtClean="0">
                <a:latin typeface="Calibri" panose="020F0502020204030204" pitchFamily="34" charset="0"/>
                <a:cs typeface="Arial" panose="020B0604020202020204" pitchFamily="34" charset="0"/>
              </a:rPr>
              <a:t> …you </a:t>
            </a:r>
            <a:r>
              <a:rPr lang="en-US" sz="3200" dirty="0">
                <a:latin typeface="Calibri" panose="020F0502020204030204" pitchFamily="34" charset="0"/>
                <a:cs typeface="Arial" panose="020B0604020202020204" pitchFamily="34" charset="0"/>
              </a:rPr>
              <a:t>also, as living stones, are being built up as a spiritual house for a holy priesthood, to offer up spiritual sacrifices acceptable to God through Jesus Christ.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68362"/>
          </a:xfr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/>
            <a:r>
              <a:rPr lang="en-US" sz="360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Our Call to “Complete” Works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381000" y="2667000"/>
            <a:ext cx="6629400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0498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957031"/>
            <a:ext cx="7315200" cy="5105400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en-US" sz="3200" b="1" dirty="0" smtClean="0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1. Mark 14:1-11     Plot and betrayal</a:t>
            </a:r>
          </a:p>
          <a:p>
            <a:pPr marL="109728" indent="0">
              <a:spcBef>
                <a:spcPts val="1800"/>
              </a:spcBef>
              <a:buNone/>
            </a:pPr>
            <a:r>
              <a:rPr lang="en-US" sz="3200" b="1" dirty="0" smtClean="0">
                <a:latin typeface="Calibri" panose="020F0502020204030204" pitchFamily="34" charset="0"/>
                <a:cs typeface="Arial" panose="020B0604020202020204" pitchFamily="34" charset="0"/>
              </a:rPr>
              <a:t>2. Mark 14:12-52  The last supper </a:t>
            </a:r>
          </a:p>
          <a:p>
            <a:pPr marL="109728" indent="0">
              <a:buNone/>
            </a:pPr>
            <a:r>
              <a:rPr lang="en-US" sz="3200" dirty="0" smtClean="0">
                <a:latin typeface="Calibri" panose="020F0502020204030204" pitchFamily="34" charset="0"/>
                <a:cs typeface="Arial" panose="020B0604020202020204" pitchFamily="34" charset="0"/>
              </a:rPr>
              <a:t>     (a) Preparation </a:t>
            </a:r>
          </a:p>
          <a:p>
            <a:pPr marL="109728" indent="0">
              <a:buNone/>
            </a:pPr>
            <a:r>
              <a:rPr lang="en-US" sz="3200" dirty="0" smtClean="0">
                <a:latin typeface="Calibri" panose="020F0502020204030204" pitchFamily="34" charset="0"/>
                <a:cs typeface="Arial" panose="020B0604020202020204" pitchFamily="34" charset="0"/>
              </a:rPr>
              <a:t>     (b) Announcement of betrayal </a:t>
            </a:r>
          </a:p>
          <a:p>
            <a:pPr marL="109728" indent="0">
              <a:buNone/>
            </a:pPr>
            <a:r>
              <a:rPr lang="en-US" sz="3200" dirty="0" smtClean="0">
                <a:latin typeface="Calibri" panose="020F0502020204030204" pitchFamily="34" charset="0"/>
                <a:cs typeface="Arial" panose="020B0604020202020204" pitchFamily="34" charset="0"/>
              </a:rPr>
              <a:t>     (c) Interpretation of elements</a:t>
            </a:r>
          </a:p>
          <a:p>
            <a:pPr marL="109728" indent="0">
              <a:spcBef>
                <a:spcPts val="1800"/>
              </a:spcBef>
              <a:buNone/>
            </a:pPr>
            <a:r>
              <a:rPr lang="en-US" sz="3200" b="1" dirty="0" smtClean="0">
                <a:latin typeface="Calibri" panose="020F0502020204030204" pitchFamily="34" charset="0"/>
                <a:cs typeface="Arial" panose="020B0604020202020204" pitchFamily="34" charset="0"/>
              </a:rPr>
              <a:t>3. Mark 14:53-15:47 Suffering of Christ</a:t>
            </a:r>
          </a:p>
          <a:p>
            <a:pPr marL="109728" indent="0">
              <a:buNone/>
            </a:pPr>
            <a:r>
              <a:rPr lang="en-US" sz="3200" dirty="0" smtClean="0">
                <a:latin typeface="Calibri" panose="020F0502020204030204" pitchFamily="34" charset="0"/>
                <a:cs typeface="Arial" panose="020B0604020202020204" pitchFamily="34" charset="0"/>
              </a:rPr>
              <a:t>     (a) Condemned as Messiah by Jews</a:t>
            </a:r>
          </a:p>
          <a:p>
            <a:pPr marL="109728" indent="0">
              <a:buNone/>
            </a:pPr>
            <a:r>
              <a:rPr lang="en-US" sz="3200" dirty="0" smtClean="0">
                <a:latin typeface="Calibri" panose="020F0502020204030204" pitchFamily="34" charset="0"/>
                <a:cs typeface="Arial" panose="020B0604020202020204" pitchFamily="34" charset="0"/>
              </a:rPr>
              <a:t>     (b) Condemned as King  by Pilate</a:t>
            </a:r>
          </a:p>
          <a:p>
            <a:pPr marL="109728" indent="0">
              <a:buNone/>
            </a:pPr>
            <a:r>
              <a:rPr lang="en-US" sz="3200" dirty="0" smtClean="0">
                <a:latin typeface="Calibri" panose="020F0502020204030204" pitchFamily="34" charset="0"/>
                <a:cs typeface="Arial" panose="020B0604020202020204" pitchFamily="34" charset="0"/>
              </a:rPr>
              <a:t>     (c) Crucified and buried as Savior </a:t>
            </a:r>
          </a:p>
          <a:p>
            <a:pPr marL="109728" indent="0">
              <a:buNone/>
            </a:pPr>
            <a:endParaRPr lang="en-US" sz="3200" dirty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92162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Outline of Mark 14:1-15:47</a:t>
            </a:r>
            <a:endParaRPr lang="en-US" sz="4000" dirty="0">
              <a:solidFill>
                <a:srgbClr val="0070C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1350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231709"/>
            <a:ext cx="8839200" cy="4864291"/>
          </a:xfrm>
        </p:spPr>
        <p:txBody>
          <a:bodyPr>
            <a:noAutofit/>
          </a:bodyPr>
          <a:lstStyle/>
          <a:p>
            <a:pPr marL="109728" indent="0">
              <a:lnSpc>
                <a:spcPts val="34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3200" u="sng" dirty="0" smtClean="0">
                <a:latin typeface="Calibri" panose="020F0502020204030204" pitchFamily="34" charset="0"/>
                <a:cs typeface="Arial" panose="020B0604020202020204" pitchFamily="34" charset="0"/>
              </a:rPr>
              <a:t>Mark 14:1-2</a:t>
            </a:r>
            <a:r>
              <a:rPr lang="en-US" sz="3200" dirty="0" smtClean="0"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dirty="0">
                <a:latin typeface="Calibri" panose="020F0502020204030204" pitchFamily="34" charset="0"/>
                <a:cs typeface="Arial" panose="020B0604020202020204" pitchFamily="34" charset="0"/>
              </a:rPr>
              <a:t>Now the Passover and Unleavened Bread were two days away; and </a:t>
            </a:r>
            <a:r>
              <a:rPr lang="en-US" sz="3200" dirty="0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the chief priests and the scribes</a:t>
            </a:r>
            <a:r>
              <a:rPr lang="en-US" sz="3200" dirty="0">
                <a:latin typeface="Calibri" panose="020F0502020204030204" pitchFamily="34" charset="0"/>
                <a:cs typeface="Arial" panose="020B0604020202020204" pitchFamily="34" charset="0"/>
              </a:rPr>
              <a:t> were seeking how to seize Him by stealth and kill Him;  </a:t>
            </a:r>
            <a:r>
              <a:rPr lang="en-US" sz="3200" u="sng" dirty="0">
                <a:latin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lang="en-US" sz="3200" dirty="0">
                <a:latin typeface="Calibri" panose="020F0502020204030204" pitchFamily="34" charset="0"/>
                <a:cs typeface="Arial" panose="020B0604020202020204" pitchFamily="34" charset="0"/>
              </a:rPr>
              <a:t> for they were saying, “Not during the festival, otherwise there </a:t>
            </a:r>
            <a:r>
              <a:rPr lang="en-US" sz="3200" dirty="0" smtClean="0">
                <a:latin typeface="Calibri" panose="020F0502020204030204" pitchFamily="34" charset="0"/>
                <a:cs typeface="Arial" panose="020B0604020202020204" pitchFamily="34" charset="0"/>
              </a:rPr>
              <a:t>might </a:t>
            </a:r>
            <a:r>
              <a:rPr lang="en-US" sz="3200" dirty="0">
                <a:latin typeface="Calibri" panose="020F0502020204030204" pitchFamily="34" charset="0"/>
                <a:cs typeface="Arial" panose="020B0604020202020204" pitchFamily="34" charset="0"/>
              </a:rPr>
              <a:t>be a riot of the people</a:t>
            </a:r>
            <a:r>
              <a:rPr lang="en-US" sz="3200" dirty="0" smtClean="0">
                <a:latin typeface="Calibri" panose="020F0502020204030204" pitchFamily="34" charset="0"/>
                <a:cs typeface="Arial" panose="020B0604020202020204" pitchFamily="34" charset="0"/>
              </a:rPr>
              <a:t>.”</a:t>
            </a:r>
            <a:endParaRPr lang="en-US" sz="3200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109728" indent="0">
              <a:lnSpc>
                <a:spcPts val="34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3200" u="sng" dirty="0" smtClean="0">
                <a:latin typeface="Calibri" panose="020F0502020204030204" pitchFamily="34" charset="0"/>
                <a:cs typeface="Arial" panose="020B0604020202020204" pitchFamily="34" charset="0"/>
              </a:rPr>
              <a:t>Mark 11:18</a:t>
            </a:r>
            <a:r>
              <a:rPr lang="en-US" sz="3200" dirty="0" smtClean="0">
                <a:latin typeface="Calibri" panose="020F0502020204030204" pitchFamily="34" charset="0"/>
                <a:cs typeface="Arial" panose="020B0604020202020204" pitchFamily="34" charset="0"/>
              </a:rPr>
              <a:t> The </a:t>
            </a:r>
            <a:r>
              <a:rPr lang="en-US" sz="3200" dirty="0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chief priests and the scribes </a:t>
            </a:r>
            <a:r>
              <a:rPr lang="en-US" sz="3200" dirty="0">
                <a:latin typeface="Calibri" panose="020F0502020204030204" pitchFamily="34" charset="0"/>
                <a:cs typeface="Arial" panose="020B0604020202020204" pitchFamily="34" charset="0"/>
              </a:rPr>
              <a:t>heard this, and began seeking how to destroy Him; for they were afraid of Him, for the whole crowd was astonished at His teaching. </a:t>
            </a:r>
            <a:r>
              <a:rPr lang="en-US" sz="3200" dirty="0" smtClean="0"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n-US" sz="3200" dirty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35775"/>
            <a:ext cx="8229600" cy="868362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Plot to Murder Jesus</a:t>
            </a:r>
            <a:endParaRPr lang="en-US" sz="4000" dirty="0">
              <a:solidFill>
                <a:srgbClr val="0070C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2928850" y="2520184"/>
            <a:ext cx="2133600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426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080674"/>
            <a:ext cx="8839200" cy="4711891"/>
          </a:xfrm>
        </p:spPr>
        <p:txBody>
          <a:bodyPr>
            <a:noAutofit/>
          </a:bodyPr>
          <a:lstStyle/>
          <a:p>
            <a:pPr marL="109728" indent="0">
              <a:lnSpc>
                <a:spcPts val="3400"/>
              </a:lnSpc>
              <a:buNone/>
            </a:pPr>
            <a:r>
              <a:rPr lang="en-US" sz="3200" u="sng" dirty="0" smtClean="0">
                <a:latin typeface="Calibri" panose="020F0502020204030204" pitchFamily="34" charset="0"/>
                <a:cs typeface="Arial" panose="020B0604020202020204" pitchFamily="34" charset="0"/>
              </a:rPr>
              <a:t>Mark 14:3-5</a:t>
            </a:r>
            <a:r>
              <a:rPr lang="en-US" sz="3200" dirty="0" smtClean="0">
                <a:latin typeface="Calibri" panose="020F0502020204030204" pitchFamily="34" charset="0"/>
                <a:cs typeface="Arial" panose="020B0604020202020204" pitchFamily="34" charset="0"/>
              </a:rPr>
              <a:t>  </a:t>
            </a:r>
            <a:r>
              <a:rPr lang="en-US" sz="3200" dirty="0">
                <a:latin typeface="Calibri" panose="020F0502020204030204" pitchFamily="34" charset="0"/>
                <a:cs typeface="Arial" panose="020B0604020202020204" pitchFamily="34" charset="0"/>
              </a:rPr>
              <a:t>While He was in Bethany at the home of Simon the leper, and reclining at the table, there came a woman with </a:t>
            </a:r>
            <a:r>
              <a:rPr lang="en-US" sz="3200" dirty="0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an alabaster vial of very costly perfume </a:t>
            </a:r>
            <a:r>
              <a:rPr lang="en-US" sz="3200" dirty="0">
                <a:latin typeface="Calibri" panose="020F0502020204030204" pitchFamily="34" charset="0"/>
                <a:cs typeface="Arial" panose="020B0604020202020204" pitchFamily="34" charset="0"/>
              </a:rPr>
              <a:t>of pure nard; and she broke the vial and poured it over His head.  </a:t>
            </a:r>
            <a:r>
              <a:rPr lang="en-US" sz="3200" u="sng" dirty="0">
                <a:latin typeface="Calibri" panose="020F0502020204030204" pitchFamily="34" charset="0"/>
                <a:cs typeface="Arial" panose="020B0604020202020204" pitchFamily="34" charset="0"/>
              </a:rPr>
              <a:t>4</a:t>
            </a:r>
            <a:r>
              <a:rPr lang="en-US" sz="3200" dirty="0">
                <a:latin typeface="Calibri" panose="020F0502020204030204" pitchFamily="34" charset="0"/>
                <a:cs typeface="Arial" panose="020B0604020202020204" pitchFamily="34" charset="0"/>
              </a:rPr>
              <a:t> But some were indignantly remarking to one another, “Why has this perfume been wasted?  </a:t>
            </a:r>
            <a:r>
              <a:rPr lang="en-US" sz="3200" u="sng" dirty="0">
                <a:latin typeface="Calibri" panose="020F0502020204030204" pitchFamily="34" charset="0"/>
                <a:cs typeface="Arial" panose="020B0604020202020204" pitchFamily="34" charset="0"/>
              </a:rPr>
              <a:t>5</a:t>
            </a:r>
            <a:r>
              <a:rPr lang="en-US" sz="3200" dirty="0">
                <a:latin typeface="Calibri" panose="020F0502020204030204" pitchFamily="34" charset="0"/>
                <a:cs typeface="Arial" panose="020B0604020202020204" pitchFamily="34" charset="0"/>
              </a:rPr>
              <a:t> “For this perfume might have been sold for over three hundred denarii, and the money given to the poor.” And they were scolding her.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Jesus Is Anointed for Burial</a:t>
            </a:r>
            <a:endParaRPr lang="en-US" sz="4000" dirty="0">
              <a:solidFill>
                <a:srgbClr val="0070C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304800" y="5410200"/>
            <a:ext cx="3886200" cy="2772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6856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4754563"/>
          </a:xfrm>
        </p:spPr>
        <p:txBody>
          <a:bodyPr>
            <a:noAutofit/>
          </a:bodyPr>
          <a:lstStyle/>
          <a:p>
            <a:pPr marL="109728" indent="0">
              <a:lnSpc>
                <a:spcPts val="3500"/>
              </a:lnSpc>
              <a:buNone/>
            </a:pPr>
            <a:r>
              <a:rPr lang="en-US" sz="3200" u="sng" dirty="0" smtClean="0">
                <a:latin typeface="Calibri" panose="020F0502020204030204" pitchFamily="34" charset="0"/>
                <a:cs typeface="Arial" panose="020B0604020202020204" pitchFamily="34" charset="0"/>
              </a:rPr>
              <a:t>Mark 14:6-9</a:t>
            </a:r>
            <a:r>
              <a:rPr lang="en-US" sz="3200" dirty="0" smtClean="0">
                <a:latin typeface="Calibri" panose="020F0502020204030204" pitchFamily="34" charset="0"/>
                <a:cs typeface="Arial" panose="020B0604020202020204" pitchFamily="34" charset="0"/>
              </a:rPr>
              <a:t> But </a:t>
            </a:r>
            <a:r>
              <a:rPr lang="en-US" sz="3200" dirty="0">
                <a:latin typeface="Calibri" panose="020F0502020204030204" pitchFamily="34" charset="0"/>
                <a:cs typeface="Arial" panose="020B0604020202020204" pitchFamily="34" charset="0"/>
              </a:rPr>
              <a:t>Jesus said, “Let her alone; why do you bother her? She has done a good deed to Me.  </a:t>
            </a:r>
            <a:r>
              <a:rPr lang="en-US" sz="3200" u="sng" dirty="0">
                <a:latin typeface="Calibri" panose="020F0502020204030204" pitchFamily="34" charset="0"/>
                <a:cs typeface="Arial" panose="020B0604020202020204" pitchFamily="34" charset="0"/>
              </a:rPr>
              <a:t>7</a:t>
            </a:r>
            <a:r>
              <a:rPr lang="en-US" sz="3200" dirty="0"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dirty="0" smtClean="0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For </a:t>
            </a:r>
            <a:r>
              <a:rPr lang="en-US" sz="3200" dirty="0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you always have the poor with you</a:t>
            </a:r>
            <a:r>
              <a:rPr lang="en-US" sz="3200" dirty="0">
                <a:latin typeface="Calibri" panose="020F0502020204030204" pitchFamily="34" charset="0"/>
                <a:cs typeface="Arial" panose="020B0604020202020204" pitchFamily="34" charset="0"/>
              </a:rPr>
              <a:t>, and whenever you wish you can do good to them; </a:t>
            </a:r>
            <a:r>
              <a:rPr lang="en-US" sz="3200" dirty="0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but you do not always have Me</a:t>
            </a:r>
            <a:r>
              <a:rPr lang="en-US" sz="3200" dirty="0">
                <a:latin typeface="Calibri" panose="020F0502020204030204" pitchFamily="34" charset="0"/>
                <a:cs typeface="Arial" panose="020B0604020202020204" pitchFamily="34" charset="0"/>
              </a:rPr>
              <a:t>.  </a:t>
            </a:r>
            <a:r>
              <a:rPr lang="en-US" sz="3200" u="sng" dirty="0">
                <a:latin typeface="Calibri" panose="020F0502020204030204" pitchFamily="34" charset="0"/>
                <a:cs typeface="Arial" panose="020B0604020202020204" pitchFamily="34" charset="0"/>
              </a:rPr>
              <a:t>8</a:t>
            </a:r>
            <a:r>
              <a:rPr lang="en-US" sz="3200" dirty="0"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dirty="0" smtClean="0">
                <a:latin typeface="Calibri" panose="020F0502020204030204" pitchFamily="34" charset="0"/>
                <a:cs typeface="Arial" panose="020B0604020202020204" pitchFamily="34" charset="0"/>
              </a:rPr>
              <a:t>She </a:t>
            </a:r>
            <a:r>
              <a:rPr lang="en-US" sz="3200" dirty="0">
                <a:latin typeface="Calibri" panose="020F0502020204030204" pitchFamily="34" charset="0"/>
                <a:cs typeface="Arial" panose="020B0604020202020204" pitchFamily="34" charset="0"/>
              </a:rPr>
              <a:t>has done what she could; she has anointed My body beforehand for the burial.  </a:t>
            </a:r>
            <a:r>
              <a:rPr lang="en-US" sz="3200" u="sng" dirty="0">
                <a:latin typeface="Calibri" panose="020F0502020204030204" pitchFamily="34" charset="0"/>
                <a:cs typeface="Arial" panose="020B0604020202020204" pitchFamily="34" charset="0"/>
              </a:rPr>
              <a:t>9</a:t>
            </a:r>
            <a:r>
              <a:rPr lang="en-US" sz="3200" dirty="0"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dirty="0" smtClean="0">
                <a:latin typeface="Calibri" panose="020F0502020204030204" pitchFamily="34" charset="0"/>
                <a:cs typeface="Arial" panose="020B0604020202020204" pitchFamily="34" charset="0"/>
              </a:rPr>
              <a:t>Truly </a:t>
            </a:r>
            <a:r>
              <a:rPr lang="en-US" sz="3200" dirty="0">
                <a:latin typeface="Calibri" panose="020F0502020204030204" pitchFamily="34" charset="0"/>
                <a:cs typeface="Arial" panose="020B0604020202020204" pitchFamily="34" charset="0"/>
              </a:rPr>
              <a:t>I say to you, wherever the gospel is preached in the whole world, </a:t>
            </a:r>
            <a:r>
              <a:rPr lang="en-US" sz="3200" b="1" dirty="0">
                <a:latin typeface="Calibri" panose="020F0502020204030204" pitchFamily="34" charset="0"/>
                <a:cs typeface="Arial" panose="020B0604020202020204" pitchFamily="34" charset="0"/>
              </a:rPr>
              <a:t>what this woman has done will also be spoken of in memory of her</a:t>
            </a:r>
            <a:r>
              <a:rPr lang="en-US" sz="3200" dirty="0">
                <a:latin typeface="Calibri" panose="020F0502020204030204" pitchFamily="34" charset="0"/>
                <a:cs typeface="Arial" panose="020B0604020202020204" pitchFamily="34" charset="0"/>
              </a:rPr>
              <a:t>.”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202275"/>
            <a:ext cx="8610600" cy="792162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Woman Had the Right Priorities</a:t>
            </a:r>
            <a:endParaRPr lang="en-US" sz="3600" dirty="0">
              <a:solidFill>
                <a:srgbClr val="0070C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304800" y="3810000"/>
            <a:ext cx="8229600" cy="430875"/>
            <a:chOff x="304800" y="3810000"/>
            <a:chExt cx="8229600" cy="430875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2133600" y="3810000"/>
              <a:ext cx="6400800" cy="0"/>
            </a:xfrm>
            <a:prstGeom prst="line">
              <a:avLst/>
            </a:prstGeom>
            <a:ln w="571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304800" y="4240875"/>
              <a:ext cx="2096193" cy="0"/>
            </a:xfrm>
            <a:prstGeom prst="line">
              <a:avLst/>
            </a:prstGeom>
            <a:ln w="571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145608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219200"/>
            <a:ext cx="8763000" cy="4788091"/>
          </a:xfrm>
        </p:spPr>
        <p:txBody>
          <a:bodyPr>
            <a:normAutofit/>
          </a:bodyPr>
          <a:lstStyle/>
          <a:p>
            <a:pPr marL="109728" indent="0">
              <a:lnSpc>
                <a:spcPts val="3600"/>
              </a:lnSpc>
              <a:buNone/>
            </a:pPr>
            <a:r>
              <a:rPr lang="en-US" sz="3200" u="sng" dirty="0" smtClean="0">
                <a:latin typeface="Calibri" panose="020F0502020204030204" pitchFamily="34" charset="0"/>
                <a:cs typeface="Arial" panose="020B0604020202020204" pitchFamily="34" charset="0"/>
              </a:rPr>
              <a:t>Mark 14:10-11</a:t>
            </a:r>
            <a:r>
              <a:rPr lang="en-US" sz="3200" dirty="0" smtClean="0">
                <a:latin typeface="Calibri" panose="020F0502020204030204" pitchFamily="34" charset="0"/>
                <a:cs typeface="Arial" panose="020B0604020202020204" pitchFamily="34" charset="0"/>
              </a:rPr>
              <a:t> Then </a:t>
            </a:r>
            <a:r>
              <a:rPr lang="en-US" sz="3200" dirty="0">
                <a:latin typeface="Calibri" panose="020F0502020204030204" pitchFamily="34" charset="0"/>
                <a:cs typeface="Arial" panose="020B0604020202020204" pitchFamily="34" charset="0"/>
              </a:rPr>
              <a:t>Judas Iscariot, who was one of the twelve, went off to the chief priests </a:t>
            </a:r>
            <a:r>
              <a:rPr lang="en-US" sz="3200" dirty="0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in order to betray Him to them</a:t>
            </a:r>
            <a:r>
              <a:rPr lang="en-US" sz="3200" dirty="0">
                <a:latin typeface="Calibri" panose="020F0502020204030204" pitchFamily="34" charset="0"/>
                <a:cs typeface="Arial" panose="020B0604020202020204" pitchFamily="34" charset="0"/>
              </a:rPr>
              <a:t>.  </a:t>
            </a:r>
            <a:r>
              <a:rPr lang="en-US" sz="3200" u="sng" dirty="0">
                <a:latin typeface="Calibri" panose="020F0502020204030204" pitchFamily="34" charset="0"/>
                <a:cs typeface="Arial" panose="020B0604020202020204" pitchFamily="34" charset="0"/>
              </a:rPr>
              <a:t>11</a:t>
            </a:r>
            <a:r>
              <a:rPr lang="en-US" sz="3200" dirty="0">
                <a:latin typeface="Calibri" panose="020F0502020204030204" pitchFamily="34" charset="0"/>
                <a:cs typeface="Arial" panose="020B0604020202020204" pitchFamily="34" charset="0"/>
              </a:rPr>
              <a:t> They were glad when they heard this, and promised to give him money. And he began seeking how to betray Him at an opportune time. </a:t>
            </a:r>
            <a:endParaRPr lang="en-US" sz="3200" dirty="0" smtClean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109728" indent="0">
              <a:lnSpc>
                <a:spcPts val="3600"/>
              </a:lnSpc>
              <a:buNone/>
            </a:pPr>
            <a:endParaRPr lang="en-US" sz="3200" dirty="0" smtClean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109728" indent="0">
              <a:lnSpc>
                <a:spcPts val="3600"/>
              </a:lnSpc>
              <a:buNone/>
            </a:pPr>
            <a:r>
              <a:rPr lang="en-US" sz="3200" b="1" dirty="0" smtClean="0">
                <a:latin typeface="Calibri" panose="020F0502020204030204" pitchFamily="34" charset="0"/>
                <a:cs typeface="Arial" panose="020B0604020202020204" pitchFamily="34" charset="0"/>
              </a:rPr>
              <a:t>1. Focus on Christ </a:t>
            </a:r>
            <a:r>
              <a:rPr lang="en-US" sz="3200" dirty="0" smtClean="0">
                <a:latin typeface="Calibri" panose="020F0502020204030204" pitchFamily="34" charset="0"/>
                <a:cs typeface="Arial" panose="020B0604020202020204" pitchFamily="34" charset="0"/>
              </a:rPr>
              <a:t>- woman anoints Jesus</a:t>
            </a:r>
          </a:p>
          <a:p>
            <a:pPr marL="109728" indent="0">
              <a:lnSpc>
                <a:spcPts val="3600"/>
              </a:lnSpc>
              <a:buNone/>
            </a:pPr>
            <a:r>
              <a:rPr lang="en-US" sz="3200" b="1" dirty="0" smtClean="0">
                <a:latin typeface="Calibri" panose="020F0502020204030204" pitchFamily="34" charset="0"/>
                <a:cs typeface="Arial" panose="020B0604020202020204" pitchFamily="34" charset="0"/>
              </a:rPr>
              <a:t>2. Focus on self</a:t>
            </a:r>
            <a:r>
              <a:rPr lang="en-US" sz="3200" dirty="0" smtClean="0">
                <a:latin typeface="Calibri" panose="020F0502020204030204" pitchFamily="34" charset="0"/>
                <a:cs typeface="Arial" panose="020B0604020202020204" pitchFamily="34" charset="0"/>
              </a:rPr>
              <a:t>: - Judas betrays Jesus</a:t>
            </a:r>
            <a:endParaRPr lang="en-US" sz="3200" dirty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69025"/>
            <a:ext cx="8229600" cy="792162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Judas Agrees to Betray Jesus</a:t>
            </a:r>
            <a:endParaRPr lang="en-US" sz="4000" dirty="0">
              <a:solidFill>
                <a:srgbClr val="0070C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3754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11480" y="1219200"/>
            <a:ext cx="8534400" cy="4525963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3200" b="1" dirty="0" smtClean="0">
                <a:latin typeface="Calibri" panose="020F0502020204030204" pitchFamily="34" charset="0"/>
                <a:cs typeface="Arial" panose="020B0604020202020204" pitchFamily="34" charset="0"/>
              </a:rPr>
              <a:t>Christ honored this woman’s worship for the following reasons:</a:t>
            </a:r>
          </a:p>
          <a:p>
            <a:pPr marL="109728" indent="0">
              <a:buNone/>
            </a:pPr>
            <a:endParaRPr lang="en-US" sz="3200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r>
              <a:rPr lang="en-US" sz="3200" dirty="0" smtClean="0">
                <a:latin typeface="Calibri" panose="020F0502020204030204" pitchFamily="34" charset="0"/>
                <a:cs typeface="Arial" panose="020B0604020202020204" pitchFamily="34" charset="0"/>
              </a:rPr>
              <a:t>1. Her act was done out of love for Christ</a:t>
            </a:r>
          </a:p>
          <a:p>
            <a:pPr marL="109728" indent="0">
              <a:buNone/>
            </a:pPr>
            <a:r>
              <a:rPr lang="en-US" sz="3200" dirty="0">
                <a:latin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lang="en-US" sz="3200" dirty="0" smtClean="0">
                <a:latin typeface="Calibri" panose="020F0502020204030204" pitchFamily="34" charset="0"/>
                <a:cs typeface="Arial" panose="020B0604020202020204" pitchFamily="34" charset="0"/>
              </a:rPr>
              <a:t>. Her act was sacrificial and complete</a:t>
            </a:r>
          </a:p>
          <a:p>
            <a:pPr marL="109728" indent="0">
              <a:buNone/>
            </a:pPr>
            <a:endParaRPr lang="en-US" sz="3200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endParaRPr lang="en-US" sz="3200" dirty="0" smtClean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endParaRPr lang="en-US" sz="3200" dirty="0">
              <a:latin typeface="Calibri" panose="020F0502020204030204" pitchFamily="34" charset="0"/>
            </a:endParaRPr>
          </a:p>
          <a:p>
            <a:pPr marL="109728" indent="0">
              <a:buNone/>
            </a:pPr>
            <a:endParaRPr lang="en-US" sz="3200" dirty="0" smtClean="0">
              <a:latin typeface="Calibri" panose="020F0502020204030204" pitchFamily="34" charset="0"/>
            </a:endParaRPr>
          </a:p>
          <a:p>
            <a:pPr marL="624078" indent="-514350">
              <a:buAutoNum type="arabicPeriod"/>
            </a:pPr>
            <a:endParaRPr lang="en-US" sz="3200" dirty="0" smtClean="0">
              <a:latin typeface="Calibri" panose="020F0502020204030204" pitchFamily="34" charset="0"/>
            </a:endParaRPr>
          </a:p>
          <a:p>
            <a:pPr marL="109728" indent="0">
              <a:buNone/>
            </a:pPr>
            <a:endParaRPr lang="en-US" sz="3200" dirty="0">
              <a:latin typeface="Calibri" panose="020F050202020403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46116" y="185650"/>
            <a:ext cx="8229600" cy="792162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Applications</a:t>
            </a:r>
            <a:endParaRPr lang="en-US" sz="4000" dirty="0">
              <a:solidFill>
                <a:srgbClr val="FF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7666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" y="914400"/>
            <a:ext cx="8991600" cy="5181600"/>
          </a:xfrm>
        </p:spPr>
        <p:txBody>
          <a:bodyPr>
            <a:noAutofit/>
          </a:bodyPr>
          <a:lstStyle/>
          <a:p>
            <a:pPr marL="109728" indent="0">
              <a:lnSpc>
                <a:spcPts val="31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3200" u="sng" dirty="0" smtClean="0">
                <a:latin typeface="Calibri" panose="020F0502020204030204" pitchFamily="34" charset="0"/>
                <a:cs typeface="Arial" panose="020B0604020202020204" pitchFamily="34" charset="0"/>
              </a:rPr>
              <a:t>Mark 14:6</a:t>
            </a:r>
            <a:r>
              <a:rPr lang="en-US" sz="3200" dirty="0" smtClean="0">
                <a:latin typeface="Calibri" panose="020F0502020204030204" pitchFamily="34" charset="0"/>
                <a:cs typeface="Arial" panose="020B0604020202020204" pitchFamily="34" charset="0"/>
              </a:rPr>
              <a:t> ESV </a:t>
            </a:r>
            <a:r>
              <a:rPr lang="en-US" sz="3200" dirty="0">
                <a:latin typeface="Calibri" panose="020F0502020204030204" pitchFamily="34" charset="0"/>
                <a:cs typeface="Arial" panose="020B0604020202020204" pitchFamily="34" charset="0"/>
              </a:rPr>
              <a:t>But Jesus said, “Leave her alone. Why do you trouble her? She has done </a:t>
            </a:r>
            <a:r>
              <a:rPr lang="en-US" sz="3200" dirty="0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a beautiful thing </a:t>
            </a:r>
            <a:r>
              <a:rPr lang="en-US" sz="3200" dirty="0">
                <a:latin typeface="Calibri" panose="020F0502020204030204" pitchFamily="34" charset="0"/>
                <a:cs typeface="Arial" panose="020B0604020202020204" pitchFamily="34" charset="0"/>
              </a:rPr>
              <a:t>to me</a:t>
            </a:r>
            <a:r>
              <a:rPr lang="en-US" sz="3200" dirty="0" smtClean="0">
                <a:latin typeface="Calibri" panose="020F0502020204030204" pitchFamily="34" charset="0"/>
                <a:cs typeface="Arial" panose="020B0604020202020204" pitchFamily="34" charset="0"/>
              </a:rPr>
              <a:t>.” </a:t>
            </a:r>
          </a:p>
          <a:p>
            <a:pPr marL="109728" indent="0">
              <a:lnSpc>
                <a:spcPts val="3100"/>
              </a:lnSpc>
              <a:spcAft>
                <a:spcPts val="1200"/>
              </a:spcAft>
              <a:buNone/>
            </a:pPr>
            <a:r>
              <a:rPr lang="en-US" sz="3200" u="sng" dirty="0" smtClean="0">
                <a:latin typeface="Calibri" panose="020F0502020204030204" pitchFamily="34" charset="0"/>
                <a:cs typeface="Arial" panose="020B0604020202020204" pitchFamily="34" charset="0"/>
              </a:rPr>
              <a:t>1 Corinthians 13:1-3</a:t>
            </a:r>
            <a:r>
              <a:rPr lang="en-US" sz="3200" dirty="0" smtClean="0"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dirty="0">
                <a:latin typeface="Calibri" panose="020F0502020204030204" pitchFamily="34" charset="0"/>
                <a:cs typeface="Arial" panose="020B0604020202020204" pitchFamily="34" charset="0"/>
              </a:rPr>
              <a:t>If I speak with the tongues of men and of angels, </a:t>
            </a:r>
            <a:r>
              <a:rPr lang="en-US" sz="3200" dirty="0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but do not have love</a:t>
            </a:r>
            <a:r>
              <a:rPr lang="en-US" sz="3200" dirty="0">
                <a:latin typeface="Calibri" panose="020F0502020204030204" pitchFamily="34" charset="0"/>
                <a:cs typeface="Arial" panose="020B0604020202020204" pitchFamily="34" charset="0"/>
              </a:rPr>
              <a:t>, I have become a noisy gong or a clanging cymbal.  </a:t>
            </a:r>
            <a:r>
              <a:rPr lang="en-US" sz="3200" u="sng" dirty="0">
                <a:latin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lang="en-US" sz="3200" dirty="0">
                <a:latin typeface="Calibri" panose="020F0502020204030204" pitchFamily="34" charset="0"/>
                <a:cs typeface="Arial" panose="020B0604020202020204" pitchFamily="34" charset="0"/>
              </a:rPr>
              <a:t> If I have the gift of prophecy, and know all mysteries and all knowledge; and if I have all faith, so as to remove mountains, </a:t>
            </a:r>
            <a:r>
              <a:rPr lang="en-US" sz="3200" dirty="0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but do not have love</a:t>
            </a:r>
            <a:r>
              <a:rPr lang="en-US" sz="3200" dirty="0">
                <a:latin typeface="Calibri" panose="020F0502020204030204" pitchFamily="34" charset="0"/>
                <a:cs typeface="Arial" panose="020B0604020202020204" pitchFamily="34" charset="0"/>
              </a:rPr>
              <a:t>, I am nothing.  </a:t>
            </a:r>
            <a:r>
              <a:rPr lang="en-US" sz="3200" u="sng" dirty="0">
                <a:latin typeface="Calibri" panose="020F0502020204030204" pitchFamily="34" charset="0"/>
                <a:cs typeface="Arial" panose="020B0604020202020204" pitchFamily="34" charset="0"/>
              </a:rPr>
              <a:t>3</a:t>
            </a:r>
            <a:r>
              <a:rPr lang="en-US" sz="3200" dirty="0">
                <a:latin typeface="Calibri" panose="020F0502020204030204" pitchFamily="34" charset="0"/>
                <a:cs typeface="Arial" panose="020B0604020202020204" pitchFamily="34" charset="0"/>
              </a:rPr>
              <a:t> And if I give all my possessions to feed the poor, and if I surrender my body to be burned, </a:t>
            </a:r>
            <a:r>
              <a:rPr lang="en-US" sz="3200" dirty="0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but do not have love</a:t>
            </a:r>
            <a:r>
              <a:rPr lang="en-US" sz="3200" dirty="0">
                <a:latin typeface="Calibri" panose="020F0502020204030204" pitchFamily="34" charset="0"/>
                <a:cs typeface="Arial" panose="020B0604020202020204" pitchFamily="34" charset="0"/>
              </a:rPr>
              <a:t>, it profits me nothing. </a:t>
            </a:r>
            <a:endParaRPr lang="en-US" sz="3200" u="sng" dirty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609600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Her Act Was Done Out </a:t>
            </a:r>
            <a:r>
              <a:rPr lang="en-US" sz="320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32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 Love for Christ</a:t>
            </a:r>
            <a:endParaRPr lang="en-US" sz="3200" dirty="0">
              <a:solidFill>
                <a:srgbClr val="FF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6193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143000"/>
            <a:ext cx="8686800" cy="4864291"/>
          </a:xfrm>
        </p:spPr>
        <p:txBody>
          <a:bodyPr>
            <a:normAutofit/>
          </a:bodyPr>
          <a:lstStyle/>
          <a:p>
            <a:pPr marL="109728" indent="0">
              <a:lnSpc>
                <a:spcPts val="3500"/>
              </a:lnSpc>
              <a:buNone/>
            </a:pPr>
            <a:r>
              <a:rPr lang="en-US" sz="3200" u="sng" dirty="0" smtClean="0">
                <a:latin typeface="Calibri" panose="020F0502020204030204" pitchFamily="34" charset="0"/>
                <a:cs typeface="Arial" panose="020B0604020202020204" pitchFamily="34" charset="0"/>
              </a:rPr>
              <a:t>Matthew 25:37-40</a:t>
            </a:r>
            <a:r>
              <a:rPr lang="en-US" sz="3200" dirty="0" smtClean="0">
                <a:latin typeface="Calibri" panose="020F0502020204030204" pitchFamily="34" charset="0"/>
                <a:cs typeface="Arial" panose="020B0604020202020204" pitchFamily="34" charset="0"/>
              </a:rPr>
              <a:t> Then </a:t>
            </a:r>
            <a:r>
              <a:rPr lang="en-US" sz="3200" dirty="0">
                <a:latin typeface="Calibri" panose="020F0502020204030204" pitchFamily="34" charset="0"/>
                <a:cs typeface="Arial" panose="020B0604020202020204" pitchFamily="34" charset="0"/>
              </a:rPr>
              <a:t>the righteous will answer him, ‘Lord, when did we see you hungry and feed you, or thirsty and give you something to drink?  </a:t>
            </a:r>
            <a:r>
              <a:rPr lang="en-US" sz="3200" u="sng" dirty="0">
                <a:latin typeface="Calibri" panose="020F0502020204030204" pitchFamily="34" charset="0"/>
                <a:cs typeface="Arial" panose="020B0604020202020204" pitchFamily="34" charset="0"/>
              </a:rPr>
              <a:t>38</a:t>
            </a:r>
            <a:r>
              <a:rPr lang="en-US" sz="3200" dirty="0">
                <a:latin typeface="Calibri" panose="020F0502020204030204" pitchFamily="34" charset="0"/>
                <a:cs typeface="Arial" panose="020B0604020202020204" pitchFamily="34" charset="0"/>
              </a:rPr>
              <a:t> When did we see you a stranger and invite you in, or naked and clothe you?  </a:t>
            </a:r>
            <a:r>
              <a:rPr lang="en-US" sz="3200" u="sng" dirty="0">
                <a:latin typeface="Calibri" panose="020F0502020204030204" pitchFamily="34" charset="0"/>
                <a:cs typeface="Arial" panose="020B0604020202020204" pitchFamily="34" charset="0"/>
              </a:rPr>
              <a:t>39</a:t>
            </a:r>
            <a:r>
              <a:rPr lang="en-US" sz="3200" dirty="0">
                <a:latin typeface="Calibri" panose="020F0502020204030204" pitchFamily="34" charset="0"/>
                <a:cs typeface="Arial" panose="020B0604020202020204" pitchFamily="34" charset="0"/>
              </a:rPr>
              <a:t> When did we see you sick or in prison and visit you?’  </a:t>
            </a:r>
            <a:r>
              <a:rPr lang="en-US" sz="3200" u="sng" dirty="0">
                <a:latin typeface="Calibri" panose="020F0502020204030204" pitchFamily="34" charset="0"/>
                <a:cs typeface="Arial" panose="020B0604020202020204" pitchFamily="34" charset="0"/>
              </a:rPr>
              <a:t>40</a:t>
            </a:r>
            <a:r>
              <a:rPr lang="en-US" sz="3200" dirty="0">
                <a:latin typeface="Calibri" panose="020F0502020204030204" pitchFamily="34" charset="0"/>
                <a:cs typeface="Arial" panose="020B0604020202020204" pitchFamily="34" charset="0"/>
              </a:rPr>
              <a:t> And the king will answer them, ‘I tell you the truth, </a:t>
            </a:r>
            <a:r>
              <a:rPr lang="en-US" sz="3200" dirty="0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just as you did it for one of the least of these brothers or sisters of mine, you did it for me</a:t>
            </a:r>
            <a:r>
              <a:rPr lang="en-US" sz="3200" dirty="0">
                <a:latin typeface="Calibri" panose="020F0502020204030204" pitchFamily="34" charset="0"/>
                <a:cs typeface="Arial" panose="020B0604020202020204" pitchFamily="34" charset="0"/>
              </a:rPr>
              <a:t>.’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914400"/>
          </a:xfr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/>
            <a:r>
              <a:rPr lang="en-US" sz="320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Christ Honors Service Done in Love for Him</a:t>
            </a:r>
          </a:p>
        </p:txBody>
      </p:sp>
    </p:spTree>
    <p:extLst>
      <p:ext uri="{BB962C8B-B14F-4D97-AF65-F5344CB8AC3E}">
        <p14:creationId xmlns:p14="http://schemas.microsoft.com/office/powerpoint/2010/main" val="361707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757</TotalTime>
  <Words>934</Words>
  <Application>Microsoft Office PowerPoint</Application>
  <PresentationFormat>On-screen Show (4:3)</PresentationFormat>
  <Paragraphs>59</Paragraphs>
  <Slides>11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Calibri</vt:lpstr>
      <vt:lpstr>Lucida Sans Unicode</vt:lpstr>
      <vt:lpstr>Verdana</vt:lpstr>
      <vt:lpstr>Wingdings</vt:lpstr>
      <vt:lpstr>Wingdings 2</vt:lpstr>
      <vt:lpstr>Wingdings 3</vt:lpstr>
      <vt:lpstr>Concourse</vt:lpstr>
      <vt:lpstr>Mark 14:1-11</vt:lpstr>
      <vt:lpstr>Outline of Mark 14:1-15:47</vt:lpstr>
      <vt:lpstr>The Plot to Murder Jesus</vt:lpstr>
      <vt:lpstr>Jesus Is Anointed for Burial</vt:lpstr>
      <vt:lpstr>The Woman Had the Right Priorities</vt:lpstr>
      <vt:lpstr>Judas Agrees to Betray Jesus</vt:lpstr>
      <vt:lpstr>Applications</vt:lpstr>
      <vt:lpstr>1. Her Act Was Done Out of Love for Christ</vt:lpstr>
      <vt:lpstr>1. Christ Honors Service Done in Love for Him</vt:lpstr>
      <vt:lpstr>2. Her Act Was Sacrificial and Complete</vt:lpstr>
      <vt:lpstr>2. Our Call to “Complete” Works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 14:1-11</dc:title>
  <dc:creator>Eric</dc:creator>
  <cp:lastModifiedBy>Christy</cp:lastModifiedBy>
  <cp:revision>57</cp:revision>
  <cp:lastPrinted>2014-12-05T20:13:12Z</cp:lastPrinted>
  <dcterms:created xsi:type="dcterms:W3CDTF">2014-12-01T17:26:44Z</dcterms:created>
  <dcterms:modified xsi:type="dcterms:W3CDTF">2014-12-07T19:59:26Z</dcterms:modified>
</cp:coreProperties>
</file>