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87681" y="259691"/>
            <a:ext cx="3169921" cy="481727"/>
          </a:xfrm>
          <a:prstGeom prst="rect">
            <a:avLst/>
          </a:prstGeom>
        </p:spPr>
        <p:txBody>
          <a:bodyPr vert="horz" lIns="96655" tIns="48326" rIns="96655" bIns="48326" rtlCol="0"/>
          <a:lstStyle>
            <a:lvl1pPr algn="l">
              <a:defRPr sz="1300"/>
            </a:lvl1pPr>
          </a:lstStyle>
          <a:p>
            <a:r>
              <a:rPr lang="en-US" dirty="0" smtClean="0">
                <a:latin typeface="Calibri" panose="020F0502020204030204" pitchFamily="34" charset="0"/>
              </a:rPr>
              <a:t>Mark 14:12-21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Jesus </a:t>
            </a:r>
            <a:r>
              <a:rPr lang="en-US" dirty="0">
                <a:latin typeface="Calibri" panose="020F0502020204030204" pitchFamily="34" charset="0"/>
              </a:rPr>
              <a:t>Is in Control of All Things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259691"/>
            <a:ext cx="3169921" cy="481727"/>
          </a:xfrm>
          <a:prstGeom prst="rect">
            <a:avLst/>
          </a:prstGeom>
        </p:spPr>
        <p:txBody>
          <a:bodyPr vert="horz" lIns="96655" tIns="48326" rIns="96655" bIns="48326" rtlCol="0"/>
          <a:lstStyle>
            <a:lvl1pPr algn="r">
              <a:defRPr sz="1300"/>
            </a:lvl1pPr>
          </a:lstStyle>
          <a:p>
            <a:r>
              <a:rPr lang="en-US" dirty="0" smtClean="0"/>
              <a:t>12/14/14</a:t>
            </a:r>
          </a:p>
          <a:p>
            <a:r>
              <a:rPr lang="en-US" i="1" dirty="0"/>
              <a:t>b</a:t>
            </a:r>
            <a:r>
              <a:rPr lang="en-US" i="1" dirty="0" smtClean="0"/>
              <a:t>y Eric Douma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46" y="8767556"/>
            <a:ext cx="2485170" cy="741047"/>
          </a:xfrm>
          <a:prstGeom prst="rect">
            <a:avLst/>
          </a:prstGeom>
        </p:spPr>
      </p:pic>
      <p:sp>
        <p:nvSpPr>
          <p:cNvPr id="7" name="Slide Number Placeholder 4"/>
          <p:cNvSpPr txBox="1">
            <a:spLocks/>
          </p:cNvSpPr>
          <p:nvPr/>
        </p:nvSpPr>
        <p:spPr>
          <a:xfrm>
            <a:off x="3007360" y="8724193"/>
            <a:ext cx="3850351" cy="611630"/>
          </a:xfrm>
          <a:prstGeom prst="rect">
            <a:avLst/>
          </a:prstGeom>
        </p:spPr>
        <p:txBody>
          <a:bodyPr vert="horz" lIns="126814" tIns="63408" rIns="126814" bIns="63408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529034" algn="r"/>
                <a:tab pos="4176053" algn="r"/>
              </a:tabLst>
            </a:pPr>
            <a:r>
              <a:rPr lang="en-US" sz="1300" dirty="0"/>
              <a:t>www.gospelofgracefellowship.org	</a:t>
            </a:r>
            <a:fld id="{0BBBAE45-9901-4674-9676-D21FB25714E7}" type="slidenum">
              <a:rPr lang="en-US" sz="1300"/>
              <a:pPr algn="l">
                <a:tabLst>
                  <a:tab pos="3529034" algn="r"/>
                  <a:tab pos="4176053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6165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1" cy="480060"/>
          </a:xfrm>
          <a:prstGeom prst="rect">
            <a:avLst/>
          </a:prstGeom>
        </p:spPr>
        <p:txBody>
          <a:bodyPr vert="horz" lIns="96655" tIns="48326" rIns="96655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55" tIns="48326" rIns="96655" bIns="48326" rtlCol="0"/>
          <a:lstStyle>
            <a:lvl1pPr algn="r">
              <a:defRPr sz="1300"/>
            </a:lvl1pPr>
          </a:lstStyle>
          <a:p>
            <a:fld id="{235583A8-C8D4-46EE-9FF2-B2E84AE63222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6" rIns="96655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5" tIns="48326" rIns="96655" bIns="483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1" cy="480060"/>
          </a:xfrm>
          <a:prstGeom prst="rect">
            <a:avLst/>
          </a:prstGeom>
        </p:spPr>
        <p:txBody>
          <a:bodyPr vert="horz" lIns="96655" tIns="48326" rIns="96655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5" tIns="48326" rIns="96655" bIns="48326" rtlCol="0" anchor="b"/>
          <a:lstStyle>
            <a:lvl1pPr algn="r">
              <a:defRPr sz="1300"/>
            </a:lvl1pPr>
          </a:lstStyle>
          <a:p>
            <a:fld id="{117A136A-955E-4AA2-9EE8-2318571D6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36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42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02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86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3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76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4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4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57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68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A136A-955E-4AA2-9EE8-2318571D68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6301CD-275F-489C-B086-042B524C15B1}" type="datetime1">
              <a:rPr lang="en-US" smtClean="0"/>
              <a:t>12/12/2014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7D41F-DC91-4256-BE47-220CDF5ADFAA}" type="datetime1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70C67C-DAEC-4626-BA55-CBB82165B649}" type="datetime1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E6315-A43F-49A0-969E-D36FD1C5D507}" type="datetime1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20B6BB-FB47-46EB-8DA5-95E3F03C6618}" type="datetime1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95EBDA-6037-4F11-BDF6-2C38D8CF4856}" type="datetime1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4ECDA-F5E5-4E04-BAA4-224C7A31FAB4}" type="datetime1">
              <a:rPr lang="en-US" smtClean="0"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E1DD-E97A-493F-8994-94DBF01DE496}" type="datetime1">
              <a:rPr lang="en-US" smtClean="0"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9F40D-DAB3-4DBF-8043-C0686F792355}" type="datetime1">
              <a:rPr lang="en-US" smtClean="0"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D849F5-F681-47E0-B7E0-7D963961E2A7}" type="datetime1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131653-6244-4F72-A7ED-63EDD44944E6}" type="datetime1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50EE8C-465C-4CA1-A135-91EDB3DE62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FE26E4-662E-4861-8CDA-EA1BFFC42843}" type="datetime1">
              <a:rPr lang="en-US" smtClean="0"/>
              <a:t>12/12/2014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772400" y="6407944"/>
            <a:ext cx="124063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5A50EE8C-465C-4CA1-A135-91EDB3DE6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8297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Mark 14:12-21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804" y="2251067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Calibri" panose="020F0502020204030204" pitchFamily="34" charset="0"/>
              </a:rPr>
              <a:t>Jesus Is in Control of All Things 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276600"/>
            <a:ext cx="4572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Dec. 14, </a:t>
            </a:r>
            <a:r>
              <a:rPr lang="en-US" sz="2800" dirty="0">
                <a:latin typeface="Calibri" panose="020F0502020204030204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277132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29200"/>
          </a:xfrm>
        </p:spPr>
        <p:txBody>
          <a:bodyPr>
            <a:noAutofit/>
          </a:bodyPr>
          <a:lstStyle/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18:31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Then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He took the twelve aside and said to them, “Behold, we are going up to Jerusalem, and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things which are written through the prophets about the Son of Man will be accomplished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endParaRPr lang="en-US"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10:18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one has taken it away from Me,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 lay it down on My own initiative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I have authority to lay it down, and I have authority to take it up again. This commandment I received from My Father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Was in Control of His Suffering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7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23131"/>
            <a:ext cx="8839200" cy="5169091"/>
          </a:xfrm>
        </p:spPr>
        <p:txBody>
          <a:bodyPr/>
          <a:lstStyle/>
          <a:p>
            <a:pPr marL="109728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2:23-24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…this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Man, delivered over by the predetermined plan and foreknowledge of God,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nailed to a cross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by the hands of godless men and put Him to death.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“But God raised Him up again, putting an end to the agony of death, since it was impossible for Him to be held in its power.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400"/>
              </a:lnSpc>
              <a:spcBef>
                <a:spcPts val="0"/>
              </a:spcBef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17:17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For God has put it in their hearts to execute His purpose by having a common purpose, and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giving their kingdom to the beast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until the words of God will be fulfilled.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92162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Man Is Still Responsible for His Evil Actions</a:t>
            </a:r>
            <a:endParaRPr lang="en-US" sz="30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81000" y="1828800"/>
            <a:ext cx="7772400" cy="873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62400" y="4380722"/>
            <a:ext cx="4800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81000" y="4833257"/>
            <a:ext cx="3817776" cy="466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72400" y="6492875"/>
            <a:ext cx="1240632" cy="365125"/>
          </a:xfrm>
        </p:spPr>
        <p:txBody>
          <a:bodyPr/>
          <a:lstStyle/>
          <a:p>
            <a:fld id="{5A50EE8C-465C-4CA1-A135-91EDB3DE62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8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8:28 ESV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we know that for those who love God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things work together for good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for those who are called according to his purpose.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9715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You Can Be Confident in God 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031832" y="1810139"/>
            <a:ext cx="165496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04800" y="2286000"/>
            <a:ext cx="2514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8"/>
            <a:ext cx="7772400" cy="4525963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  <a:p>
            <a:pPr marL="1193800" indent="-11938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14:12 Where do we go to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prepare…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93800" indent="-11938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14:15 (Upper room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repared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…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for us there.</a:t>
            </a:r>
          </a:p>
          <a:p>
            <a:pPr marL="1193800" indent="-11938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14:16 (They found it)…and they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the Passover.</a:t>
            </a:r>
          </a:p>
          <a:p>
            <a:pPr marL="1193800" indent="-11938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14:21 The Son of Man is to go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as it is written of Him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in Control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9331"/>
            <a:ext cx="8686800" cy="5638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14:12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day of Unleavened Bread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when the Passover lamb was being sacrificed, His disciples said to Him, “Where do You want us to go and prepare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eat the Passover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18:28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they led Jesus from Caiaphas into the Praetorium, and it was early; and they themselves did not enter into the Praetorium so that they would not be defiled,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might eat the Passover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Synoptics: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Passover meal - Thursday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John: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Passover meal - Friday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715962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Disciples Ask About Preparing Passover</a:t>
            </a:r>
            <a:endParaRPr lang="en-US" sz="3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456531"/>
            <a:ext cx="6400800" cy="457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240632" cy="365125"/>
          </a:xfrm>
        </p:spPr>
        <p:txBody>
          <a:bodyPr/>
          <a:lstStyle/>
          <a:p>
            <a:fld id="{5A50EE8C-465C-4CA1-A135-91EDB3DE62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81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Galilean Reckoning               Judean Reckoning   </a:t>
            </a: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(sunrise to sunrise)                (sunset to sunset)</a:t>
            </a:r>
          </a:p>
          <a:p>
            <a:pPr marL="109728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Synoptics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John</a:t>
            </a:r>
            <a:endParaRPr lang="en-US" sz="2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6:00 a.m. -14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p.m. (Lamb slain)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6:00 p.m. - 14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6:00 a.m. -15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9:00 a.m. Crucifixion</a:t>
            </a:r>
          </a:p>
          <a:p>
            <a:pPr marL="109728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9050"/>
            <a:ext cx="8534400" cy="81915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God’s Sovereign Control of Calendars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2743200"/>
            <a:ext cx="0" cy="2514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6400" y="4114800"/>
            <a:ext cx="0" cy="27432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7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"/>
            <a:ext cx="8610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God’s Sovereign Control of Calendars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28600" y="1444294"/>
            <a:ext cx="4350544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Thursday (14</a:t>
            </a:r>
            <a:r>
              <a:rPr lang="en-US" sz="27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Pharisee)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Jesus celebrates a real Passover meal!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1447800"/>
            <a:ext cx="4194175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Friday (14</a:t>
            </a:r>
            <a:r>
              <a:rPr lang="en-US" sz="2700" b="1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Sadducee)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Jesus really is the Passover Lamb!</a:t>
            </a:r>
          </a:p>
          <a:p>
            <a:pPr marL="109728" indent="0">
              <a:buNone/>
            </a:pP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Died at 3:00 p.m.</a:t>
            </a:r>
          </a:p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No bones broken</a:t>
            </a:r>
          </a:p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Buried for “day one” </a:t>
            </a:r>
          </a:p>
          <a:p>
            <a:pPr marL="109728" indent="0">
              <a:buNone/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Eric\AppData\Local\Microsoft\Windows\Temporary Internet Files\Content.IE5\K4R9KBAS\MC9000480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160" y="3962400"/>
            <a:ext cx="207031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5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568" y="914400"/>
            <a:ext cx="8763000" cy="50166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14:13-16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sent two of his disciples and told them, “Go into the city, and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carrying a jar of water will meet you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Follow him.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Wherever he enters, tell the owner of the house, ‘The Teacher says, “Where is my guest room where I may eat the Passover with my disciples?”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He will show you a large room upstairs, furnished and ready. Make preparations for us there.”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So the disciples left, went into the city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found things just as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told them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and they prepared the Passover.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Supernaturally Orchestrates Events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8229" y="4172339"/>
            <a:ext cx="3657600" cy="457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03368" y="6331744"/>
            <a:ext cx="1240632" cy="365125"/>
          </a:xfrm>
        </p:spPr>
        <p:txBody>
          <a:bodyPr/>
          <a:lstStyle/>
          <a:p>
            <a:fld id="{5A50EE8C-465C-4CA1-A135-91EDB3DE62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>
            <a:normAutofit/>
          </a:bodyPr>
          <a:lstStyle/>
          <a:p>
            <a:pPr marL="109728" indent="0">
              <a:lnSpc>
                <a:spcPts val="3400"/>
              </a:lnSpc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4:17-21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Then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when it was evening, he came to the house with the twelve.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While they were at the table eating, Jesus said, “I tell you the truth,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you eating with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betray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They were distressed, and one by one said to him, “Surely not I?”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He said to them, “It is one of the twelve, one who dips his hand with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into the bowl.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Son of Man will go as it is written about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but woe to that man by whom the Son of Man is betrayed! It would be better for him if he had never been born.”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Judas’s Betrayal Fulfills Scripture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2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41:1-2, 7-10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blessed is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who considers the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LORD will deliver him in a day of trouble.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LORD will protect him and keep him alive,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shall be called blessed upon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earth…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All who hate me whisper together against me;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against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 they devise my hurt, saying,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“A wicked thing is poured out upon him,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he lies down, he will not rise up again.”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my close friend in whom I trusted,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 my bread,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lifted up his heel against 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You, O LORD, be gracious to me and raise me up,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may repay them.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Fulfillment of Psalm 41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0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>
            <a:normAutofit/>
          </a:bodyPr>
          <a:lstStyle/>
          <a:p>
            <a:pPr marL="522288" indent="-412750">
              <a:lnSpc>
                <a:spcPts val="35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We should remember that Jesus is sovereign and brings about His predetermined plans.</a:t>
            </a:r>
          </a:p>
          <a:p>
            <a:pPr marL="522288" indent="-412750">
              <a:lnSpc>
                <a:spcPts val="3500"/>
              </a:lnSpc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288" indent="-412750">
              <a:lnSpc>
                <a:spcPts val="35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We should remember that people are still responsible for their evil actions.</a:t>
            </a:r>
          </a:p>
          <a:p>
            <a:pPr marL="522288" indent="-412750">
              <a:lnSpc>
                <a:spcPts val="35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2288" indent="-412750">
              <a:lnSpc>
                <a:spcPts val="35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We can have absolute confidence that God is working out all things for the benefit of His people.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EE8C-465C-4CA1-A135-91EDB3DE62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1745</TotalTime>
  <Words>982</Words>
  <Application>Microsoft Office PowerPoint</Application>
  <PresentationFormat>On-screen Show (4:3)</PresentationFormat>
  <Paragraphs>83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14:12-21</vt:lpstr>
      <vt:lpstr>Jesus Is in Control</vt:lpstr>
      <vt:lpstr>The Disciples Ask About Preparing Passover</vt:lpstr>
      <vt:lpstr>God’s Sovereign Control of Calendars</vt:lpstr>
      <vt:lpstr>God’s Sovereign Control of Calendars</vt:lpstr>
      <vt:lpstr>Jesus Supernaturally Orchestrates Events</vt:lpstr>
      <vt:lpstr>Judas’s Betrayal Fulfills Scripture</vt:lpstr>
      <vt:lpstr>The Fulfillment of Psalm 41</vt:lpstr>
      <vt:lpstr>Applications</vt:lpstr>
      <vt:lpstr>1. Jesus Was in Control of His Suffering</vt:lpstr>
      <vt:lpstr>2. Man Is Still Responsible for His Evil Actions</vt:lpstr>
      <vt:lpstr>3. You Can Be Confident in God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14:12-21</dc:title>
  <dc:creator>Eric</dc:creator>
  <cp:lastModifiedBy>Christy</cp:lastModifiedBy>
  <cp:revision>57</cp:revision>
  <cp:lastPrinted>2014-12-12T17:00:09Z</cp:lastPrinted>
  <dcterms:created xsi:type="dcterms:W3CDTF">2014-12-08T19:19:37Z</dcterms:created>
  <dcterms:modified xsi:type="dcterms:W3CDTF">2014-12-12T17:01:10Z</dcterms:modified>
</cp:coreProperties>
</file>