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60" r:id="rId4"/>
    <p:sldId id="261" r:id="rId5"/>
    <p:sldId id="258" r:id="rId6"/>
    <p:sldId id="259" r:id="rId7"/>
    <p:sldId id="262" r:id="rId8"/>
    <p:sldId id="264" r:id="rId9"/>
    <p:sldId id="263" r:id="rId10"/>
    <p:sldId id="267" r:id="rId11"/>
    <p:sldId id="266"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p:cViewPr varScale="1">
        <p:scale>
          <a:sx n="71" d="100"/>
          <a:sy n="71" d="100"/>
        </p:scale>
        <p:origin x="1272" y="60"/>
      </p:cViewPr>
      <p:guideLst>
        <p:guide orient="horz" pos="216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520194" y="272676"/>
            <a:ext cx="3543807" cy="505814"/>
          </a:xfrm>
          <a:prstGeom prst="rect">
            <a:avLst/>
          </a:prstGeom>
        </p:spPr>
        <p:txBody>
          <a:bodyPr vert="horz" lIns="102174" tIns="51085" rIns="102174" bIns="51085" rtlCol="0"/>
          <a:lstStyle>
            <a:lvl1pPr algn="l">
              <a:defRPr sz="1400"/>
            </a:lvl1pPr>
          </a:lstStyle>
          <a:p>
            <a:r>
              <a:rPr lang="en-US" sz="1300" dirty="0"/>
              <a:t>Mark 14:22-26</a:t>
            </a:r>
          </a:p>
          <a:p>
            <a:r>
              <a:rPr lang="en-US" sz="1300" dirty="0"/>
              <a:t>How the Passover Became the Lord’s Supper</a:t>
            </a:r>
          </a:p>
        </p:txBody>
      </p:sp>
      <p:sp>
        <p:nvSpPr>
          <p:cNvPr id="7" name="Date Placeholder 2"/>
          <p:cNvSpPr>
            <a:spLocks noGrp="1"/>
          </p:cNvSpPr>
          <p:nvPr>
            <p:ph type="dt" sz="quarter" idx="1"/>
          </p:nvPr>
        </p:nvSpPr>
        <p:spPr>
          <a:xfrm>
            <a:off x="3413760" y="272676"/>
            <a:ext cx="3381249" cy="505814"/>
          </a:xfrm>
          <a:prstGeom prst="rect">
            <a:avLst/>
          </a:prstGeom>
        </p:spPr>
        <p:txBody>
          <a:bodyPr vert="horz" lIns="102174" tIns="51085" rIns="102174" bIns="51085" rtlCol="0"/>
          <a:lstStyle>
            <a:lvl1pPr algn="r">
              <a:defRPr sz="1400"/>
            </a:lvl1pPr>
          </a:lstStyle>
          <a:p>
            <a:r>
              <a:rPr lang="en-US" sz="1300" dirty="0"/>
              <a:t>01/04/15</a:t>
            </a:r>
            <a:br>
              <a:rPr lang="en-US" sz="1300" dirty="0"/>
            </a:br>
            <a:r>
              <a:rPr lang="en-US" sz="1300" i="1" dirty="0"/>
              <a:t>by Eric Douma</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5121" y="8743092"/>
            <a:ext cx="2650848" cy="778099"/>
          </a:xfrm>
          <a:prstGeom prst="rect">
            <a:avLst/>
          </a:prstGeom>
        </p:spPr>
      </p:pic>
      <p:sp>
        <p:nvSpPr>
          <p:cNvPr id="9" name="Slide Number Placeholder 4"/>
          <p:cNvSpPr txBox="1">
            <a:spLocks/>
          </p:cNvSpPr>
          <p:nvPr/>
        </p:nvSpPr>
        <p:spPr>
          <a:xfrm>
            <a:off x="3332481" y="8697560"/>
            <a:ext cx="3543809" cy="642212"/>
          </a:xfrm>
          <a:prstGeom prst="rect">
            <a:avLst/>
          </a:prstGeom>
        </p:spPr>
        <p:txBody>
          <a:bodyPr vert="horz" lIns="134056" tIns="67028" rIns="134056" bIns="67028" rtlCol="0" anchor="b"/>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tabLst>
                <a:tab pos="3260644" algn="r"/>
                <a:tab pos="4413532" algn="r"/>
              </a:tabLst>
            </a:pPr>
            <a:r>
              <a:rPr lang="en-US" sz="1300" dirty="0"/>
              <a:t>www.gospelofgracefellowship.org	</a:t>
            </a:r>
            <a:fld id="{0BBBAE45-9901-4674-9676-D21FB25714E7}" type="slidenum">
              <a:rPr lang="en-US" sz="1300"/>
              <a:pPr algn="l">
                <a:tabLst>
                  <a:tab pos="3260644" algn="r"/>
                  <a:tab pos="4413532" algn="r"/>
                </a:tabLst>
              </a:pPr>
              <a:t>‹#›</a:t>
            </a:fld>
            <a:endParaRPr lang="en-US" sz="1300" dirty="0"/>
          </a:p>
        </p:txBody>
      </p:sp>
    </p:spTree>
    <p:extLst>
      <p:ext uri="{BB962C8B-B14F-4D97-AF65-F5344CB8AC3E}">
        <p14:creationId xmlns:p14="http://schemas.microsoft.com/office/powerpoint/2010/main" val="3711034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7025F238-1FA5-4F47-966A-84FC06C5962E}" type="datetimeFigureOut">
              <a:rPr lang="en-US" smtClean="0"/>
              <a:t>1/3/2015</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E7C01FBB-A9E7-4E43-AAC7-A386819A578A}" type="slidenum">
              <a:rPr lang="en-US" smtClean="0"/>
              <a:t>‹#›</a:t>
            </a:fld>
            <a:endParaRPr lang="en-US"/>
          </a:p>
        </p:txBody>
      </p:sp>
    </p:spTree>
    <p:extLst>
      <p:ext uri="{BB962C8B-B14F-4D97-AF65-F5344CB8AC3E}">
        <p14:creationId xmlns:p14="http://schemas.microsoft.com/office/powerpoint/2010/main" val="2845569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7C01FBB-A9E7-4E43-AAC7-A386819A578A}" type="slidenum">
              <a:rPr lang="en-US" smtClean="0"/>
              <a:t>1</a:t>
            </a:fld>
            <a:endParaRPr lang="en-US"/>
          </a:p>
        </p:txBody>
      </p:sp>
    </p:spTree>
    <p:extLst>
      <p:ext uri="{BB962C8B-B14F-4D97-AF65-F5344CB8AC3E}">
        <p14:creationId xmlns:p14="http://schemas.microsoft.com/office/powerpoint/2010/main" val="2596664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1FBB-A9E7-4E43-AAC7-A386819A578A}" type="slidenum">
              <a:rPr lang="en-US" smtClean="0"/>
              <a:t>11</a:t>
            </a:fld>
            <a:endParaRPr lang="en-US"/>
          </a:p>
        </p:txBody>
      </p:sp>
    </p:spTree>
    <p:extLst>
      <p:ext uri="{BB962C8B-B14F-4D97-AF65-F5344CB8AC3E}">
        <p14:creationId xmlns:p14="http://schemas.microsoft.com/office/powerpoint/2010/main" val="844087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1FBB-A9E7-4E43-AAC7-A386819A578A}" type="slidenum">
              <a:rPr lang="en-US" smtClean="0"/>
              <a:t>2</a:t>
            </a:fld>
            <a:endParaRPr lang="en-US"/>
          </a:p>
        </p:txBody>
      </p:sp>
    </p:spTree>
    <p:extLst>
      <p:ext uri="{BB962C8B-B14F-4D97-AF65-F5344CB8AC3E}">
        <p14:creationId xmlns:p14="http://schemas.microsoft.com/office/powerpoint/2010/main" val="4188783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1FBB-A9E7-4E43-AAC7-A386819A578A}" type="slidenum">
              <a:rPr lang="en-US" smtClean="0"/>
              <a:t>3</a:t>
            </a:fld>
            <a:endParaRPr lang="en-US"/>
          </a:p>
        </p:txBody>
      </p:sp>
    </p:spTree>
    <p:extLst>
      <p:ext uri="{BB962C8B-B14F-4D97-AF65-F5344CB8AC3E}">
        <p14:creationId xmlns:p14="http://schemas.microsoft.com/office/powerpoint/2010/main" val="2242522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1FBB-A9E7-4E43-AAC7-A386819A578A}" type="slidenum">
              <a:rPr lang="en-US" smtClean="0"/>
              <a:t>4</a:t>
            </a:fld>
            <a:endParaRPr lang="en-US"/>
          </a:p>
        </p:txBody>
      </p:sp>
    </p:spTree>
    <p:extLst>
      <p:ext uri="{BB962C8B-B14F-4D97-AF65-F5344CB8AC3E}">
        <p14:creationId xmlns:p14="http://schemas.microsoft.com/office/powerpoint/2010/main" val="2948912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1FBB-A9E7-4E43-AAC7-A386819A578A}" type="slidenum">
              <a:rPr lang="en-US" smtClean="0"/>
              <a:t>5</a:t>
            </a:fld>
            <a:endParaRPr lang="en-US"/>
          </a:p>
        </p:txBody>
      </p:sp>
    </p:spTree>
    <p:extLst>
      <p:ext uri="{BB962C8B-B14F-4D97-AF65-F5344CB8AC3E}">
        <p14:creationId xmlns:p14="http://schemas.microsoft.com/office/powerpoint/2010/main" val="3048556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1FBB-A9E7-4E43-AAC7-A386819A578A}" type="slidenum">
              <a:rPr lang="en-US" smtClean="0"/>
              <a:t>6</a:t>
            </a:fld>
            <a:endParaRPr lang="en-US"/>
          </a:p>
        </p:txBody>
      </p:sp>
    </p:spTree>
    <p:extLst>
      <p:ext uri="{BB962C8B-B14F-4D97-AF65-F5344CB8AC3E}">
        <p14:creationId xmlns:p14="http://schemas.microsoft.com/office/powerpoint/2010/main" val="151967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1FBB-A9E7-4E43-AAC7-A386819A578A}" type="slidenum">
              <a:rPr lang="en-US" smtClean="0"/>
              <a:t>8</a:t>
            </a:fld>
            <a:endParaRPr lang="en-US"/>
          </a:p>
        </p:txBody>
      </p:sp>
    </p:spTree>
    <p:extLst>
      <p:ext uri="{BB962C8B-B14F-4D97-AF65-F5344CB8AC3E}">
        <p14:creationId xmlns:p14="http://schemas.microsoft.com/office/powerpoint/2010/main" val="2026411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1FBB-A9E7-4E43-AAC7-A386819A578A}" type="slidenum">
              <a:rPr lang="en-US" smtClean="0"/>
              <a:t>9</a:t>
            </a:fld>
            <a:endParaRPr lang="en-US"/>
          </a:p>
        </p:txBody>
      </p:sp>
    </p:spTree>
    <p:extLst>
      <p:ext uri="{BB962C8B-B14F-4D97-AF65-F5344CB8AC3E}">
        <p14:creationId xmlns:p14="http://schemas.microsoft.com/office/powerpoint/2010/main" val="2944195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1FBB-A9E7-4E43-AAC7-A386819A578A}" type="slidenum">
              <a:rPr lang="en-US" smtClean="0"/>
              <a:t>10</a:t>
            </a:fld>
            <a:endParaRPr lang="en-US"/>
          </a:p>
        </p:txBody>
      </p:sp>
    </p:spTree>
    <p:extLst>
      <p:ext uri="{BB962C8B-B14F-4D97-AF65-F5344CB8AC3E}">
        <p14:creationId xmlns:p14="http://schemas.microsoft.com/office/powerpoint/2010/main" val="8186297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fld id="{A78CBC6B-04A7-4633-9C93-D0F7309AFC40}" type="datetime1">
              <a:rPr lang="en-US" smtClean="0"/>
              <a:t>1/3/2015</a:t>
            </a:fld>
            <a:endParaRPr lang="en-US"/>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787170A-2BC5-43A8-939F-D0F02A632AE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9729204A-492B-47D1-990B-4822AC7F57B9}" type="datetime1">
              <a:rPr lang="en-US" smtClean="0"/>
              <a:t>1/3/2015</a:t>
            </a:fld>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87170A-2BC5-43A8-939F-D0F02A632A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EC29A71E-8558-4DC2-AE88-F083E1398D5A}" type="datetime1">
              <a:rPr lang="en-US" smtClean="0"/>
              <a:t>1/3/2015</a:t>
            </a:fld>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87170A-2BC5-43A8-939F-D0F02A632A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F0C38780-A30D-44DC-98A8-F6CC34066ED4}" type="datetime1">
              <a:rPr lang="en-US" smtClean="0"/>
              <a:t>1/3/2015</a:t>
            </a:fld>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87170A-2BC5-43A8-939F-D0F02A632AE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9AC58137-EBB4-4D85-A394-BB63AD23F864}" type="datetime1">
              <a:rPr lang="en-US" smtClean="0"/>
              <a:t>1/3/2015</a:t>
            </a:fld>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87170A-2BC5-43A8-939F-D0F02A632AE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fld id="{FAACBB1B-B688-4721-9042-271F1781E12A}" type="datetime1">
              <a:rPr lang="en-US" smtClean="0"/>
              <a:t>1/3/2015</a:t>
            </a:fld>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787170A-2BC5-43A8-939F-D0F02A632AE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extLst/>
          </a:lstStyle>
          <a:p>
            <a:fld id="{F43F88EB-70FD-4B8C-B5B6-62003EAC6377}" type="datetime1">
              <a:rPr lang="en-US" smtClean="0"/>
              <a:t>1/3/2015</a:t>
            </a:fld>
            <a:endParaRPr lang="en-US"/>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787170A-2BC5-43A8-939F-D0F02A632AE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extLst/>
          </a:lstStyle>
          <a:p>
            <a:fld id="{A1CA9387-F637-414C-967F-C9B3D67AF71C}" type="datetime1">
              <a:rPr lang="en-US" smtClean="0"/>
              <a:t>1/3/2015</a:t>
            </a:fld>
            <a:endParaRPr lang="en-US"/>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787170A-2BC5-43A8-939F-D0F02A632AE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extLst/>
          </a:lstStyle>
          <a:p>
            <a:fld id="{66B1FCCD-EA68-4844-BEB3-35867DDADAA1}" type="datetime1">
              <a:rPr lang="en-US" smtClean="0"/>
              <a:t>1/3/2015</a:t>
            </a:fld>
            <a:endParaRPr lang="en-US"/>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787170A-2BC5-43A8-939F-D0F02A632A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fld id="{12A6BC8A-6479-4F20-8A13-FAEB0929AC38}" type="datetime1">
              <a:rPr lang="en-US" smtClean="0"/>
              <a:t>1/3/2015</a:t>
            </a:fld>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787170A-2BC5-43A8-939F-D0F02A632AE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fld id="{AD2EC7A8-F332-4075-935B-014F6F122F81}" type="datetime1">
              <a:rPr lang="en-US" smtClean="0"/>
              <a:t>1/3/2015</a:t>
            </a:fld>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787170A-2BC5-43A8-939F-D0F02A632AE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8" name="Slide Number Placeholder 17"/>
          <p:cNvSpPr>
            <a:spLocks noGrp="1"/>
          </p:cNvSpPr>
          <p:nvPr>
            <p:ph type="sldNum" sz="quarter" idx="4"/>
          </p:nvPr>
        </p:nvSpPr>
        <p:spPr>
          <a:xfrm>
            <a:off x="7696200" y="6407944"/>
            <a:ext cx="1240632" cy="365125"/>
          </a:xfrm>
          <a:prstGeom prst="rect">
            <a:avLst/>
          </a:prstGeom>
        </p:spPr>
        <p:txBody>
          <a:bodyPr vert="horz" anchor="b"/>
          <a:lstStyle>
            <a:lvl1pPr algn="r" eaLnBrk="1" latinLnBrk="0" hangingPunct="1">
              <a:defRPr kumimoji="0" sz="2000" b="0">
                <a:solidFill>
                  <a:schemeClr val="tx1"/>
                </a:solidFill>
                <a:latin typeface="Calibri" panose="020F0502020204030204" pitchFamily="34" charset="0"/>
              </a:defRPr>
            </a:lvl1pPr>
            <a:extLst/>
          </a:lstStyle>
          <a:p>
            <a:fld id="{7787170A-2BC5-43A8-939F-D0F02A632A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991561"/>
          </a:xfrm>
        </p:spPr>
        <p:txBody>
          <a:bodyPr/>
          <a:lstStyle/>
          <a:p>
            <a:pPr algn="ctr"/>
            <a:r>
              <a:rPr lang="en-US" dirty="0" smtClean="0">
                <a:solidFill>
                  <a:srgbClr val="0070C0"/>
                </a:solidFill>
                <a:effectLst/>
                <a:latin typeface="Arial" panose="020B0604020202020204" pitchFamily="34" charset="0"/>
                <a:cs typeface="Arial" panose="020B0604020202020204" pitchFamily="34" charset="0"/>
              </a:rPr>
              <a:t>Mark 14:22-26</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1752600"/>
            <a:ext cx="7772400" cy="1199704"/>
          </a:xfrm>
        </p:spPr>
        <p:txBody>
          <a:bodyPr>
            <a:noAutofit/>
          </a:bodyPr>
          <a:lstStyle/>
          <a:p>
            <a:pPr algn="ctr"/>
            <a:r>
              <a:rPr lang="en-US" sz="4000" dirty="0" smtClean="0">
                <a:latin typeface="Arial" panose="020B0604020202020204" pitchFamily="34" charset="0"/>
                <a:cs typeface="Arial" panose="020B0604020202020204" pitchFamily="34" charset="0"/>
              </a:rPr>
              <a:t>How </a:t>
            </a:r>
            <a:r>
              <a:rPr lang="en-US" sz="4000" dirty="0" smtClean="0">
                <a:latin typeface="Arial" panose="020B0604020202020204" pitchFamily="34" charset="0"/>
                <a:cs typeface="Arial" panose="020B0604020202020204" pitchFamily="34" charset="0"/>
              </a:rPr>
              <a:t>the </a:t>
            </a:r>
            <a:r>
              <a:rPr lang="en-US" sz="4000" dirty="0" smtClean="0">
                <a:latin typeface="Arial" panose="020B0604020202020204" pitchFamily="34" charset="0"/>
                <a:cs typeface="Arial" panose="020B0604020202020204" pitchFamily="34" charset="0"/>
              </a:rPr>
              <a:t>Passover </a:t>
            </a:r>
            <a:r>
              <a:rPr lang="en-US" sz="4000" dirty="0" smtClean="0">
                <a:latin typeface="Arial" panose="020B0604020202020204" pitchFamily="34" charset="0"/>
                <a:cs typeface="Arial" panose="020B0604020202020204" pitchFamily="34" charset="0"/>
              </a:rPr>
              <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Became the </a:t>
            </a:r>
            <a:r>
              <a:rPr lang="en-US" sz="4000" dirty="0" smtClean="0">
                <a:latin typeface="Arial" panose="020B0604020202020204" pitchFamily="34" charset="0"/>
                <a:cs typeface="Arial" panose="020B0604020202020204" pitchFamily="34" charset="0"/>
              </a:rPr>
              <a:t>Lord’s Supper</a:t>
            </a:r>
            <a:endParaRPr lang="en-US" sz="4000" dirty="0">
              <a:latin typeface="Arial" panose="020B0604020202020204" pitchFamily="34" charset="0"/>
              <a:cs typeface="Arial" panose="020B0604020202020204" pitchFamily="34" charset="0"/>
            </a:endParaRPr>
          </a:p>
        </p:txBody>
      </p:sp>
      <p:sp>
        <p:nvSpPr>
          <p:cNvPr id="5" name="Rectangle 4"/>
          <p:cNvSpPr/>
          <p:nvPr/>
        </p:nvSpPr>
        <p:spPr>
          <a:xfrm>
            <a:off x="2286000" y="3523735"/>
            <a:ext cx="4572000" cy="1538883"/>
          </a:xfrm>
          <a:prstGeom prst="rect">
            <a:avLst/>
          </a:prstGeom>
        </p:spPr>
        <p:txBody>
          <a:bodyPr>
            <a:spAutoFit/>
          </a:bodyPr>
          <a:lstStyle/>
          <a:p>
            <a:pPr algn="ctr"/>
            <a:r>
              <a:rPr lang="en-US" sz="2800" i="1" dirty="0">
                <a:latin typeface="Calibri" panose="020F0502020204030204" pitchFamily="34" charset="0"/>
              </a:rPr>
              <a:t>by Eric Douma</a:t>
            </a:r>
          </a:p>
          <a:p>
            <a:pPr algn="ctr">
              <a:spcAft>
                <a:spcPts val="1200"/>
              </a:spcAft>
            </a:pPr>
            <a:r>
              <a:rPr lang="en-US" sz="2800" dirty="0">
                <a:latin typeface="Calibri" panose="020F0502020204030204" pitchFamily="34" charset="0"/>
              </a:rPr>
              <a:t>Gospel of Grace Fellowship</a:t>
            </a:r>
          </a:p>
          <a:p>
            <a:pPr algn="ctr"/>
            <a:r>
              <a:rPr lang="en-US" sz="2800" dirty="0" smtClean="0">
                <a:latin typeface="Calibri" panose="020F0502020204030204" pitchFamily="34" charset="0"/>
              </a:rPr>
              <a:t>Jan. 4, 2015</a:t>
            </a:r>
            <a:endParaRPr lang="en-US" sz="2800" dirty="0">
              <a:latin typeface="Calibri" panose="020F0502020204030204" pitchFamily="34" charset="0"/>
            </a:endParaRPr>
          </a:p>
        </p:txBody>
      </p:sp>
    </p:spTree>
    <p:extLst>
      <p:ext uri="{BB962C8B-B14F-4D97-AF65-F5344CB8AC3E}">
        <p14:creationId xmlns:p14="http://schemas.microsoft.com/office/powerpoint/2010/main" val="3867410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685800"/>
            <a:ext cx="8839200" cy="5380061"/>
          </a:xfrm>
        </p:spPr>
        <p:txBody>
          <a:bodyPr>
            <a:noAutofit/>
          </a:bodyPr>
          <a:lstStyle/>
          <a:p>
            <a:pPr marL="109728" indent="0">
              <a:lnSpc>
                <a:spcPts val="3200"/>
              </a:lnSpc>
              <a:spcBef>
                <a:spcPts val="0"/>
              </a:spcBef>
              <a:spcAft>
                <a:spcPts val="600"/>
              </a:spcAft>
              <a:buNone/>
            </a:pPr>
            <a:r>
              <a:rPr lang="en-US" sz="2800" b="1" dirty="0" smtClean="0">
                <a:latin typeface="Arial" panose="020B0604020202020204" pitchFamily="34" charset="0"/>
                <a:cs typeface="Arial" panose="020B0604020202020204" pitchFamily="34" charset="0"/>
              </a:rPr>
              <a:t>Banquets (</a:t>
            </a:r>
            <a:r>
              <a:rPr lang="en-US" sz="2800" b="1" dirty="0" err="1" smtClean="0">
                <a:latin typeface="Arial" panose="020B0604020202020204" pitchFamily="34" charset="0"/>
                <a:cs typeface="Arial" panose="020B0604020202020204" pitchFamily="34" charset="0"/>
              </a:rPr>
              <a:t>Mishteh</a:t>
            </a:r>
            <a:r>
              <a:rPr lang="en-US" sz="2800" b="1" dirty="0" smtClean="0">
                <a:latin typeface="Arial" panose="020B0604020202020204" pitchFamily="34" charset="0"/>
                <a:cs typeface="Arial" panose="020B0604020202020204" pitchFamily="34" charset="0"/>
              </a:rPr>
              <a:t>) in the Bible contain both salvation and judgment</a:t>
            </a:r>
            <a:r>
              <a:rPr lang="en-US" sz="2800" b="1" dirty="0" smtClean="0">
                <a:latin typeface="Arial" panose="020B0604020202020204" pitchFamily="34" charset="0"/>
                <a:cs typeface="Arial" panose="020B0604020202020204" pitchFamily="34" charset="0"/>
              </a:rPr>
              <a:t>!</a:t>
            </a:r>
            <a:endParaRPr lang="en-US" sz="2800" dirty="0" smtClean="0">
              <a:latin typeface="Arial" panose="020B0604020202020204" pitchFamily="34" charset="0"/>
              <a:cs typeface="Arial" panose="020B0604020202020204" pitchFamily="34" charset="0"/>
            </a:endParaRPr>
          </a:p>
          <a:p>
            <a:pPr marL="352425" indent="-228600">
              <a:lnSpc>
                <a:spcPts val="2800"/>
              </a:lnSpc>
              <a:spcBef>
                <a:spcPts val="0"/>
              </a:spcBef>
              <a:spcAft>
                <a:spcPts val="600"/>
              </a:spcAft>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Genesis 19:1-3  = Lot saved, Sodom destroyed</a:t>
            </a:r>
          </a:p>
          <a:p>
            <a:pPr marL="352425" indent="-228600">
              <a:lnSpc>
                <a:spcPts val="2800"/>
              </a:lnSpc>
              <a:spcBef>
                <a:spcPts val="0"/>
              </a:spcBef>
              <a:spcAft>
                <a:spcPts val="600"/>
              </a:spcAft>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Genesis 21:8-12 = Isaac confirmed, Ishmael sent </a:t>
            </a:r>
            <a:r>
              <a:rPr lang="en-US" sz="2800" dirty="0" smtClean="0">
                <a:latin typeface="Arial" panose="020B0604020202020204" pitchFamily="34" charset="0"/>
                <a:cs typeface="Arial" panose="020B0604020202020204" pitchFamily="34" charset="0"/>
              </a:rPr>
              <a:t>away</a:t>
            </a:r>
          </a:p>
          <a:p>
            <a:pPr marL="352425" indent="-228600">
              <a:lnSpc>
                <a:spcPts val="2800"/>
              </a:lnSpc>
              <a:spcBef>
                <a:spcPts val="0"/>
              </a:spcBef>
              <a:spcAft>
                <a:spcPts val="600"/>
              </a:spcAft>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Genesis </a:t>
            </a:r>
            <a:r>
              <a:rPr lang="en-US" sz="2800" dirty="0" smtClean="0">
                <a:latin typeface="Arial" panose="020B0604020202020204" pitchFamily="34" charset="0"/>
                <a:cs typeface="Arial" panose="020B0604020202020204" pitchFamily="34" charset="0"/>
              </a:rPr>
              <a:t>40:16-22 = Cupbearer restored, baker </a:t>
            </a:r>
            <a:r>
              <a:rPr lang="en-US" sz="2800" dirty="0" smtClean="0">
                <a:latin typeface="Arial" panose="020B0604020202020204" pitchFamily="34" charset="0"/>
                <a:cs typeface="Arial" panose="020B0604020202020204" pitchFamily="34" charset="0"/>
              </a:rPr>
              <a:t>hanged</a:t>
            </a:r>
          </a:p>
          <a:p>
            <a:pPr marL="352425" indent="-228600">
              <a:lnSpc>
                <a:spcPts val="2800"/>
              </a:lnSpc>
              <a:spcBef>
                <a:spcPts val="0"/>
              </a:spcBef>
              <a:spcAft>
                <a:spcPts val="600"/>
              </a:spcAft>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1 </a:t>
            </a:r>
            <a:r>
              <a:rPr lang="en-US" sz="2800" dirty="0" smtClean="0">
                <a:latin typeface="Arial" panose="020B0604020202020204" pitchFamily="34" charset="0"/>
                <a:cs typeface="Arial" panose="020B0604020202020204" pitchFamily="34" charset="0"/>
              </a:rPr>
              <a:t>Sam. 25:2-42 = Abigail blessed, </a:t>
            </a:r>
            <a:r>
              <a:rPr lang="en-US" sz="2800" dirty="0" err="1" smtClean="0">
                <a:latin typeface="Arial" panose="020B0604020202020204" pitchFamily="34" charset="0"/>
                <a:cs typeface="Arial" panose="020B0604020202020204" pitchFamily="34" charset="0"/>
              </a:rPr>
              <a:t>Nabal</a:t>
            </a:r>
            <a:r>
              <a:rPr lang="en-US" sz="2800" dirty="0" smtClean="0">
                <a:latin typeface="Arial" panose="020B0604020202020204" pitchFamily="34" charset="0"/>
                <a:cs typeface="Arial" panose="020B0604020202020204" pitchFamily="34" charset="0"/>
              </a:rPr>
              <a:t> killed</a:t>
            </a:r>
          </a:p>
          <a:p>
            <a:pPr marL="352425" indent="-228600">
              <a:lnSpc>
                <a:spcPts val="2800"/>
              </a:lnSpc>
              <a:spcBef>
                <a:spcPts val="0"/>
              </a:spcBef>
              <a:spcAft>
                <a:spcPts val="600"/>
              </a:spcAft>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2 Sam. 3:20-30 = David secured, Abner killed</a:t>
            </a:r>
          </a:p>
          <a:p>
            <a:pPr marL="352425" indent="-228600">
              <a:lnSpc>
                <a:spcPts val="2800"/>
              </a:lnSpc>
              <a:spcBef>
                <a:spcPts val="0"/>
              </a:spcBef>
              <a:spcAft>
                <a:spcPts val="600"/>
              </a:spcAft>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Esther 5-7 Mordecai exalted, Haman killed</a:t>
            </a:r>
          </a:p>
          <a:p>
            <a:pPr marL="352425" indent="-228600">
              <a:lnSpc>
                <a:spcPts val="2800"/>
              </a:lnSpc>
              <a:spcBef>
                <a:spcPts val="0"/>
              </a:spcBef>
              <a:spcAft>
                <a:spcPts val="600"/>
              </a:spcAft>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Isaiah 5/25 Righteous saved, unrighteous judged</a:t>
            </a:r>
          </a:p>
          <a:p>
            <a:pPr marL="352425" indent="-228600">
              <a:lnSpc>
                <a:spcPts val="2800"/>
              </a:lnSpc>
              <a:spcBef>
                <a:spcPts val="0"/>
              </a:spcBef>
              <a:spcAft>
                <a:spcPts val="600"/>
              </a:spcAft>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Gospels = Believers in Christ saved, unbelievers perish</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6042"/>
            <a:ext cx="8229600" cy="822158"/>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2. Banquets </a:t>
            </a:r>
            <a:r>
              <a:rPr lang="en-US" sz="3200" dirty="0" smtClean="0">
                <a:solidFill>
                  <a:srgbClr val="FF0000"/>
                </a:solidFill>
                <a:effectLst/>
                <a:latin typeface="Arial" panose="020B0604020202020204" pitchFamily="34" charset="0"/>
                <a:cs typeface="Arial" panose="020B0604020202020204" pitchFamily="34" charset="0"/>
              </a:rPr>
              <a:t>in </a:t>
            </a:r>
            <a:r>
              <a:rPr lang="en-US" sz="3200" dirty="0">
                <a:solidFill>
                  <a:srgbClr val="FF0000"/>
                </a:solidFill>
                <a:effectLst/>
                <a:latin typeface="Arial" panose="020B0604020202020204" pitchFamily="34" charset="0"/>
                <a:cs typeface="Arial" panose="020B0604020202020204" pitchFamily="34" charset="0"/>
              </a:rPr>
              <a:t>t</a:t>
            </a:r>
            <a:r>
              <a:rPr lang="en-US" sz="3200" dirty="0" smtClean="0">
                <a:solidFill>
                  <a:srgbClr val="FF0000"/>
                </a:solidFill>
                <a:effectLst/>
                <a:latin typeface="Arial" panose="020B0604020202020204" pitchFamily="34" charset="0"/>
                <a:cs typeface="Arial" panose="020B0604020202020204" pitchFamily="34" charset="0"/>
              </a:rPr>
              <a:t>he </a:t>
            </a:r>
            <a:r>
              <a:rPr lang="en-US" sz="3200" dirty="0" smtClean="0">
                <a:solidFill>
                  <a:srgbClr val="FF0000"/>
                </a:solidFill>
                <a:effectLst/>
                <a:latin typeface="Arial" panose="020B0604020202020204" pitchFamily="34" charset="0"/>
                <a:cs typeface="Arial" panose="020B0604020202020204" pitchFamily="34" charset="0"/>
              </a:rPr>
              <a:t>Bible</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87170A-2BC5-43A8-939F-D0F02A632AEA}" type="slidenum">
              <a:rPr lang="en-US" smtClean="0"/>
              <a:t>10</a:t>
            </a:fld>
            <a:endParaRPr lang="en-US"/>
          </a:p>
        </p:txBody>
      </p:sp>
    </p:spTree>
    <p:extLst>
      <p:ext uri="{BB962C8B-B14F-4D97-AF65-F5344CB8AC3E}">
        <p14:creationId xmlns:p14="http://schemas.microsoft.com/office/powerpoint/2010/main" val="382779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762000"/>
            <a:ext cx="8839200" cy="5562600"/>
          </a:xfrm>
        </p:spPr>
        <p:txBody>
          <a:bodyPr>
            <a:noAutofit/>
          </a:bodyPr>
          <a:lstStyle/>
          <a:p>
            <a:pPr marL="109728" indent="0">
              <a:lnSpc>
                <a:spcPts val="3400"/>
              </a:lnSpc>
              <a:spcBef>
                <a:spcPts val="0"/>
              </a:spcBef>
              <a:buNone/>
            </a:pPr>
            <a:r>
              <a:rPr lang="en-US" sz="3000" u="sng" dirty="0" smtClean="0">
                <a:latin typeface="Arial" panose="020B0604020202020204" pitchFamily="34" charset="0"/>
                <a:cs typeface="Arial" panose="020B0604020202020204" pitchFamily="34" charset="0"/>
              </a:rPr>
              <a:t>Revelation 19:9, 17-18</a:t>
            </a:r>
            <a:r>
              <a:rPr lang="en-US" sz="3000" dirty="0" smtClean="0">
                <a:latin typeface="Arial" panose="020B0604020202020204" pitchFamily="34" charset="0"/>
                <a:cs typeface="Arial" panose="020B0604020202020204" pitchFamily="34" charset="0"/>
              </a:rPr>
              <a:t> Then </a:t>
            </a:r>
            <a:r>
              <a:rPr lang="en-US" sz="3000" dirty="0">
                <a:latin typeface="Arial" panose="020B0604020202020204" pitchFamily="34" charset="0"/>
                <a:cs typeface="Arial" panose="020B0604020202020204" pitchFamily="34" charset="0"/>
              </a:rPr>
              <a:t>he </a:t>
            </a:r>
            <a:r>
              <a:rPr lang="en-US" sz="3000" dirty="0" smtClean="0">
                <a:latin typeface="Arial" panose="020B0604020202020204" pitchFamily="34" charset="0"/>
                <a:cs typeface="Arial" panose="020B0604020202020204" pitchFamily="34" charset="0"/>
              </a:rPr>
              <a:t>said </a:t>
            </a:r>
            <a:r>
              <a:rPr lang="en-US" sz="3000" dirty="0">
                <a:latin typeface="Arial" panose="020B0604020202020204" pitchFamily="34" charset="0"/>
                <a:cs typeface="Arial" panose="020B0604020202020204" pitchFamily="34" charset="0"/>
              </a:rPr>
              <a:t>to me, “Write, ‘Blessed are those who are invited to </a:t>
            </a:r>
            <a:r>
              <a:rPr lang="en-US" sz="3000" dirty="0">
                <a:solidFill>
                  <a:srgbClr val="FF0000"/>
                </a:solidFill>
                <a:latin typeface="Arial" panose="020B0604020202020204" pitchFamily="34" charset="0"/>
                <a:cs typeface="Arial" panose="020B0604020202020204" pitchFamily="34" charset="0"/>
              </a:rPr>
              <a:t>the marriage supper of the Lamb</a:t>
            </a:r>
            <a:r>
              <a:rPr lang="en-US" sz="3000" dirty="0">
                <a:latin typeface="Arial" panose="020B0604020202020204" pitchFamily="34" charset="0"/>
                <a:cs typeface="Arial" panose="020B0604020202020204" pitchFamily="34" charset="0"/>
              </a:rPr>
              <a:t>.’ ” And he </a:t>
            </a:r>
            <a:r>
              <a:rPr lang="en-US" sz="3000" dirty="0" smtClean="0">
                <a:latin typeface="Arial" panose="020B0604020202020204" pitchFamily="34" charset="0"/>
                <a:cs typeface="Arial" panose="020B0604020202020204" pitchFamily="34" charset="0"/>
              </a:rPr>
              <a:t>said </a:t>
            </a:r>
            <a:r>
              <a:rPr lang="en-US" sz="3000" dirty="0">
                <a:latin typeface="Arial" panose="020B0604020202020204" pitchFamily="34" charset="0"/>
                <a:cs typeface="Arial" panose="020B0604020202020204" pitchFamily="34" charset="0"/>
              </a:rPr>
              <a:t>to me, </a:t>
            </a:r>
            <a:r>
              <a:rPr lang="en-US" sz="3000" dirty="0" smtClean="0">
                <a:latin typeface="Arial" panose="020B0604020202020204" pitchFamily="34" charset="0"/>
                <a:cs typeface="Arial" panose="020B0604020202020204" pitchFamily="34" charset="0"/>
              </a:rPr>
              <a:t>“These </a:t>
            </a:r>
            <a:r>
              <a:rPr lang="en-US" sz="3000" dirty="0">
                <a:latin typeface="Arial" panose="020B0604020202020204" pitchFamily="34" charset="0"/>
                <a:cs typeface="Arial" panose="020B0604020202020204" pitchFamily="34" charset="0"/>
              </a:rPr>
              <a:t>are true words of </a:t>
            </a:r>
            <a:r>
              <a:rPr lang="en-US" sz="3000" dirty="0" smtClean="0">
                <a:latin typeface="Arial" panose="020B0604020202020204" pitchFamily="34" charset="0"/>
                <a:cs typeface="Arial" panose="020B0604020202020204" pitchFamily="34" charset="0"/>
              </a:rPr>
              <a:t>God”…</a:t>
            </a:r>
            <a:r>
              <a:rPr lang="en-US" sz="3000" dirty="0">
                <a:latin typeface="Arial" panose="020B0604020202020204" pitchFamily="34" charset="0"/>
                <a:cs typeface="Arial" panose="020B0604020202020204" pitchFamily="34" charset="0"/>
              </a:rPr>
              <a:t>Then I saw an angel standing in the sun, and he cried out with a loud voice, saying to all the birds which fly in </a:t>
            </a:r>
            <a:r>
              <a:rPr lang="en-US" sz="3000" dirty="0" err="1">
                <a:latin typeface="Arial" panose="020B0604020202020204" pitchFamily="34" charset="0"/>
                <a:cs typeface="Arial" panose="020B0604020202020204" pitchFamily="34" charset="0"/>
              </a:rPr>
              <a:t>midheaven</a:t>
            </a:r>
            <a:r>
              <a:rPr lang="en-US" sz="3000" dirty="0">
                <a:latin typeface="Arial" panose="020B0604020202020204" pitchFamily="34" charset="0"/>
                <a:cs typeface="Arial" panose="020B0604020202020204" pitchFamily="34" charset="0"/>
              </a:rPr>
              <a:t>, “Come, assemble for </a:t>
            </a:r>
            <a:r>
              <a:rPr lang="en-US" sz="3000" dirty="0">
                <a:solidFill>
                  <a:srgbClr val="FF0000"/>
                </a:solidFill>
                <a:latin typeface="Arial" panose="020B0604020202020204" pitchFamily="34" charset="0"/>
                <a:cs typeface="Arial" panose="020B0604020202020204" pitchFamily="34" charset="0"/>
              </a:rPr>
              <a:t>the great supper of God</a:t>
            </a:r>
            <a:r>
              <a:rPr lang="en-US" sz="3000" dirty="0">
                <a:latin typeface="Arial" panose="020B0604020202020204" pitchFamily="34" charset="0"/>
                <a:cs typeface="Arial" panose="020B0604020202020204" pitchFamily="34" charset="0"/>
              </a:rPr>
              <a:t>,  </a:t>
            </a:r>
            <a:r>
              <a:rPr lang="en-US" sz="3000" u="sng" dirty="0">
                <a:latin typeface="Arial" panose="020B0604020202020204" pitchFamily="34" charset="0"/>
                <a:cs typeface="Arial" panose="020B0604020202020204" pitchFamily="34" charset="0"/>
              </a:rPr>
              <a:t>18</a:t>
            </a:r>
            <a:r>
              <a:rPr lang="en-US" sz="3000" dirty="0">
                <a:latin typeface="Arial" panose="020B0604020202020204" pitchFamily="34" charset="0"/>
                <a:cs typeface="Arial" panose="020B0604020202020204" pitchFamily="34" charset="0"/>
              </a:rPr>
              <a:t> so that you may eat the flesh of kings and the flesh of commanders and the flesh of mighty men and the flesh of horses and of those who sit on them and the flesh of all men, both free men and slaves, and small and great.” </a:t>
            </a:r>
          </a:p>
        </p:txBody>
      </p:sp>
      <p:sp>
        <p:nvSpPr>
          <p:cNvPr id="3" name="Title 2"/>
          <p:cNvSpPr>
            <a:spLocks noGrp="1"/>
          </p:cNvSpPr>
          <p:nvPr>
            <p:ph type="title"/>
          </p:nvPr>
        </p:nvSpPr>
        <p:spPr>
          <a:xfrm>
            <a:off x="381000" y="152400"/>
            <a:ext cx="8305800" cy="60960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2. The Coming Messianic Banquet</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87170A-2BC5-43A8-939F-D0F02A632AEA}" type="slidenum">
              <a:rPr lang="en-US" smtClean="0"/>
              <a:t>11</a:t>
            </a:fld>
            <a:endParaRPr lang="en-US"/>
          </a:p>
        </p:txBody>
      </p:sp>
    </p:spTree>
    <p:extLst>
      <p:ext uri="{BB962C8B-B14F-4D97-AF65-F5344CB8AC3E}">
        <p14:creationId xmlns:p14="http://schemas.microsoft.com/office/powerpoint/2010/main" val="62250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915400" cy="5181600"/>
          </a:xfrm>
        </p:spPr>
        <p:txBody>
          <a:bodyPr>
            <a:normAutofit/>
          </a:bodyPr>
          <a:lstStyle/>
          <a:p>
            <a:pPr marL="109728" indent="0">
              <a:lnSpc>
                <a:spcPts val="4200"/>
              </a:lnSpc>
              <a:buNone/>
            </a:pPr>
            <a:r>
              <a:rPr lang="en-US" sz="3200" b="1" u="sng" dirty="0" smtClean="0">
                <a:latin typeface="Arial" panose="020B0604020202020204" pitchFamily="34" charset="0"/>
                <a:cs typeface="Arial" panose="020B0604020202020204" pitchFamily="34" charset="0"/>
              </a:rPr>
              <a:t>Exodus </a:t>
            </a:r>
            <a:r>
              <a:rPr lang="en-US" sz="3200" b="1" u="sng" dirty="0" smtClean="0">
                <a:latin typeface="Arial" panose="020B0604020202020204" pitchFamily="34" charset="0"/>
                <a:cs typeface="Arial" panose="020B0604020202020204" pitchFamily="34" charset="0"/>
              </a:rPr>
              <a:t>12:1-51</a:t>
            </a:r>
            <a:endParaRPr lang="en-US" sz="1200" b="1" u="sng" dirty="0" smtClean="0">
              <a:latin typeface="Arial" panose="020B0604020202020204" pitchFamily="34" charset="0"/>
              <a:cs typeface="Arial" panose="020B0604020202020204" pitchFamily="34" charset="0"/>
            </a:endParaRPr>
          </a:p>
          <a:p>
            <a:pPr>
              <a:lnSpc>
                <a:spcPts val="4200"/>
              </a:lnSpc>
            </a:pPr>
            <a:r>
              <a:rPr lang="en-US" sz="3200" dirty="0" smtClean="0">
                <a:latin typeface="Arial" panose="020B0604020202020204" pitchFamily="34" charset="0"/>
                <a:cs typeface="Arial" panose="020B0604020202020204" pitchFamily="34" charset="0"/>
              </a:rPr>
              <a:t>10</a:t>
            </a:r>
            <a:r>
              <a:rPr lang="en-US" sz="3200" baseline="30000" dirty="0" smtClean="0">
                <a:latin typeface="Arial" panose="020B0604020202020204" pitchFamily="34" charset="0"/>
                <a:cs typeface="Arial" panose="020B0604020202020204" pitchFamily="34" charset="0"/>
              </a:rPr>
              <a:t>th</a:t>
            </a:r>
            <a:r>
              <a:rPr lang="en-US" sz="3200" dirty="0" smtClean="0">
                <a:latin typeface="Arial" panose="020B0604020202020204" pitchFamily="34" charset="0"/>
                <a:cs typeface="Arial" panose="020B0604020202020204" pitchFamily="34" charset="0"/>
              </a:rPr>
              <a:t> Nisan = Lamb without blemish is selected</a:t>
            </a:r>
          </a:p>
          <a:p>
            <a:pPr>
              <a:lnSpc>
                <a:spcPts val="4200"/>
              </a:lnSpc>
            </a:pPr>
            <a:r>
              <a:rPr lang="en-US" sz="3200" dirty="0" smtClean="0">
                <a:latin typeface="Arial" panose="020B0604020202020204" pitchFamily="34" charset="0"/>
                <a:cs typeface="Arial" panose="020B0604020202020204" pitchFamily="34" charset="0"/>
              </a:rPr>
              <a:t>13</a:t>
            </a:r>
            <a:r>
              <a:rPr lang="en-US" sz="3200" baseline="30000" dirty="0" smtClean="0">
                <a:latin typeface="Arial" panose="020B0604020202020204" pitchFamily="34" charset="0"/>
                <a:cs typeface="Arial" panose="020B0604020202020204" pitchFamily="34" charset="0"/>
              </a:rPr>
              <a:t>th</a:t>
            </a:r>
            <a:r>
              <a:rPr lang="en-US" sz="3200" dirty="0" smtClean="0">
                <a:latin typeface="Arial" panose="020B0604020202020204" pitchFamily="34" charset="0"/>
                <a:cs typeface="Arial" panose="020B0604020202020204" pitchFamily="34" charset="0"/>
              </a:rPr>
              <a:t> -14</a:t>
            </a:r>
            <a:r>
              <a:rPr lang="en-US" sz="3200" baseline="30000" dirty="0" smtClean="0">
                <a:latin typeface="Arial" panose="020B0604020202020204" pitchFamily="34" charset="0"/>
                <a:cs typeface="Arial" panose="020B0604020202020204" pitchFamily="34" charset="0"/>
              </a:rPr>
              <a:t>th</a:t>
            </a:r>
            <a:r>
              <a:rPr lang="en-US" sz="3200" dirty="0" smtClean="0">
                <a:latin typeface="Arial" panose="020B0604020202020204" pitchFamily="34" charset="0"/>
                <a:cs typeface="Arial" panose="020B0604020202020204" pitchFamily="34" charset="0"/>
              </a:rPr>
              <a:t>  Nisan = Leaven cleaned out</a:t>
            </a:r>
          </a:p>
          <a:p>
            <a:pPr>
              <a:lnSpc>
                <a:spcPts val="4200"/>
              </a:lnSpc>
            </a:pPr>
            <a:r>
              <a:rPr lang="en-US" sz="3200" dirty="0" smtClean="0">
                <a:latin typeface="Arial" panose="020B0604020202020204" pitchFamily="34" charset="0"/>
                <a:cs typeface="Arial" panose="020B0604020202020204" pitchFamily="34" charset="0"/>
              </a:rPr>
              <a:t>14</a:t>
            </a:r>
            <a:r>
              <a:rPr lang="en-US" sz="3200" baseline="30000" dirty="0" smtClean="0">
                <a:latin typeface="Arial" panose="020B0604020202020204" pitchFamily="34" charset="0"/>
                <a:cs typeface="Arial" panose="020B0604020202020204" pitchFamily="34" charset="0"/>
              </a:rPr>
              <a:t>th</a:t>
            </a:r>
            <a:r>
              <a:rPr lang="en-US" sz="3200" dirty="0" smtClean="0">
                <a:latin typeface="Arial" panose="020B0604020202020204" pitchFamily="34" charset="0"/>
                <a:cs typeface="Arial" panose="020B0604020202020204" pitchFamily="34" charset="0"/>
              </a:rPr>
              <a:t> Nisan = Lamb slain </a:t>
            </a:r>
          </a:p>
          <a:p>
            <a:pPr marL="109728" indent="0">
              <a:lnSpc>
                <a:spcPts val="4200"/>
              </a:lnSpc>
              <a:buNone/>
            </a:pP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      (1) Blood applied to door posts of home</a:t>
            </a:r>
          </a:p>
          <a:p>
            <a:pPr marL="109728" indent="0">
              <a:lnSpc>
                <a:spcPts val="4200"/>
              </a:lnSpc>
              <a:buNone/>
            </a:pP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      (2) Lamb completely consumed</a:t>
            </a:r>
          </a:p>
          <a:p>
            <a:pPr marL="109728" indent="0">
              <a:lnSpc>
                <a:spcPts val="4200"/>
              </a:lnSpc>
              <a:buNone/>
            </a:pP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      (3) No bones broken</a:t>
            </a:r>
          </a:p>
        </p:txBody>
      </p:sp>
      <p:sp>
        <p:nvSpPr>
          <p:cNvPr id="3" name="Title 2"/>
          <p:cNvSpPr>
            <a:spLocks noGrp="1"/>
          </p:cNvSpPr>
          <p:nvPr>
            <p:ph type="title"/>
          </p:nvPr>
        </p:nvSpPr>
        <p:spPr>
          <a:xfrm>
            <a:off x="457200" y="76200"/>
            <a:ext cx="8229600" cy="762000"/>
          </a:xfrm>
        </p:spPr>
        <p:txBody>
          <a:bodyPr>
            <a:normAutofit fontScale="90000"/>
          </a:bodyPr>
          <a:lstStyle/>
          <a:p>
            <a:r>
              <a:rPr lang="en-US" dirty="0" smtClean="0">
                <a:solidFill>
                  <a:srgbClr val="0070C0"/>
                </a:solidFill>
                <a:effectLst/>
                <a:latin typeface="Arial" panose="020B0604020202020204" pitchFamily="34" charset="0"/>
                <a:cs typeface="Arial" panose="020B0604020202020204" pitchFamily="34" charset="0"/>
              </a:rPr>
              <a:t>Background </a:t>
            </a:r>
            <a:r>
              <a:rPr lang="en-US" dirty="0" smtClean="0">
                <a:solidFill>
                  <a:srgbClr val="0070C0"/>
                </a:solidFill>
                <a:effectLst/>
                <a:latin typeface="Arial" panose="020B0604020202020204" pitchFamily="34" charset="0"/>
                <a:cs typeface="Arial" panose="020B0604020202020204" pitchFamily="34" charset="0"/>
              </a:rPr>
              <a:t>for </a:t>
            </a:r>
            <a:r>
              <a:rPr lang="en-US" dirty="0">
                <a:solidFill>
                  <a:srgbClr val="0070C0"/>
                </a:solidFill>
                <a:effectLst/>
                <a:latin typeface="Arial" panose="020B0604020202020204" pitchFamily="34" charset="0"/>
                <a:cs typeface="Arial" panose="020B0604020202020204" pitchFamily="34" charset="0"/>
              </a:rPr>
              <a:t>t</a:t>
            </a:r>
            <a:r>
              <a:rPr lang="en-US" dirty="0" smtClean="0">
                <a:solidFill>
                  <a:srgbClr val="0070C0"/>
                </a:solidFill>
                <a:effectLst/>
                <a:latin typeface="Arial" panose="020B0604020202020204" pitchFamily="34" charset="0"/>
                <a:cs typeface="Arial" panose="020B0604020202020204" pitchFamily="34" charset="0"/>
              </a:rPr>
              <a:t>he </a:t>
            </a:r>
            <a:r>
              <a:rPr lang="en-US" dirty="0" smtClean="0">
                <a:solidFill>
                  <a:srgbClr val="0070C0"/>
                </a:solidFill>
                <a:effectLst/>
                <a:latin typeface="Arial" panose="020B0604020202020204" pitchFamily="34" charset="0"/>
                <a:cs typeface="Arial" panose="020B0604020202020204" pitchFamily="34" charset="0"/>
              </a:rPr>
              <a:t>Lord’s Supper</a:t>
            </a:r>
            <a:endParaRPr lang="en-US"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87170A-2BC5-43A8-939F-D0F02A632AEA}" type="slidenum">
              <a:rPr lang="en-US" smtClean="0"/>
              <a:t>2</a:t>
            </a:fld>
            <a:endParaRPr lang="en-US"/>
          </a:p>
        </p:txBody>
      </p:sp>
    </p:spTree>
    <p:extLst>
      <p:ext uri="{BB962C8B-B14F-4D97-AF65-F5344CB8AC3E}">
        <p14:creationId xmlns:p14="http://schemas.microsoft.com/office/powerpoint/2010/main" val="127974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3200" u="sng" dirty="0" smtClean="0">
                <a:latin typeface="Arial" panose="020B0604020202020204" pitchFamily="34" charset="0"/>
                <a:cs typeface="Arial" panose="020B0604020202020204" pitchFamily="34" charset="0"/>
              </a:rPr>
              <a:t>Mark </a:t>
            </a:r>
            <a:r>
              <a:rPr lang="en-US" sz="3200" u="sng" dirty="0">
                <a:latin typeface="Arial" panose="020B0604020202020204" pitchFamily="34" charset="0"/>
                <a:cs typeface="Arial" panose="020B0604020202020204" pitchFamily="34" charset="0"/>
              </a:rPr>
              <a:t>14:22</a:t>
            </a:r>
            <a:r>
              <a:rPr lang="en-US" sz="3200" dirty="0">
                <a:latin typeface="Arial" panose="020B0604020202020204" pitchFamily="34" charset="0"/>
                <a:cs typeface="Arial" panose="020B0604020202020204" pitchFamily="34" charset="0"/>
              </a:rPr>
              <a:t> While they were eating, He took some bread, and after a blessing He broke it, and gave it to them, and said, “</a:t>
            </a:r>
            <a:r>
              <a:rPr lang="en-US" sz="3200" dirty="0">
                <a:solidFill>
                  <a:srgbClr val="FF0000"/>
                </a:solidFill>
                <a:latin typeface="Arial" panose="020B0604020202020204" pitchFamily="34" charset="0"/>
                <a:cs typeface="Arial" panose="020B0604020202020204" pitchFamily="34" charset="0"/>
              </a:rPr>
              <a:t>Take</a:t>
            </a:r>
            <a:r>
              <a:rPr lang="en-US" sz="3200" dirty="0">
                <a:latin typeface="Arial" panose="020B0604020202020204" pitchFamily="34" charset="0"/>
                <a:cs typeface="Arial" panose="020B0604020202020204" pitchFamily="34" charset="0"/>
              </a:rPr>
              <a:t> </a:t>
            </a:r>
            <a:r>
              <a:rPr lang="en-US" sz="3200" i="1" dirty="0">
                <a:latin typeface="Arial" panose="020B0604020202020204" pitchFamily="34" charset="0"/>
                <a:cs typeface="Arial" panose="020B0604020202020204" pitchFamily="34" charset="0"/>
              </a:rPr>
              <a:t>it</a:t>
            </a:r>
            <a:r>
              <a:rPr lang="en-US" sz="3200" dirty="0">
                <a:latin typeface="Arial" panose="020B0604020202020204" pitchFamily="34" charset="0"/>
                <a:cs typeface="Arial" panose="020B0604020202020204" pitchFamily="34" charset="0"/>
              </a:rPr>
              <a:t>; this is My body</a:t>
            </a:r>
            <a:r>
              <a:rPr lang="en-US" sz="3200" dirty="0" smtClean="0">
                <a:latin typeface="Arial" panose="020B0604020202020204" pitchFamily="34" charset="0"/>
                <a:cs typeface="Arial" panose="020B0604020202020204" pitchFamily="34" charset="0"/>
              </a:rPr>
              <a:t>.”</a:t>
            </a:r>
          </a:p>
          <a:p>
            <a:pPr marL="109728" indent="0">
              <a:buNone/>
            </a:pPr>
            <a:endParaRPr lang="en-US" sz="3200" dirty="0" smtClean="0">
              <a:latin typeface="Arial" panose="020B0604020202020204" pitchFamily="34" charset="0"/>
              <a:cs typeface="Arial" panose="020B0604020202020204" pitchFamily="34" charset="0"/>
            </a:endParaRPr>
          </a:p>
          <a:p>
            <a:pPr marL="109728" indent="0">
              <a:buNone/>
            </a:pPr>
            <a:r>
              <a:rPr lang="en-US" sz="3200" u="sng" dirty="0" smtClean="0">
                <a:latin typeface="Arial" panose="020B0604020202020204" pitchFamily="34" charset="0"/>
                <a:cs typeface="Arial" panose="020B0604020202020204" pitchFamily="34" charset="0"/>
              </a:rPr>
              <a:t>John 6:35</a:t>
            </a:r>
            <a:r>
              <a:rPr lang="en-US" sz="3200" dirty="0" smtClean="0">
                <a:latin typeface="Arial" panose="020B0604020202020204" pitchFamily="34" charset="0"/>
                <a:cs typeface="Arial" panose="020B0604020202020204" pitchFamily="34" charset="0"/>
              </a:rPr>
              <a:t> Jesus </a:t>
            </a:r>
            <a:r>
              <a:rPr lang="en-US" sz="3200" dirty="0">
                <a:latin typeface="Arial" panose="020B0604020202020204" pitchFamily="34" charset="0"/>
                <a:cs typeface="Arial" panose="020B0604020202020204" pitchFamily="34" charset="0"/>
              </a:rPr>
              <a:t>said to them, “</a:t>
            </a:r>
            <a:r>
              <a:rPr lang="en-US" sz="3200" dirty="0">
                <a:solidFill>
                  <a:srgbClr val="FF0000"/>
                </a:solidFill>
                <a:latin typeface="Arial" panose="020B0604020202020204" pitchFamily="34" charset="0"/>
                <a:cs typeface="Arial" panose="020B0604020202020204" pitchFamily="34" charset="0"/>
              </a:rPr>
              <a:t>I am the bread of life</a:t>
            </a:r>
            <a:r>
              <a:rPr lang="en-US" sz="3200" dirty="0">
                <a:latin typeface="Arial" panose="020B0604020202020204" pitchFamily="34" charset="0"/>
                <a:cs typeface="Arial" panose="020B0604020202020204" pitchFamily="34" charset="0"/>
              </a:rPr>
              <a:t>; he who comes to Me will not hunger, and he who believes in Me will never thirst</a:t>
            </a:r>
            <a:r>
              <a:rPr lang="en-US" sz="3200" dirty="0" smtClean="0">
                <a:latin typeface="Arial" panose="020B0604020202020204" pitchFamily="34" charset="0"/>
                <a:cs typeface="Arial" panose="020B0604020202020204" pitchFamily="34" charset="0"/>
              </a:rPr>
              <a:t>.”</a:t>
            </a:r>
          </a:p>
          <a:p>
            <a:pPr marL="109728" indent="0">
              <a:buNone/>
            </a:pPr>
            <a:endParaRPr lang="en-US" sz="3200" dirty="0">
              <a:latin typeface="Arial" panose="020B0604020202020204" pitchFamily="34" charset="0"/>
              <a:cs typeface="Arial" panose="020B0604020202020204" pitchFamily="34" charset="0"/>
            </a:endParaRPr>
          </a:p>
          <a:p>
            <a:pPr marL="109728" indent="0">
              <a:buNone/>
            </a:pPr>
            <a:endParaRPr lang="en-US" sz="32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3200" i="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792162"/>
          </a:xfrm>
        </p:spPr>
        <p:txBody>
          <a:bodyPr>
            <a:normAutofit/>
          </a:bodyPr>
          <a:lstStyle/>
          <a:p>
            <a:pPr algn="ctr"/>
            <a:r>
              <a:rPr lang="en-US" dirty="0" smtClean="0">
                <a:solidFill>
                  <a:srgbClr val="0070C0"/>
                </a:solidFill>
                <a:effectLst/>
                <a:latin typeface="Arial" panose="020B0604020202020204" pitchFamily="34" charset="0"/>
                <a:cs typeface="Arial" panose="020B0604020202020204" pitchFamily="34" charset="0"/>
              </a:rPr>
              <a:t>Jesus Is </a:t>
            </a:r>
            <a:r>
              <a:rPr lang="en-US" dirty="0" smtClean="0">
                <a:solidFill>
                  <a:srgbClr val="0070C0"/>
                </a:solidFill>
                <a:effectLst/>
                <a:latin typeface="Arial" panose="020B0604020202020204" pitchFamily="34" charset="0"/>
                <a:cs typeface="Arial" panose="020B0604020202020204" pitchFamily="34" charset="0"/>
              </a:rPr>
              <a:t>the </a:t>
            </a:r>
            <a:r>
              <a:rPr lang="en-US" dirty="0" smtClean="0">
                <a:solidFill>
                  <a:srgbClr val="0070C0"/>
                </a:solidFill>
                <a:effectLst/>
                <a:latin typeface="Arial" panose="020B0604020202020204" pitchFamily="34" charset="0"/>
                <a:cs typeface="Arial" panose="020B0604020202020204" pitchFamily="34" charset="0"/>
              </a:rPr>
              <a:t>Bread of Life</a:t>
            </a:r>
            <a:endParaRPr lang="en-US" dirty="0">
              <a:solidFill>
                <a:srgbClr val="0070C0"/>
              </a:solidFill>
              <a:effectLst/>
              <a:latin typeface="Arial" panose="020B0604020202020204" pitchFamily="34" charset="0"/>
              <a:cs typeface="Arial" panose="020B0604020202020204" pitchFamily="34" charset="0"/>
            </a:endParaRPr>
          </a:p>
        </p:txBody>
      </p:sp>
      <p:sp>
        <p:nvSpPr>
          <p:cNvPr id="10" name="Rounded Rectangle 9"/>
          <p:cNvSpPr/>
          <p:nvPr/>
        </p:nvSpPr>
        <p:spPr>
          <a:xfrm>
            <a:off x="2667000" y="1597730"/>
            <a:ext cx="3657600" cy="45967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357555" y="5105400"/>
            <a:ext cx="4724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7787170A-2BC5-43A8-939F-D0F02A632AEA}" type="slidenum">
              <a:rPr lang="en-US" smtClean="0"/>
              <a:t>3</a:t>
            </a:fld>
            <a:endParaRPr lang="en-US"/>
          </a:p>
        </p:txBody>
      </p:sp>
    </p:spTree>
    <p:extLst>
      <p:ext uri="{BB962C8B-B14F-4D97-AF65-F5344CB8AC3E}">
        <p14:creationId xmlns:p14="http://schemas.microsoft.com/office/powerpoint/2010/main" val="1552892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46931"/>
            <a:ext cx="8839200" cy="5715000"/>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14:23-25</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when He had taken a cup and given thanks, He gave it to them, and they all drank from it.  </a:t>
            </a:r>
            <a:r>
              <a:rPr lang="en-US" sz="2800" u="sng" dirty="0">
                <a:latin typeface="Arial" panose="020B0604020202020204" pitchFamily="34" charset="0"/>
                <a:cs typeface="Arial" panose="020B0604020202020204" pitchFamily="34" charset="0"/>
              </a:rPr>
              <a:t>24</a:t>
            </a:r>
            <a:r>
              <a:rPr lang="en-US" sz="2800" dirty="0">
                <a:latin typeface="Arial" panose="020B0604020202020204" pitchFamily="34" charset="0"/>
                <a:cs typeface="Arial" panose="020B0604020202020204" pitchFamily="34" charset="0"/>
              </a:rPr>
              <a:t> And He said to them, “</a:t>
            </a:r>
            <a:r>
              <a:rPr lang="en-US" sz="2800" dirty="0">
                <a:solidFill>
                  <a:srgbClr val="FF0000"/>
                </a:solidFill>
                <a:latin typeface="Arial" panose="020B0604020202020204" pitchFamily="34" charset="0"/>
                <a:cs typeface="Arial" panose="020B0604020202020204" pitchFamily="34" charset="0"/>
              </a:rPr>
              <a:t>This is My blood of the covenant</a:t>
            </a:r>
            <a:r>
              <a:rPr lang="en-US" sz="2800" dirty="0">
                <a:latin typeface="Arial" panose="020B0604020202020204" pitchFamily="34" charset="0"/>
                <a:cs typeface="Arial" panose="020B0604020202020204" pitchFamily="34" charset="0"/>
              </a:rPr>
              <a:t>, which is poured out </a:t>
            </a:r>
            <a:r>
              <a:rPr lang="en-US" sz="2800" b="1" dirty="0">
                <a:latin typeface="Arial" panose="020B0604020202020204" pitchFamily="34" charset="0"/>
                <a:cs typeface="Arial" panose="020B0604020202020204" pitchFamily="34" charset="0"/>
              </a:rPr>
              <a:t>for many</a:t>
            </a:r>
            <a:r>
              <a:rPr lang="en-US" sz="2800" dirty="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25</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Truly </a:t>
            </a:r>
            <a:r>
              <a:rPr lang="en-US" sz="2800" dirty="0">
                <a:latin typeface="Arial" panose="020B0604020202020204" pitchFamily="34" charset="0"/>
                <a:cs typeface="Arial" panose="020B0604020202020204" pitchFamily="34" charset="0"/>
              </a:rPr>
              <a:t>I say to you, I will never again drink of the fruit of the vine until that day when I drink it new in the kingdom of God.” </a:t>
            </a:r>
            <a:endParaRPr lang="en-US" sz="2800" dirty="0" smtClean="0">
              <a:latin typeface="Arial" panose="020B0604020202020204" pitchFamily="34" charset="0"/>
              <a:cs typeface="Arial" panose="020B0604020202020204" pitchFamily="34" charset="0"/>
            </a:endParaRPr>
          </a:p>
          <a:p>
            <a:pPr marL="109728" indent="0">
              <a:buNone/>
            </a:pPr>
            <a:endParaRPr lang="en-US" sz="1600" dirty="0">
              <a:latin typeface="Arial" panose="020B0604020202020204" pitchFamily="34" charset="0"/>
              <a:cs typeface="Arial" panose="020B0604020202020204" pitchFamily="34" charset="0"/>
            </a:endParaRPr>
          </a:p>
          <a:p>
            <a:pPr marL="109728" indent="0">
              <a:buNone/>
            </a:pPr>
            <a:r>
              <a:rPr lang="en-US" sz="2800" u="sng" dirty="0">
                <a:latin typeface="Arial" panose="020B0604020202020204" pitchFamily="34" charset="0"/>
                <a:cs typeface="Arial" panose="020B0604020202020204" pitchFamily="34" charset="0"/>
              </a:rPr>
              <a:t>Exodus 24:8</a:t>
            </a:r>
            <a:r>
              <a:rPr lang="en-US" sz="2800" dirty="0">
                <a:latin typeface="Arial" panose="020B0604020202020204" pitchFamily="34" charset="0"/>
                <a:cs typeface="Arial" panose="020B0604020202020204" pitchFamily="34" charset="0"/>
              </a:rPr>
              <a:t> So Moses took the blood and sprinkled it on the people, and said, “Behold </a:t>
            </a:r>
            <a:r>
              <a:rPr lang="en-US" sz="2800" dirty="0">
                <a:solidFill>
                  <a:srgbClr val="FF0000"/>
                </a:solidFill>
                <a:latin typeface="Arial" panose="020B0604020202020204" pitchFamily="34" charset="0"/>
                <a:cs typeface="Arial" panose="020B0604020202020204" pitchFamily="34" charset="0"/>
              </a:rPr>
              <a:t>the blood of the covenant</a:t>
            </a:r>
            <a:r>
              <a:rPr lang="en-US" sz="2800" dirty="0">
                <a:latin typeface="Arial" panose="020B0604020202020204" pitchFamily="34" charset="0"/>
                <a:cs typeface="Arial" panose="020B0604020202020204" pitchFamily="34" charset="0"/>
              </a:rPr>
              <a:t>, which the LORD has made with you in accordance with all these words.” </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52400" y="0"/>
            <a:ext cx="8839200" cy="792162"/>
          </a:xfrm>
        </p:spPr>
        <p:txBody>
          <a:bodyPr>
            <a:noAutofit/>
          </a:bodyPr>
          <a:lstStyle/>
          <a:p>
            <a:pPr algn="ctr"/>
            <a:r>
              <a:rPr lang="en-US" sz="3300" dirty="0" smtClean="0">
                <a:solidFill>
                  <a:srgbClr val="0070C0"/>
                </a:solidFill>
                <a:effectLst/>
                <a:latin typeface="Arial" panose="020B0604020202020204" pitchFamily="34" charset="0"/>
                <a:cs typeface="Arial" panose="020B0604020202020204" pitchFamily="34" charset="0"/>
              </a:rPr>
              <a:t>Jesus’ Blood Institutes </a:t>
            </a:r>
            <a:r>
              <a:rPr lang="en-US" sz="3300" dirty="0" smtClean="0">
                <a:solidFill>
                  <a:srgbClr val="0070C0"/>
                </a:solidFill>
                <a:effectLst/>
                <a:latin typeface="Arial" panose="020B0604020202020204" pitchFamily="34" charset="0"/>
                <a:cs typeface="Arial" panose="020B0604020202020204" pitchFamily="34" charset="0"/>
              </a:rPr>
              <a:t>the </a:t>
            </a:r>
            <a:r>
              <a:rPr lang="en-US" sz="3300" dirty="0" smtClean="0">
                <a:solidFill>
                  <a:srgbClr val="0070C0"/>
                </a:solidFill>
                <a:effectLst/>
                <a:latin typeface="Arial" panose="020B0604020202020204" pitchFamily="34" charset="0"/>
                <a:cs typeface="Arial" panose="020B0604020202020204" pitchFamily="34" charset="0"/>
              </a:rPr>
              <a:t>New Covenant</a:t>
            </a:r>
            <a:endParaRPr lang="en-US" sz="3300" dirty="0">
              <a:solidFill>
                <a:srgbClr val="0070C0"/>
              </a:solidFill>
              <a:effectLst/>
              <a:latin typeface="Arial" panose="020B0604020202020204" pitchFamily="34" charset="0"/>
              <a:cs typeface="Arial" panose="020B0604020202020204" pitchFamily="34" charset="0"/>
            </a:endParaRPr>
          </a:p>
        </p:txBody>
      </p:sp>
      <p:grpSp>
        <p:nvGrpSpPr>
          <p:cNvPr id="7" name="Group 6"/>
          <p:cNvGrpSpPr/>
          <p:nvPr/>
        </p:nvGrpSpPr>
        <p:grpSpPr>
          <a:xfrm>
            <a:off x="304800" y="3056731"/>
            <a:ext cx="8153400" cy="838200"/>
            <a:chOff x="304800" y="2895600"/>
            <a:chExt cx="8153400" cy="838200"/>
          </a:xfrm>
        </p:grpSpPr>
        <p:cxnSp>
          <p:nvCxnSpPr>
            <p:cNvPr id="4" name="Straight Connector 3"/>
            <p:cNvCxnSpPr/>
            <p:nvPr/>
          </p:nvCxnSpPr>
          <p:spPr>
            <a:xfrm>
              <a:off x="2362200" y="2895600"/>
              <a:ext cx="6096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3276600"/>
              <a:ext cx="8153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27121" y="3733800"/>
              <a:ext cx="990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5" name="Slide Number Placeholder 4"/>
          <p:cNvSpPr>
            <a:spLocks noGrp="1"/>
          </p:cNvSpPr>
          <p:nvPr>
            <p:ph type="sldNum" sz="quarter" idx="12"/>
          </p:nvPr>
        </p:nvSpPr>
        <p:spPr>
          <a:xfrm>
            <a:off x="7696200" y="6569075"/>
            <a:ext cx="1240632" cy="365125"/>
          </a:xfrm>
        </p:spPr>
        <p:txBody>
          <a:bodyPr/>
          <a:lstStyle/>
          <a:p>
            <a:fld id="{7787170A-2BC5-43A8-939F-D0F02A632AEA}" type="slidenum">
              <a:rPr lang="en-US" smtClean="0"/>
              <a:t>4</a:t>
            </a:fld>
            <a:endParaRPr lang="en-US"/>
          </a:p>
        </p:txBody>
      </p:sp>
    </p:spTree>
    <p:extLst>
      <p:ext uri="{BB962C8B-B14F-4D97-AF65-F5344CB8AC3E}">
        <p14:creationId xmlns:p14="http://schemas.microsoft.com/office/powerpoint/2010/main" val="1884020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5181600"/>
          </a:xfrm>
        </p:spPr>
        <p:txBody>
          <a:bodyPr>
            <a:noAutofit/>
          </a:bodyPr>
          <a:lstStyle/>
          <a:p>
            <a:pPr marL="109728" indent="0">
              <a:spcBef>
                <a:spcPts val="0"/>
              </a:spcBef>
              <a:spcAft>
                <a:spcPts val="1200"/>
              </a:spcAft>
              <a:buNone/>
            </a:pPr>
            <a:r>
              <a:rPr lang="en-US" sz="3000" b="1" dirty="0" smtClean="0">
                <a:latin typeface="Arial" panose="020B0604020202020204" pitchFamily="34" charset="0"/>
                <a:cs typeface="Arial" panose="020B0604020202020204" pitchFamily="34" charset="0"/>
              </a:rPr>
              <a:t>The four cups of wine and their promises:</a:t>
            </a:r>
          </a:p>
          <a:p>
            <a:pPr marL="109728" indent="0">
              <a:buNone/>
            </a:pPr>
            <a:r>
              <a:rPr lang="en-US" sz="3000" u="sng" dirty="0" smtClean="0">
                <a:latin typeface="Arial" panose="020B0604020202020204" pitchFamily="34" charset="0"/>
                <a:cs typeface="Arial" panose="020B0604020202020204" pitchFamily="34" charset="0"/>
              </a:rPr>
              <a:t>Exodus </a:t>
            </a:r>
            <a:r>
              <a:rPr lang="en-US" sz="3000" u="sng" dirty="0" smtClean="0">
                <a:latin typeface="Arial" panose="020B0604020202020204" pitchFamily="34" charset="0"/>
                <a:cs typeface="Arial" panose="020B0604020202020204" pitchFamily="34" charset="0"/>
              </a:rPr>
              <a:t>6:6-7</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Say, therefore, to the sons of Israel, ‘I am the LORD, and </a:t>
            </a:r>
            <a:r>
              <a:rPr lang="en-US" sz="3000" dirty="0">
                <a:solidFill>
                  <a:srgbClr val="FF0000"/>
                </a:solidFill>
                <a:latin typeface="Arial" panose="020B0604020202020204" pitchFamily="34" charset="0"/>
                <a:cs typeface="Arial" panose="020B0604020202020204" pitchFamily="34" charset="0"/>
              </a:rPr>
              <a:t>I will bring you out </a:t>
            </a:r>
            <a:r>
              <a:rPr lang="en-US" sz="3000" dirty="0">
                <a:latin typeface="Arial" panose="020B0604020202020204" pitchFamily="34" charset="0"/>
                <a:cs typeface="Arial" panose="020B0604020202020204" pitchFamily="34" charset="0"/>
              </a:rPr>
              <a:t>from under the burdens of the Egyptians, and </a:t>
            </a:r>
            <a:r>
              <a:rPr lang="en-US" sz="3000" dirty="0">
                <a:solidFill>
                  <a:srgbClr val="FF0000"/>
                </a:solidFill>
                <a:latin typeface="Arial" panose="020B0604020202020204" pitchFamily="34" charset="0"/>
                <a:cs typeface="Arial" panose="020B0604020202020204" pitchFamily="34" charset="0"/>
              </a:rPr>
              <a:t>I will deliver you </a:t>
            </a:r>
            <a:r>
              <a:rPr lang="en-US" sz="3000" dirty="0">
                <a:latin typeface="Arial" panose="020B0604020202020204" pitchFamily="34" charset="0"/>
                <a:cs typeface="Arial" panose="020B0604020202020204" pitchFamily="34" charset="0"/>
              </a:rPr>
              <a:t>from their bondage. </a:t>
            </a:r>
            <a:r>
              <a:rPr lang="en-US" sz="3000" dirty="0">
                <a:solidFill>
                  <a:srgbClr val="FF0000"/>
                </a:solidFill>
                <a:latin typeface="Arial" panose="020B0604020202020204" pitchFamily="34" charset="0"/>
                <a:cs typeface="Arial" panose="020B0604020202020204" pitchFamily="34" charset="0"/>
              </a:rPr>
              <a:t>I will also redeem you </a:t>
            </a:r>
            <a:r>
              <a:rPr lang="en-US" sz="3000" dirty="0">
                <a:latin typeface="Arial" panose="020B0604020202020204" pitchFamily="34" charset="0"/>
                <a:cs typeface="Arial" panose="020B0604020202020204" pitchFamily="34" charset="0"/>
              </a:rPr>
              <a:t>with an outstretched arm and with great judgments.  </a:t>
            </a:r>
            <a:r>
              <a:rPr lang="en-US" sz="3000" u="sng" dirty="0">
                <a:latin typeface="Arial" panose="020B0604020202020204" pitchFamily="34" charset="0"/>
                <a:cs typeface="Arial" panose="020B0604020202020204" pitchFamily="34" charset="0"/>
              </a:rPr>
              <a:t>7</a:t>
            </a:r>
            <a:r>
              <a:rPr lang="en-US" sz="3000" dirty="0">
                <a:latin typeface="Arial" panose="020B0604020202020204" pitchFamily="34" charset="0"/>
                <a:cs typeface="Arial" panose="020B0604020202020204" pitchFamily="34" charset="0"/>
              </a:rPr>
              <a:t> ‘Then</a:t>
            </a:r>
            <a:r>
              <a:rPr lang="en-US" sz="3000" dirty="0">
                <a:solidFill>
                  <a:srgbClr val="FF0000"/>
                </a:solidFill>
                <a:latin typeface="Arial" panose="020B0604020202020204" pitchFamily="34" charset="0"/>
                <a:cs typeface="Arial" panose="020B0604020202020204" pitchFamily="34" charset="0"/>
              </a:rPr>
              <a:t> I will take you </a:t>
            </a:r>
            <a:r>
              <a:rPr lang="en-US" sz="3000" dirty="0">
                <a:latin typeface="Arial" panose="020B0604020202020204" pitchFamily="34" charset="0"/>
                <a:cs typeface="Arial" panose="020B0604020202020204" pitchFamily="34" charset="0"/>
              </a:rPr>
              <a:t>for My people, and I will be your God; and you shall know that I am the LORD your God, who brought you out from under the burdens of the Egyptians. </a:t>
            </a:r>
            <a:endParaRPr lang="en-US" sz="3000"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868362"/>
          </a:xfrm>
        </p:spPr>
        <p:txBody>
          <a:bodyPr>
            <a:normAutofit/>
          </a:bodyPr>
          <a:lstStyle/>
          <a:p>
            <a:pPr algn="ctr"/>
            <a:r>
              <a:rPr lang="en-US" dirty="0" smtClean="0">
                <a:solidFill>
                  <a:srgbClr val="0070C0"/>
                </a:solidFill>
                <a:effectLst/>
                <a:latin typeface="Arial" panose="020B0604020202020204" pitchFamily="34" charset="0"/>
                <a:cs typeface="Arial" panose="020B0604020202020204" pitchFamily="34" charset="0"/>
              </a:rPr>
              <a:t>Jesus Stopped </a:t>
            </a:r>
            <a:r>
              <a:rPr lang="en-US" dirty="0" smtClean="0">
                <a:solidFill>
                  <a:srgbClr val="0070C0"/>
                </a:solidFill>
                <a:effectLst/>
                <a:latin typeface="Arial" panose="020B0604020202020204" pitchFamily="34" charset="0"/>
                <a:cs typeface="Arial" panose="020B0604020202020204" pitchFamily="34" charset="0"/>
              </a:rPr>
              <a:t>at </a:t>
            </a:r>
            <a:r>
              <a:rPr lang="en-US" dirty="0">
                <a:solidFill>
                  <a:srgbClr val="0070C0"/>
                </a:solidFill>
                <a:effectLst/>
                <a:latin typeface="Arial" panose="020B0604020202020204" pitchFamily="34" charset="0"/>
                <a:cs typeface="Arial" panose="020B0604020202020204" pitchFamily="34" charset="0"/>
              </a:rPr>
              <a:t>t</a:t>
            </a:r>
            <a:r>
              <a:rPr lang="en-US" dirty="0" smtClean="0">
                <a:solidFill>
                  <a:srgbClr val="0070C0"/>
                </a:solidFill>
                <a:effectLst/>
                <a:latin typeface="Arial" panose="020B0604020202020204" pitchFamily="34" charset="0"/>
                <a:cs typeface="Arial" panose="020B0604020202020204" pitchFamily="34" charset="0"/>
              </a:rPr>
              <a:t>he </a:t>
            </a:r>
            <a:r>
              <a:rPr lang="en-US" dirty="0" smtClean="0">
                <a:solidFill>
                  <a:srgbClr val="0070C0"/>
                </a:solidFill>
                <a:effectLst/>
                <a:latin typeface="Arial" panose="020B0604020202020204" pitchFamily="34" charset="0"/>
                <a:cs typeface="Arial" panose="020B0604020202020204" pitchFamily="34" charset="0"/>
              </a:rPr>
              <a:t>Third Cup!</a:t>
            </a:r>
            <a:endParaRPr lang="en-US" dirty="0"/>
          </a:p>
        </p:txBody>
      </p:sp>
      <p:sp>
        <p:nvSpPr>
          <p:cNvPr id="4" name="Slide Number Placeholder 3"/>
          <p:cNvSpPr>
            <a:spLocks noGrp="1"/>
          </p:cNvSpPr>
          <p:nvPr>
            <p:ph type="sldNum" sz="quarter" idx="12"/>
          </p:nvPr>
        </p:nvSpPr>
        <p:spPr/>
        <p:txBody>
          <a:bodyPr/>
          <a:lstStyle/>
          <a:p>
            <a:fld id="{7787170A-2BC5-43A8-939F-D0F02A632AEA}" type="slidenum">
              <a:rPr lang="en-US" smtClean="0"/>
              <a:t>5</a:t>
            </a:fld>
            <a:endParaRPr lang="en-US"/>
          </a:p>
        </p:txBody>
      </p:sp>
    </p:spTree>
    <p:extLst>
      <p:ext uri="{BB962C8B-B14F-4D97-AF65-F5344CB8AC3E}">
        <p14:creationId xmlns:p14="http://schemas.microsoft.com/office/powerpoint/2010/main" val="90200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02675"/>
            <a:ext cx="8534400" cy="4876800"/>
          </a:xfrm>
        </p:spPr>
        <p:txBody>
          <a:bodyPr>
            <a:noAutofit/>
          </a:bodyPr>
          <a:lstStyle/>
          <a:p>
            <a:pPr marL="109728" indent="0">
              <a:lnSpc>
                <a:spcPts val="3200"/>
              </a:lnSpc>
              <a:spcBef>
                <a:spcPts val="0"/>
              </a:spcBef>
              <a:spcAft>
                <a:spcPts val="1200"/>
              </a:spcAft>
              <a:buNone/>
            </a:pPr>
            <a:r>
              <a:rPr lang="en-US" sz="3200" u="sng" dirty="0" smtClean="0">
                <a:latin typeface="Arial" panose="020B0604020202020204" pitchFamily="34" charset="0"/>
                <a:cs typeface="Arial" panose="020B0604020202020204" pitchFamily="34" charset="0"/>
              </a:rPr>
              <a:t>Mark 14:26</a:t>
            </a:r>
            <a:r>
              <a:rPr lang="en-US" sz="3200" dirty="0" smtClean="0">
                <a:latin typeface="Arial" panose="020B0604020202020204" pitchFamily="34" charset="0"/>
                <a:cs typeface="Arial" panose="020B0604020202020204" pitchFamily="34" charset="0"/>
              </a:rPr>
              <a:t> </a:t>
            </a:r>
            <a:r>
              <a:rPr lang="en-US" sz="3200" dirty="0">
                <a:solidFill>
                  <a:srgbClr val="FF0000"/>
                </a:solidFill>
                <a:latin typeface="Arial" panose="020B0604020202020204" pitchFamily="34" charset="0"/>
                <a:cs typeface="Arial" panose="020B0604020202020204" pitchFamily="34" charset="0"/>
              </a:rPr>
              <a:t>After singing a hymn</a:t>
            </a:r>
            <a:r>
              <a:rPr lang="en-US" sz="3200" dirty="0">
                <a:latin typeface="Arial" panose="020B0604020202020204" pitchFamily="34" charset="0"/>
                <a:cs typeface="Arial" panose="020B0604020202020204" pitchFamily="34" charset="0"/>
              </a:rPr>
              <a:t>, they went out to the </a:t>
            </a:r>
            <a:r>
              <a:rPr lang="en-US" sz="3200" b="1" dirty="0">
                <a:latin typeface="Arial" panose="020B0604020202020204" pitchFamily="34" charset="0"/>
                <a:cs typeface="Arial" panose="020B0604020202020204" pitchFamily="34" charset="0"/>
              </a:rPr>
              <a:t>Mount of Olives</a:t>
            </a:r>
            <a:r>
              <a:rPr lang="en-US" sz="3200" dirty="0" smtClean="0">
                <a:latin typeface="Arial" panose="020B0604020202020204" pitchFamily="34" charset="0"/>
                <a:cs typeface="Arial" panose="020B0604020202020204" pitchFamily="34" charset="0"/>
              </a:rPr>
              <a:t>.</a:t>
            </a:r>
            <a:endParaRPr lang="en-US" sz="3200" dirty="0" smtClean="0">
              <a:latin typeface="Arial" panose="020B0604020202020204" pitchFamily="34" charset="0"/>
              <a:cs typeface="Arial" panose="020B0604020202020204" pitchFamily="34" charset="0"/>
            </a:endParaRPr>
          </a:p>
          <a:p>
            <a:pPr marL="109728" indent="0">
              <a:lnSpc>
                <a:spcPts val="3200"/>
              </a:lnSpc>
              <a:spcAft>
                <a:spcPts val="1200"/>
              </a:spcAft>
              <a:buNone/>
            </a:pPr>
            <a:r>
              <a:rPr lang="en-US" sz="3200" u="sng" dirty="0" smtClean="0">
                <a:latin typeface="Arial" panose="020B0604020202020204" pitchFamily="34" charset="0"/>
                <a:cs typeface="Arial" panose="020B0604020202020204" pitchFamily="34" charset="0"/>
              </a:rPr>
              <a:t>Psalm 118:22-26</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The stone which the builders rejected Has become the chief corner stone</a:t>
            </a:r>
            <a:r>
              <a:rPr lang="en-US" sz="3200" dirty="0" smtClean="0">
                <a:latin typeface="Arial" panose="020B0604020202020204" pitchFamily="34" charset="0"/>
                <a:cs typeface="Arial" panose="020B0604020202020204" pitchFamily="34" charset="0"/>
              </a:rPr>
              <a:t>. </a:t>
            </a:r>
            <a:r>
              <a:rPr lang="en-US" sz="3200" u="sng" dirty="0">
                <a:latin typeface="Arial" panose="020B0604020202020204" pitchFamily="34" charset="0"/>
                <a:cs typeface="Arial" panose="020B0604020202020204" pitchFamily="34" charset="0"/>
              </a:rPr>
              <a:t>23</a:t>
            </a:r>
            <a:r>
              <a:rPr lang="en-US" sz="3200" dirty="0">
                <a:latin typeface="Arial" panose="020B0604020202020204" pitchFamily="34" charset="0"/>
                <a:cs typeface="Arial" panose="020B0604020202020204" pitchFamily="34" charset="0"/>
              </a:rPr>
              <a:t> This is the LORD’S doing; It is marvelous in our eyes.  </a:t>
            </a:r>
            <a:r>
              <a:rPr lang="en-US" sz="3200" u="sng" dirty="0">
                <a:latin typeface="Arial" panose="020B0604020202020204" pitchFamily="34" charset="0"/>
                <a:cs typeface="Arial" panose="020B0604020202020204" pitchFamily="34" charset="0"/>
              </a:rPr>
              <a:t>24</a:t>
            </a:r>
            <a:r>
              <a:rPr lang="en-US" sz="3200" dirty="0">
                <a:latin typeface="Arial" panose="020B0604020202020204" pitchFamily="34" charset="0"/>
                <a:cs typeface="Arial" panose="020B0604020202020204" pitchFamily="34" charset="0"/>
              </a:rPr>
              <a:t> This is the day which the LORD has made; Let us rejoice and be glad in it.  </a:t>
            </a:r>
            <a:r>
              <a:rPr lang="en-US" sz="3200" u="sng" dirty="0">
                <a:latin typeface="Arial" panose="020B0604020202020204" pitchFamily="34" charset="0"/>
                <a:cs typeface="Arial" panose="020B0604020202020204" pitchFamily="34" charset="0"/>
              </a:rPr>
              <a:t>25</a:t>
            </a:r>
            <a:r>
              <a:rPr lang="en-US" sz="3200" dirty="0">
                <a:latin typeface="Arial" panose="020B0604020202020204" pitchFamily="34" charset="0"/>
                <a:cs typeface="Arial" panose="020B0604020202020204" pitchFamily="34" charset="0"/>
              </a:rPr>
              <a:t> O LORD, do save, we beseech You; O LORD, we beseech You, do send prosperity!  </a:t>
            </a:r>
            <a:r>
              <a:rPr lang="en-US" sz="3200" u="sng" dirty="0">
                <a:latin typeface="Arial" panose="020B0604020202020204" pitchFamily="34" charset="0"/>
                <a:cs typeface="Arial" panose="020B0604020202020204" pitchFamily="34" charset="0"/>
              </a:rPr>
              <a:t>26</a:t>
            </a:r>
            <a:r>
              <a:rPr lang="en-US" sz="3200" dirty="0">
                <a:latin typeface="Arial" panose="020B0604020202020204" pitchFamily="34" charset="0"/>
                <a:cs typeface="Arial" panose="020B0604020202020204" pitchFamily="34" charset="0"/>
              </a:rPr>
              <a:t> </a:t>
            </a:r>
            <a:r>
              <a:rPr lang="en-US" sz="3200" dirty="0">
                <a:solidFill>
                  <a:srgbClr val="FF0000"/>
                </a:solidFill>
                <a:latin typeface="Arial" panose="020B0604020202020204" pitchFamily="34" charset="0"/>
                <a:cs typeface="Arial" panose="020B0604020202020204" pitchFamily="34" charset="0"/>
              </a:rPr>
              <a:t>Blessed is the one who comes in the name of the LORD</a:t>
            </a:r>
            <a:r>
              <a:rPr lang="en-US" sz="3200" dirty="0">
                <a:latin typeface="Arial" panose="020B0604020202020204" pitchFamily="34" charset="0"/>
                <a:cs typeface="Arial" panose="020B0604020202020204" pitchFamily="34" charset="0"/>
              </a:rPr>
              <a:t>; We have blessed you from the house of the LORD.  </a:t>
            </a:r>
          </a:p>
        </p:txBody>
      </p:sp>
      <p:sp>
        <p:nvSpPr>
          <p:cNvPr id="3" name="Title 2"/>
          <p:cNvSpPr>
            <a:spLocks noGrp="1"/>
          </p:cNvSpPr>
          <p:nvPr>
            <p:ph type="title"/>
          </p:nvPr>
        </p:nvSpPr>
        <p:spPr>
          <a:xfrm>
            <a:off x="152400" y="152400"/>
            <a:ext cx="8839200" cy="639762"/>
          </a:xfrm>
        </p:spPr>
        <p:txBody>
          <a:bodyPr>
            <a:no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Jesus Visits </a:t>
            </a:r>
            <a:r>
              <a:rPr lang="en-US" sz="3600" dirty="0" smtClean="0">
                <a:solidFill>
                  <a:srgbClr val="0070C0"/>
                </a:solidFill>
                <a:effectLst/>
                <a:latin typeface="Arial" panose="020B0604020202020204" pitchFamily="34" charset="0"/>
                <a:cs typeface="Arial" panose="020B0604020202020204" pitchFamily="34" charset="0"/>
              </a:rPr>
              <a:t>the </a:t>
            </a:r>
            <a:r>
              <a:rPr lang="en-US" sz="3600" dirty="0" smtClean="0">
                <a:solidFill>
                  <a:srgbClr val="0070C0"/>
                </a:solidFill>
                <a:effectLst/>
                <a:latin typeface="Arial" panose="020B0604020202020204" pitchFamily="34" charset="0"/>
                <a:cs typeface="Arial" panose="020B0604020202020204" pitchFamily="34" charset="0"/>
              </a:rPr>
              <a:t>Place </a:t>
            </a:r>
            <a:r>
              <a:rPr lang="en-US" sz="3600" dirty="0" smtClean="0">
                <a:solidFill>
                  <a:srgbClr val="0070C0"/>
                </a:solidFill>
                <a:effectLst/>
                <a:latin typeface="Arial" panose="020B0604020202020204" pitchFamily="34" charset="0"/>
                <a:cs typeface="Arial" panose="020B0604020202020204" pitchFamily="34" charset="0"/>
              </a:rPr>
              <a:t>of </a:t>
            </a:r>
            <a:r>
              <a:rPr lang="en-US" sz="3600" dirty="0" smtClean="0">
                <a:solidFill>
                  <a:srgbClr val="0070C0"/>
                </a:solidFill>
                <a:effectLst/>
                <a:latin typeface="Arial" panose="020B0604020202020204" pitchFamily="34" charset="0"/>
                <a:cs typeface="Arial" panose="020B0604020202020204" pitchFamily="34" charset="0"/>
              </a:rPr>
              <a:t>His Return</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87170A-2BC5-43A8-939F-D0F02A632AEA}" type="slidenum">
              <a:rPr lang="en-US" smtClean="0"/>
              <a:t>6</a:t>
            </a:fld>
            <a:endParaRPr lang="en-US"/>
          </a:p>
        </p:txBody>
      </p:sp>
    </p:spTree>
    <p:extLst>
      <p:ext uri="{BB962C8B-B14F-4D97-AF65-F5344CB8AC3E}">
        <p14:creationId xmlns:p14="http://schemas.microsoft.com/office/powerpoint/2010/main" val="172797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077200" cy="4788091"/>
          </a:xfrm>
        </p:spPr>
        <p:txBody>
          <a:bodyPr>
            <a:normAutofit/>
          </a:bodyPr>
          <a:lstStyle/>
          <a:p>
            <a:pPr marL="404813" indent="-404813">
              <a:buNone/>
            </a:pPr>
            <a:r>
              <a:rPr lang="en-US" sz="3200" dirty="0" smtClean="0">
                <a:latin typeface="Arial" panose="020B0604020202020204" pitchFamily="34" charset="0"/>
                <a:cs typeface="Arial" panose="020B0604020202020204" pitchFamily="34" charset="0"/>
              </a:rPr>
              <a:t>1. We can know from the imagery of the Last Supper that Jesus took the full measure of God’s wrath on our behalf.</a:t>
            </a:r>
          </a:p>
          <a:p>
            <a:pPr marL="404813" indent="-404813">
              <a:buNone/>
            </a:pPr>
            <a:endParaRPr lang="en-US" sz="3200" dirty="0" smtClean="0">
              <a:latin typeface="Arial" panose="020B0604020202020204" pitchFamily="34" charset="0"/>
              <a:cs typeface="Arial" panose="020B0604020202020204" pitchFamily="34" charset="0"/>
            </a:endParaRPr>
          </a:p>
          <a:p>
            <a:pPr marL="404813" indent="-404813">
              <a:buNone/>
            </a:pPr>
            <a:r>
              <a:rPr lang="en-US" sz="3200" dirty="0" smtClean="0">
                <a:latin typeface="Arial" panose="020B0604020202020204" pitchFamily="34" charset="0"/>
                <a:cs typeface="Arial" panose="020B0604020202020204" pitchFamily="34" charset="0"/>
              </a:rPr>
              <a:t>2. The Lord’s Supper is a reminder of our blessed status and the soon coming Messianic banquet.</a:t>
            </a: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838200"/>
          </a:xfrm>
        </p:spPr>
        <p:txBody>
          <a:bodyPr/>
          <a:lstStyle/>
          <a:p>
            <a:pPr algn="ctr"/>
            <a:r>
              <a:rPr lang="en-US" dirty="0" smtClean="0">
                <a:solidFill>
                  <a:srgbClr val="FF0000"/>
                </a:solidFill>
                <a:latin typeface="Arial" panose="020B0604020202020204" pitchFamily="34" charset="0"/>
                <a:cs typeface="Arial" panose="020B0604020202020204" pitchFamily="34" charset="0"/>
              </a:rPr>
              <a:t>Applications</a:t>
            </a: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87170A-2BC5-43A8-939F-D0F02A632AEA}" type="slidenum">
              <a:rPr lang="en-US" smtClean="0"/>
              <a:t>7</a:t>
            </a:fld>
            <a:endParaRPr lang="en-US"/>
          </a:p>
        </p:txBody>
      </p:sp>
    </p:spTree>
    <p:extLst>
      <p:ext uri="{BB962C8B-B14F-4D97-AF65-F5344CB8AC3E}">
        <p14:creationId xmlns:p14="http://schemas.microsoft.com/office/powerpoint/2010/main" val="614242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900" y="1160585"/>
            <a:ext cx="8458200" cy="4066874"/>
          </a:xfrm>
        </p:spPr>
        <p:txBody>
          <a:bodyPr>
            <a:noAutofit/>
          </a:bodyPr>
          <a:lstStyle/>
          <a:p>
            <a:pPr marL="109728" indent="0">
              <a:lnSpc>
                <a:spcPts val="3400"/>
              </a:lnSpc>
              <a:spcBef>
                <a:spcPts val="0"/>
              </a:spcBef>
              <a:spcAft>
                <a:spcPts val="1800"/>
              </a:spcAft>
              <a:buNone/>
            </a:pPr>
            <a:r>
              <a:rPr lang="en-US" sz="3200" u="sng" dirty="0" smtClean="0">
                <a:latin typeface="Arial" panose="020B0604020202020204" pitchFamily="34" charset="0"/>
                <a:cs typeface="Arial" panose="020B0604020202020204" pitchFamily="34" charset="0"/>
              </a:rPr>
              <a:t>Isaiah 51:17</a:t>
            </a:r>
            <a:r>
              <a:rPr lang="en-US" sz="3200" dirty="0" smtClean="0">
                <a:latin typeface="Arial" panose="020B0604020202020204" pitchFamily="34" charset="0"/>
                <a:cs typeface="Arial" panose="020B0604020202020204" pitchFamily="34" charset="0"/>
              </a:rPr>
              <a:t> Rouse </a:t>
            </a:r>
            <a:r>
              <a:rPr lang="en-US" sz="3200" dirty="0">
                <a:latin typeface="Arial" panose="020B0604020202020204" pitchFamily="34" charset="0"/>
                <a:cs typeface="Arial" panose="020B0604020202020204" pitchFamily="34" charset="0"/>
              </a:rPr>
              <a:t>yourself! Rouse yourself! Arise, O Jerusalem, You who have drunk from the LORD’S hand </a:t>
            </a:r>
            <a:r>
              <a:rPr lang="en-US" sz="3200" dirty="0">
                <a:solidFill>
                  <a:srgbClr val="FF0000"/>
                </a:solidFill>
                <a:latin typeface="Arial" panose="020B0604020202020204" pitchFamily="34" charset="0"/>
                <a:cs typeface="Arial" panose="020B0604020202020204" pitchFamily="34" charset="0"/>
              </a:rPr>
              <a:t>the cup of His anger</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the </a:t>
            </a:r>
            <a:r>
              <a:rPr lang="en-US" sz="3200" dirty="0">
                <a:solidFill>
                  <a:srgbClr val="FF0000"/>
                </a:solidFill>
                <a:latin typeface="Arial" panose="020B0604020202020204" pitchFamily="34" charset="0"/>
                <a:cs typeface="Arial" panose="020B0604020202020204" pitchFamily="34" charset="0"/>
              </a:rPr>
              <a:t>chalice of reeling </a:t>
            </a:r>
            <a:r>
              <a:rPr lang="en-US" sz="3200" dirty="0">
                <a:latin typeface="Arial" panose="020B0604020202020204" pitchFamily="34" charset="0"/>
                <a:cs typeface="Arial" panose="020B0604020202020204" pitchFamily="34" charset="0"/>
              </a:rPr>
              <a:t>you have drained to the </a:t>
            </a:r>
            <a:r>
              <a:rPr lang="en-US" sz="3200" dirty="0" smtClean="0">
                <a:latin typeface="Arial" panose="020B0604020202020204" pitchFamily="34" charset="0"/>
                <a:cs typeface="Arial" panose="020B0604020202020204" pitchFamily="34" charset="0"/>
              </a:rPr>
              <a:t>dregs</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p>
            <a:pPr marL="109728" indent="0">
              <a:lnSpc>
                <a:spcPts val="3400"/>
              </a:lnSpc>
              <a:spcBef>
                <a:spcPts val="0"/>
              </a:spcBef>
              <a:spcAft>
                <a:spcPts val="1200"/>
              </a:spcAft>
              <a:buNone/>
            </a:pPr>
            <a:r>
              <a:rPr lang="en-US" sz="3200" u="sng" dirty="0" smtClean="0">
                <a:latin typeface="Arial" panose="020B0604020202020204" pitchFamily="34" charset="0"/>
                <a:cs typeface="Arial" panose="020B0604020202020204" pitchFamily="34" charset="0"/>
              </a:rPr>
              <a:t>Jeremiah 25:15</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For thus the LORD, the God of Israel, says to me, “Take </a:t>
            </a:r>
            <a:r>
              <a:rPr lang="en-US" sz="3200" dirty="0">
                <a:solidFill>
                  <a:srgbClr val="FF0000"/>
                </a:solidFill>
                <a:latin typeface="Arial" panose="020B0604020202020204" pitchFamily="34" charset="0"/>
                <a:cs typeface="Arial" panose="020B0604020202020204" pitchFamily="34" charset="0"/>
              </a:rPr>
              <a:t>this cup of the wine of wrath </a:t>
            </a:r>
            <a:r>
              <a:rPr lang="en-US" sz="3200" dirty="0">
                <a:latin typeface="Arial" panose="020B0604020202020204" pitchFamily="34" charset="0"/>
                <a:cs typeface="Arial" panose="020B0604020202020204" pitchFamily="34" charset="0"/>
              </a:rPr>
              <a:t>from My hand and cause all the nations to whom I send you to drink it</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0" y="122238"/>
            <a:ext cx="9144000" cy="1020762"/>
          </a:xfrm>
        </p:spPr>
        <p:txBody>
          <a:bodyPr>
            <a:noAutofit/>
          </a:bodyPr>
          <a:lstStyle/>
          <a:p>
            <a:pPr algn="ctr"/>
            <a:r>
              <a:rPr lang="en-US" sz="3100" dirty="0" smtClean="0">
                <a:solidFill>
                  <a:srgbClr val="FF0000"/>
                </a:solidFill>
                <a:effectLst/>
                <a:latin typeface="Arial" panose="020B0604020202020204" pitchFamily="34" charset="0"/>
                <a:cs typeface="Arial" panose="020B0604020202020204" pitchFamily="34" charset="0"/>
              </a:rPr>
              <a:t>1. Jesus </a:t>
            </a:r>
            <a:r>
              <a:rPr lang="en-US" sz="3100" dirty="0">
                <a:solidFill>
                  <a:srgbClr val="FF0000"/>
                </a:solidFill>
                <a:effectLst/>
                <a:latin typeface="Arial" panose="020B0604020202020204" pitchFamily="34" charset="0"/>
                <a:cs typeface="Arial" panose="020B0604020202020204" pitchFamily="34" charset="0"/>
              </a:rPr>
              <a:t>Took </a:t>
            </a:r>
            <a:r>
              <a:rPr lang="en-US" sz="3100" dirty="0" smtClean="0">
                <a:solidFill>
                  <a:srgbClr val="FF0000"/>
                </a:solidFill>
                <a:effectLst/>
                <a:latin typeface="Arial" panose="020B0604020202020204" pitchFamily="34" charset="0"/>
                <a:cs typeface="Arial" panose="020B0604020202020204" pitchFamily="34" charset="0"/>
              </a:rPr>
              <a:t>the </a:t>
            </a:r>
            <a:r>
              <a:rPr lang="en-US" sz="3100" dirty="0">
                <a:solidFill>
                  <a:srgbClr val="FF0000"/>
                </a:solidFill>
                <a:effectLst/>
                <a:latin typeface="Arial" panose="020B0604020202020204" pitchFamily="34" charset="0"/>
                <a:cs typeface="Arial" panose="020B0604020202020204" pitchFamily="34" charset="0"/>
              </a:rPr>
              <a:t>Full Measure </a:t>
            </a:r>
            <a:r>
              <a:rPr lang="en-US" sz="3100" dirty="0" smtClean="0">
                <a:solidFill>
                  <a:srgbClr val="FF0000"/>
                </a:solidFill>
                <a:effectLst/>
                <a:latin typeface="Arial" panose="020B0604020202020204" pitchFamily="34" charset="0"/>
                <a:cs typeface="Arial" panose="020B0604020202020204" pitchFamily="34" charset="0"/>
              </a:rPr>
              <a:t>of </a:t>
            </a:r>
            <a:r>
              <a:rPr lang="en-US" sz="3100" dirty="0">
                <a:solidFill>
                  <a:srgbClr val="FF0000"/>
                </a:solidFill>
                <a:effectLst/>
                <a:latin typeface="Arial" panose="020B0604020202020204" pitchFamily="34" charset="0"/>
                <a:cs typeface="Arial" panose="020B0604020202020204" pitchFamily="34" charset="0"/>
              </a:rPr>
              <a:t>God’s Wrath</a:t>
            </a:r>
            <a:endParaRPr lang="en-US" sz="3100" dirty="0">
              <a:solidFill>
                <a:srgbClr val="FF0000"/>
              </a:solidFill>
            </a:endParaRPr>
          </a:p>
        </p:txBody>
      </p:sp>
      <p:sp>
        <p:nvSpPr>
          <p:cNvPr id="4" name="Slide Number Placeholder 3"/>
          <p:cNvSpPr>
            <a:spLocks noGrp="1"/>
          </p:cNvSpPr>
          <p:nvPr>
            <p:ph type="sldNum" sz="quarter" idx="12"/>
          </p:nvPr>
        </p:nvSpPr>
        <p:spPr/>
        <p:txBody>
          <a:bodyPr/>
          <a:lstStyle/>
          <a:p>
            <a:fld id="{7787170A-2BC5-43A8-939F-D0F02A632AEA}" type="slidenum">
              <a:rPr lang="en-US" smtClean="0"/>
              <a:t>8</a:t>
            </a:fld>
            <a:endParaRPr lang="en-US"/>
          </a:p>
        </p:txBody>
      </p:sp>
    </p:spTree>
    <p:extLst>
      <p:ext uri="{BB962C8B-B14F-4D97-AF65-F5344CB8AC3E}">
        <p14:creationId xmlns:p14="http://schemas.microsoft.com/office/powerpoint/2010/main" val="200550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99753"/>
            <a:ext cx="8860632" cy="4953000"/>
          </a:xfrm>
        </p:spPr>
        <p:txBody>
          <a:bodyPr>
            <a:normAutofit/>
          </a:bodyPr>
          <a:lstStyle/>
          <a:p>
            <a:pPr marL="109728" indent="0">
              <a:lnSpc>
                <a:spcPts val="3400"/>
              </a:lnSpc>
              <a:spcBef>
                <a:spcPts val="0"/>
              </a:spcBef>
              <a:spcAft>
                <a:spcPts val="1800"/>
              </a:spcAft>
              <a:buNone/>
            </a:pPr>
            <a:r>
              <a:rPr lang="en-US" sz="3200" u="sng" dirty="0" smtClean="0">
                <a:latin typeface="Arial" panose="020B0604020202020204" pitchFamily="34" charset="0"/>
                <a:cs typeface="Arial" panose="020B0604020202020204" pitchFamily="34" charset="0"/>
              </a:rPr>
              <a:t>Mark 10:38</a:t>
            </a:r>
            <a:r>
              <a:rPr lang="en-US" sz="3200" dirty="0" smtClean="0">
                <a:latin typeface="Arial" panose="020B0604020202020204" pitchFamily="34" charset="0"/>
                <a:cs typeface="Arial" panose="020B0604020202020204" pitchFamily="34" charset="0"/>
              </a:rPr>
              <a:t> But </a:t>
            </a:r>
            <a:r>
              <a:rPr lang="en-US" sz="3200" dirty="0">
                <a:latin typeface="Arial" panose="020B0604020202020204" pitchFamily="34" charset="0"/>
                <a:cs typeface="Arial" panose="020B0604020202020204" pitchFamily="34" charset="0"/>
              </a:rPr>
              <a:t>Jesus said to them, “You do not know what you are asking. Are you able to </a:t>
            </a:r>
            <a:r>
              <a:rPr lang="en-US" sz="3200" dirty="0">
                <a:solidFill>
                  <a:srgbClr val="FF0000"/>
                </a:solidFill>
                <a:latin typeface="Arial" panose="020B0604020202020204" pitchFamily="34" charset="0"/>
                <a:cs typeface="Arial" panose="020B0604020202020204" pitchFamily="34" charset="0"/>
              </a:rPr>
              <a:t>drink the cup that I drink</a:t>
            </a:r>
            <a:r>
              <a:rPr lang="en-US" sz="3200" dirty="0">
                <a:latin typeface="Arial" panose="020B0604020202020204" pitchFamily="34" charset="0"/>
                <a:cs typeface="Arial" panose="020B0604020202020204" pitchFamily="34" charset="0"/>
              </a:rPr>
              <a:t>, or to be baptized with the baptism with which I am baptized</a:t>
            </a:r>
            <a:r>
              <a:rPr lang="en-US" sz="3200" dirty="0" smtClean="0">
                <a:latin typeface="Arial" panose="020B0604020202020204" pitchFamily="34" charset="0"/>
                <a:cs typeface="Arial" panose="020B0604020202020204" pitchFamily="34" charset="0"/>
              </a:rPr>
              <a:t>?” </a:t>
            </a:r>
          </a:p>
          <a:p>
            <a:pPr marL="109728" indent="0">
              <a:lnSpc>
                <a:spcPts val="3400"/>
              </a:lnSpc>
              <a:spcBef>
                <a:spcPts val="0"/>
              </a:spcBef>
              <a:spcAft>
                <a:spcPts val="1800"/>
              </a:spcAft>
              <a:buNone/>
            </a:pPr>
            <a:r>
              <a:rPr lang="en-US" sz="3200" u="sng" dirty="0" smtClean="0">
                <a:latin typeface="Arial" panose="020B0604020202020204" pitchFamily="34" charset="0"/>
                <a:cs typeface="Arial" panose="020B0604020202020204" pitchFamily="34" charset="0"/>
              </a:rPr>
              <a:t>Mark </a:t>
            </a:r>
            <a:r>
              <a:rPr lang="en-US" sz="3200" u="sng" dirty="0" smtClean="0">
                <a:latin typeface="Arial" panose="020B0604020202020204" pitchFamily="34" charset="0"/>
                <a:cs typeface="Arial" panose="020B0604020202020204" pitchFamily="34" charset="0"/>
              </a:rPr>
              <a:t>14:36</a:t>
            </a:r>
            <a:r>
              <a:rPr lang="en-US" sz="3200" dirty="0" smtClean="0">
                <a:latin typeface="Arial" panose="020B0604020202020204" pitchFamily="34" charset="0"/>
                <a:cs typeface="Arial" panose="020B0604020202020204" pitchFamily="34" charset="0"/>
              </a:rPr>
              <a:t> And </a:t>
            </a:r>
            <a:r>
              <a:rPr lang="en-US" sz="3200" dirty="0">
                <a:latin typeface="Arial" panose="020B0604020202020204" pitchFamily="34" charset="0"/>
                <a:cs typeface="Arial" panose="020B0604020202020204" pitchFamily="34" charset="0"/>
              </a:rPr>
              <a:t>He was saying, “Abba! Father! All things are possible for You; </a:t>
            </a:r>
            <a:r>
              <a:rPr lang="en-US" sz="3200" dirty="0">
                <a:solidFill>
                  <a:srgbClr val="FF0000"/>
                </a:solidFill>
                <a:latin typeface="Arial" panose="020B0604020202020204" pitchFamily="34" charset="0"/>
                <a:cs typeface="Arial" panose="020B0604020202020204" pitchFamily="34" charset="0"/>
              </a:rPr>
              <a:t>remove this cup from Me</a:t>
            </a:r>
            <a:r>
              <a:rPr lang="en-US" sz="3200" dirty="0">
                <a:latin typeface="Arial" panose="020B0604020202020204" pitchFamily="34" charset="0"/>
                <a:cs typeface="Arial" panose="020B0604020202020204" pitchFamily="34" charset="0"/>
              </a:rPr>
              <a:t>; yet not what I will, but what You will.” </a:t>
            </a:r>
            <a:endParaRPr lang="en-US" sz="3200" dirty="0" smtClean="0">
              <a:latin typeface="Arial" panose="020B0604020202020204" pitchFamily="34" charset="0"/>
              <a:cs typeface="Arial" panose="020B0604020202020204" pitchFamily="34" charset="0"/>
            </a:endParaRPr>
          </a:p>
          <a:p>
            <a:pPr marL="109728" indent="0">
              <a:lnSpc>
                <a:spcPts val="3400"/>
              </a:lnSpc>
              <a:spcBef>
                <a:spcPts val="0"/>
              </a:spcBef>
              <a:spcAft>
                <a:spcPts val="1800"/>
              </a:spcAft>
              <a:buNone/>
            </a:pPr>
            <a:r>
              <a:rPr lang="en-US" sz="3200" u="sng" dirty="0" smtClean="0">
                <a:latin typeface="Arial" panose="020B0604020202020204" pitchFamily="34" charset="0"/>
                <a:cs typeface="Arial" panose="020B0604020202020204" pitchFamily="34" charset="0"/>
              </a:rPr>
              <a:t>Mark </a:t>
            </a:r>
            <a:r>
              <a:rPr lang="en-US" sz="3200" u="sng" dirty="0">
                <a:latin typeface="Arial" panose="020B0604020202020204" pitchFamily="34" charset="0"/>
                <a:cs typeface="Arial" panose="020B0604020202020204" pitchFamily="34" charset="0"/>
              </a:rPr>
              <a:t>14:24</a:t>
            </a:r>
            <a:r>
              <a:rPr lang="en-US" sz="3200" dirty="0">
                <a:latin typeface="Arial" panose="020B0604020202020204" pitchFamily="34" charset="0"/>
                <a:cs typeface="Arial" panose="020B0604020202020204" pitchFamily="34" charset="0"/>
              </a:rPr>
              <a:t> … “</a:t>
            </a:r>
            <a:r>
              <a:rPr lang="en-US" sz="3200" dirty="0">
                <a:solidFill>
                  <a:srgbClr val="FF0000"/>
                </a:solidFill>
                <a:latin typeface="Arial" panose="020B0604020202020204" pitchFamily="34" charset="0"/>
                <a:cs typeface="Arial" panose="020B0604020202020204" pitchFamily="34" charset="0"/>
              </a:rPr>
              <a:t>This is My blood of the covenant</a:t>
            </a:r>
            <a:r>
              <a:rPr lang="en-US" sz="3200" dirty="0">
                <a:latin typeface="Arial" panose="020B0604020202020204" pitchFamily="34" charset="0"/>
                <a:cs typeface="Arial" panose="020B0604020202020204" pitchFamily="34" charset="0"/>
              </a:rPr>
              <a:t>, which is poured out </a:t>
            </a:r>
            <a:r>
              <a:rPr lang="en-US" sz="3200" b="1" dirty="0">
                <a:latin typeface="Arial" panose="020B0604020202020204" pitchFamily="34" charset="0"/>
                <a:cs typeface="Arial" panose="020B0604020202020204" pitchFamily="34" charset="0"/>
              </a:rPr>
              <a:t>for many</a:t>
            </a:r>
            <a:r>
              <a:rPr lang="en-US" sz="3200" dirty="0">
                <a:latin typeface="Arial" panose="020B0604020202020204" pitchFamily="34" charset="0"/>
                <a:cs typeface="Arial" panose="020B0604020202020204" pitchFamily="34" charset="0"/>
              </a:rPr>
              <a:t>.</a:t>
            </a:r>
          </a:p>
          <a:p>
            <a:pPr marL="109728" indent="0">
              <a:spcAft>
                <a:spcPts val="1800"/>
              </a:spcAft>
              <a:buNone/>
            </a:pP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0" y="152400"/>
            <a:ext cx="9144000" cy="792162"/>
          </a:xfrm>
        </p:spPr>
        <p:txBody>
          <a:bodyPr>
            <a:noAutofit/>
          </a:bodyPr>
          <a:lstStyle/>
          <a:p>
            <a:pPr algn="ctr"/>
            <a:r>
              <a:rPr lang="en-US" sz="3100" dirty="0" smtClean="0">
                <a:solidFill>
                  <a:srgbClr val="FF0000"/>
                </a:solidFill>
                <a:effectLst/>
                <a:latin typeface="Arial" panose="020B0604020202020204" pitchFamily="34" charset="0"/>
                <a:cs typeface="Arial" panose="020B0604020202020204" pitchFamily="34" charset="0"/>
              </a:rPr>
              <a:t>1. Jesus Took </a:t>
            </a:r>
            <a:r>
              <a:rPr lang="en-US" sz="3100" dirty="0" smtClean="0">
                <a:solidFill>
                  <a:srgbClr val="FF0000"/>
                </a:solidFill>
                <a:effectLst/>
                <a:latin typeface="Arial" panose="020B0604020202020204" pitchFamily="34" charset="0"/>
                <a:cs typeface="Arial" panose="020B0604020202020204" pitchFamily="34" charset="0"/>
              </a:rPr>
              <a:t>the </a:t>
            </a:r>
            <a:r>
              <a:rPr lang="en-US" sz="3100" dirty="0" smtClean="0">
                <a:solidFill>
                  <a:srgbClr val="FF0000"/>
                </a:solidFill>
                <a:effectLst/>
                <a:latin typeface="Arial" panose="020B0604020202020204" pitchFamily="34" charset="0"/>
                <a:cs typeface="Arial" panose="020B0604020202020204" pitchFamily="34" charset="0"/>
              </a:rPr>
              <a:t>Full Measure </a:t>
            </a:r>
            <a:r>
              <a:rPr lang="en-US" sz="3100" dirty="0" smtClean="0">
                <a:solidFill>
                  <a:srgbClr val="FF0000"/>
                </a:solidFill>
                <a:effectLst/>
                <a:latin typeface="Arial" panose="020B0604020202020204" pitchFamily="34" charset="0"/>
                <a:cs typeface="Arial" panose="020B0604020202020204" pitchFamily="34" charset="0"/>
              </a:rPr>
              <a:t>of </a:t>
            </a:r>
            <a:r>
              <a:rPr lang="en-US" sz="3100" dirty="0" smtClean="0">
                <a:solidFill>
                  <a:srgbClr val="FF0000"/>
                </a:solidFill>
                <a:effectLst/>
                <a:latin typeface="Arial" panose="020B0604020202020204" pitchFamily="34" charset="0"/>
                <a:cs typeface="Arial" panose="020B0604020202020204" pitchFamily="34" charset="0"/>
              </a:rPr>
              <a:t>God’s Wrath</a:t>
            </a:r>
            <a:endParaRPr lang="en-US" sz="31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87170A-2BC5-43A8-939F-D0F02A632AEA}" type="slidenum">
              <a:rPr lang="en-US" smtClean="0"/>
              <a:t>9</a:t>
            </a:fld>
            <a:endParaRPr lang="en-US"/>
          </a:p>
        </p:txBody>
      </p:sp>
    </p:spTree>
    <p:extLst>
      <p:ext uri="{BB962C8B-B14F-4D97-AF65-F5344CB8AC3E}">
        <p14:creationId xmlns:p14="http://schemas.microsoft.com/office/powerpoint/2010/main" val="416560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1876</TotalTime>
  <Words>996</Words>
  <Application>Microsoft Office PowerPoint</Application>
  <PresentationFormat>On-screen Show (4:3)</PresentationFormat>
  <Paragraphs>72</Paragraphs>
  <Slides>11</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Lucida Sans Unicode</vt:lpstr>
      <vt:lpstr>Verdana</vt:lpstr>
      <vt:lpstr>Wingdings</vt:lpstr>
      <vt:lpstr>Wingdings 2</vt:lpstr>
      <vt:lpstr>Wingdings 3</vt:lpstr>
      <vt:lpstr>Concourse</vt:lpstr>
      <vt:lpstr>Mark 14:22-26</vt:lpstr>
      <vt:lpstr>Background for the Lord’s Supper</vt:lpstr>
      <vt:lpstr>Jesus Is the Bread of Life</vt:lpstr>
      <vt:lpstr>Jesus’ Blood Institutes the New Covenant</vt:lpstr>
      <vt:lpstr>Jesus Stopped at the Third Cup!</vt:lpstr>
      <vt:lpstr>Jesus Visits the Place of His Return</vt:lpstr>
      <vt:lpstr>Applications</vt:lpstr>
      <vt:lpstr>1. Jesus Took the Full Measure of God’s Wrath</vt:lpstr>
      <vt:lpstr>1. Jesus Took the Full Measure of God’s Wrath</vt:lpstr>
      <vt:lpstr>2. Banquets in the Bible</vt:lpstr>
      <vt:lpstr>2. The Coming Messianic Banquet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14:22-26</dc:title>
  <dc:creator>Eric</dc:creator>
  <cp:lastModifiedBy>Christy</cp:lastModifiedBy>
  <cp:revision>52</cp:revision>
  <cp:lastPrinted>2015-01-03T16:22:09Z</cp:lastPrinted>
  <dcterms:created xsi:type="dcterms:W3CDTF">2014-12-29T19:45:01Z</dcterms:created>
  <dcterms:modified xsi:type="dcterms:W3CDTF">2015-01-03T16:22:37Z</dcterms:modified>
</cp:coreProperties>
</file>