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63" r:id="rId9"/>
    <p:sldId id="264" r:id="rId10"/>
    <p:sldId id="265" r:id="rId11"/>
  </p:sldIdLst>
  <p:sldSz cx="9144000" cy="6858000" type="screen4x3"/>
  <p:notesSz cx="6924675" cy="9210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05" autoAdjust="0"/>
  </p:normalViewPr>
  <p:slideViewPr>
    <p:cSldViewPr>
      <p:cViewPr varScale="1">
        <p:scale>
          <a:sx n="59" d="100"/>
          <a:sy n="59" d="100"/>
        </p:scale>
        <p:origin x="1632" y="72"/>
      </p:cViewPr>
      <p:guideLst>
        <p:guide orient="horz" pos="2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525252" y="274664"/>
            <a:ext cx="3578261" cy="509502"/>
          </a:xfrm>
          <a:prstGeom prst="rect">
            <a:avLst/>
          </a:prstGeom>
        </p:spPr>
        <p:txBody>
          <a:bodyPr vert="horz" lIns="103022" tIns="51509" rIns="103022" bIns="51509" rtlCol="0"/>
          <a:lstStyle>
            <a:lvl1pPr algn="l">
              <a:defRPr sz="1400"/>
            </a:lvl1pPr>
          </a:lstStyle>
          <a:p>
            <a:r>
              <a:rPr lang="en-US" sz="1300" dirty="0"/>
              <a:t>Mark </a:t>
            </a:r>
            <a:r>
              <a:rPr lang="en-US" sz="1300" dirty="0"/>
              <a:t>14:27-31</a:t>
            </a:r>
            <a:endParaRPr lang="en-US" sz="1300" dirty="0"/>
          </a:p>
          <a:p>
            <a:r>
              <a:rPr lang="en-US" sz="1300" b="1" dirty="0"/>
              <a:t>The Problem of Pride and a Boastful Tongue</a:t>
            </a:r>
            <a:endParaRPr lang="en-US" sz="1300" b="1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quarter" idx="1"/>
          </p:nvPr>
        </p:nvSpPr>
        <p:spPr>
          <a:xfrm>
            <a:off x="3000693" y="274664"/>
            <a:ext cx="3414122" cy="509502"/>
          </a:xfrm>
          <a:prstGeom prst="rect">
            <a:avLst/>
          </a:prstGeom>
        </p:spPr>
        <p:txBody>
          <a:bodyPr vert="horz" lIns="103022" tIns="51509" rIns="103022" bIns="51509" rtlCol="0"/>
          <a:lstStyle>
            <a:lvl1pPr algn="r">
              <a:defRPr sz="1400"/>
            </a:lvl1pPr>
          </a:lstStyle>
          <a:p>
            <a:r>
              <a:rPr lang="en-US" sz="1300" dirty="0"/>
              <a:t>01/11/15</a:t>
            </a:r>
            <a:r>
              <a:rPr lang="en-US" sz="1300" dirty="0"/>
              <a:t/>
            </a:r>
            <a:br>
              <a:rPr lang="en-US" sz="1300" dirty="0"/>
            </a:br>
            <a:r>
              <a:rPr lang="en-US" sz="1300" i="1" dirty="0"/>
              <a:t>by Eric Douma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82" y="8366363"/>
            <a:ext cx="2676620" cy="783773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>
          <a:xfrm>
            <a:off x="3154575" y="8289607"/>
            <a:ext cx="3578263" cy="646895"/>
          </a:xfrm>
          <a:prstGeom prst="rect">
            <a:avLst/>
          </a:prstGeom>
        </p:spPr>
        <p:txBody>
          <a:bodyPr vert="horz" lIns="135169" tIns="67584" rIns="135169" bIns="67584" rtlCol="0" anchor="b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3287707" algn="r"/>
                <a:tab pos="4450164" algn="r"/>
              </a:tabLst>
            </a:pPr>
            <a:r>
              <a:rPr lang="en-US" sz="1300" dirty="0"/>
              <a:t>www.gospelofgracefellowship.org	</a:t>
            </a:r>
            <a:fld id="{0BBBAE45-9901-4674-9676-D21FB25714E7}" type="slidenum">
              <a:rPr lang="en-US" sz="1300"/>
              <a:pPr algn="l">
                <a:tabLst>
                  <a:tab pos="3287707" algn="r"/>
                  <a:tab pos="4450164" algn="r"/>
                </a:tabLst>
              </a:pPr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93123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0693" cy="460534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2380" y="0"/>
            <a:ext cx="3000693" cy="460534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r">
              <a:defRPr sz="1200"/>
            </a:lvl1pPr>
          </a:lstStyle>
          <a:p>
            <a:fld id="{38E5EF92-175B-4C7E-84E9-767CB2033CF1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0563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9" tIns="46099" rIns="92199" bIns="4609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2468" y="4375071"/>
            <a:ext cx="5539740" cy="4144804"/>
          </a:xfrm>
          <a:prstGeom prst="rect">
            <a:avLst/>
          </a:prstGeom>
        </p:spPr>
        <p:txBody>
          <a:bodyPr vert="horz" lIns="92199" tIns="46099" rIns="92199" bIns="4609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48543"/>
            <a:ext cx="3000693" cy="460534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2380" y="8748543"/>
            <a:ext cx="3000693" cy="460534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r">
              <a:defRPr sz="1200"/>
            </a:lvl1pPr>
          </a:lstStyle>
          <a:p>
            <a:fld id="{AD4A79E6-B24C-4C49-A881-64D85B58E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8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0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5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68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0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33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99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21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61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A79E6-B24C-4C49-A881-64D85B58E8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8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695FFD-FC43-484B-AA6D-D57B616A02AA}" type="datetime1">
              <a:rPr lang="en-US" smtClean="0"/>
              <a:t>1/10/2015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938AE3-D92F-4B7B-AF74-CBB7705BAEB2}" type="datetime1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513D05-20CA-4DE1-A3EA-EBD8AE2C799B}" type="datetime1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2CDFA-3ACA-4907-85C9-2D8BC9793D7C}" type="datetime1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F97E64-D27B-44E9-8BD5-A15B4D79DFF3}" type="datetime1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E345A3-0EDB-456D-9505-D9675DF2F09E}" type="datetime1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DBC9B5-453E-47F9-A55B-6A4746E0EF2D}" type="datetime1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06FBE-3225-44F4-AF2A-BA0A495EF01A}" type="datetime1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F00B76-7642-47A8-A8D3-E4C79E45B7BA}" type="datetime1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1A82D81-7470-4692-85C5-52A3BD4119B6}" type="datetime1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33D94E-23B4-4F12-9226-41DCA035C207}" type="datetime1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708F08-D303-4635-8D38-DD62646E66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8BBA468-D3FE-46C6-BE9F-B058BC4D21FF}" type="datetime1">
              <a:rPr lang="en-US" smtClean="0"/>
              <a:t>1/10/2015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858000" y="6407944"/>
            <a:ext cx="215503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2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fld id="{8D708F08-D303-4635-8D38-DD62646E6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4866"/>
            <a:ext cx="7772400" cy="1220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Mark 14:27-31</a:t>
            </a:r>
            <a:endParaRPr lang="en-US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Pride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Boastful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Tongue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5900" y="3381851"/>
            <a:ext cx="61722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latin typeface="Calibri" panose="020F0502020204030204" pitchFamily="34" charset="0"/>
              </a:rPr>
              <a:t>by Eric Douma</a:t>
            </a:r>
          </a:p>
          <a:p>
            <a:pPr algn="ctr">
              <a:spcAft>
                <a:spcPts val="1200"/>
              </a:spcAft>
            </a:pPr>
            <a:r>
              <a:rPr lang="en-US" sz="3200" dirty="0">
                <a:latin typeface="Calibri" panose="020F0502020204030204" pitchFamily="34" charset="0"/>
              </a:rPr>
              <a:t>Gospel of Grace Fellowship</a:t>
            </a:r>
          </a:p>
          <a:p>
            <a:pPr algn="ctr"/>
            <a:r>
              <a:rPr lang="en-US" sz="3200" dirty="0">
                <a:latin typeface="Calibri" panose="020F0502020204030204" pitchFamily="34" charset="0"/>
              </a:rPr>
              <a:t>Jan. </a:t>
            </a:r>
            <a:r>
              <a:rPr lang="en-US" sz="3200" dirty="0" smtClean="0">
                <a:latin typeface="Calibri" panose="020F0502020204030204" pitchFamily="34" charset="0"/>
              </a:rPr>
              <a:t>11, </a:t>
            </a:r>
            <a:r>
              <a:rPr lang="en-US" sz="3200" dirty="0">
                <a:latin typeface="Calibri" panose="020F0502020204030204" pitchFamily="34" charset="0"/>
              </a:rPr>
              <a:t>2015</a:t>
            </a:r>
            <a:endParaRPr lang="en-US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940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 Thessalonians 5:23-24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Now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may the God of peace Himself sanctify you entirely; and may your spirit and soul and body be preserved complete, without blame at the coming of our Lord Jesus Christ.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Faithful is He who calls you, and He also will bring it to pass.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 Timothy 2:11-13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a trustworthy statement: For if we died with Him, we will also live with Him;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If we endure, we will also reign with Him; If we deny Him, He also will deny us;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If we are faithless,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remains faithful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for He cannot deny Himself.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6576"/>
            <a:ext cx="9144000" cy="87782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The Lord Is Faithful Even When We Are Not!</a:t>
            </a:r>
            <a:endParaRPr lang="en-US" sz="32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0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267200"/>
          </a:xfrm>
        </p:spPr>
        <p:txBody>
          <a:bodyPr>
            <a:noAutofit/>
          </a:bodyPr>
          <a:lstStyle/>
          <a:p>
            <a:pPr marL="109728" indent="0" algn="ctr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Mark 14:27-72</a:t>
            </a:r>
          </a:p>
          <a:p>
            <a:pPr marL="0" indent="0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27-31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Prediction of Abandonment </a:t>
            </a:r>
          </a:p>
          <a:p>
            <a:pPr marL="1208088" indent="-1208088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32-41 Abandonment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by indifference –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(Inner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42-45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Abandonment by betrayal – Judas </a:t>
            </a:r>
          </a:p>
          <a:p>
            <a:pPr marL="1093788" indent="-1093788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46-52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Abandonment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by fleeing – The twelve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34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66-72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Abandonment by denial –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Peter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5429" y="762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Theme 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Abandonment</a:t>
            </a:r>
            <a:endParaRPr lang="en-US" sz="4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Mark 14:27-28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Jesus said to them, “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will all fall away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because it is written, ‘I WILL STRIKE DOWN THE SHEPHERD, AND THE SHEEP SHALL BE SCATTERED.’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“But after I have been raised, I will go ahead of you to Galilee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marL="109728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Zechariah 13:7 (a, c)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“Awake, O sword, against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My Shepherd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against the man, My Associate,” Declares the LORD of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hosts… and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will turn My hand against the little ones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n-US" sz="2800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6240" y="141516"/>
            <a:ext cx="8351520" cy="6858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Jesus Is Still 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40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en-US" sz="40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962400" y="2971800"/>
            <a:ext cx="4800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81000" y="3429000"/>
            <a:ext cx="47244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547360" y="4343400"/>
            <a:ext cx="2209800" cy="4572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1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53281"/>
            <a:ext cx="8763000" cy="4953001"/>
          </a:xfrm>
        </p:spPr>
        <p:txBody>
          <a:bodyPr>
            <a:noAutofit/>
          </a:bodyPr>
          <a:lstStyle/>
          <a:p>
            <a:pPr marL="109728" indent="0">
              <a:lnSpc>
                <a:spcPts val="32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2900" u="sng" dirty="0">
                <a:latin typeface="Arial" panose="020B0604020202020204" pitchFamily="34" charset="0"/>
                <a:cs typeface="Arial" panose="020B0604020202020204" pitchFamily="34" charset="0"/>
              </a:rPr>
              <a:t>Zechariah 13:8-9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 It will come about in all the land,” Declares the LORD, “That two parts in it will be cut off and perish;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 third will be left in it.  </a:t>
            </a:r>
            <a:r>
              <a:rPr lang="en-US" sz="2900" u="sng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 will bring the third part through the fire, refine them as silver is refined, and test them as gold is tested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. They will call on My name, and I will answer them; I will say, ‘They are My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people and I will be their God.”</a:t>
            </a:r>
          </a:p>
          <a:p>
            <a:pPr marL="109728" indent="0">
              <a:lnSpc>
                <a:spcPts val="32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Peter 4:17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time for judgment to begin with the household of God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; and if it begins with us first, what will be the outcome for those who do not obey the gospel of God? </a:t>
            </a:r>
            <a:endParaRPr lang="en-US" sz="2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61119"/>
            <a:ext cx="9144000" cy="792162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Excursus: Peter Will Finally Understand</a:t>
            </a:r>
            <a:endParaRPr lang="en-US" sz="36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>
            <a:normAutofit/>
          </a:bodyPr>
          <a:lstStyle/>
          <a:p>
            <a:pPr marL="109728" indent="0">
              <a:lnSpc>
                <a:spcPts val="3600"/>
              </a:lnSpc>
              <a:buNone/>
            </a:pPr>
            <a:r>
              <a:rPr 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Mark 14:29-31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But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Peter said to Him, “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though all may fall away, yet I will not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.” 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And Jesus said to him, “Truly I say to you, that this very night, before a rooster crows twice, you yourself will deny Me three times.” 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But Peter kept saying insistently, “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I have to die with You, I will not deny You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!” And they all were saying the same thing also.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Peter 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6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36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Twelve’s Prideful Boasting</a:t>
            </a:r>
            <a:endParaRPr lang="en-US" sz="3600" dirty="0"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3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525963"/>
          </a:xfrm>
        </p:spPr>
        <p:txBody>
          <a:bodyPr>
            <a:noAutofit/>
          </a:bodyPr>
          <a:lstStyle/>
          <a:p>
            <a:pPr marL="457200" indent="-457200">
              <a:lnSpc>
                <a:spcPts val="36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We should be on guard against a prideful attitude and learn to humbly trust God alone.</a:t>
            </a:r>
          </a:p>
          <a:p>
            <a:pPr marL="457200" indent="-457200">
              <a:lnSpc>
                <a:spcPts val="36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We should learn to simply let our “yes be yes and our no be no” instead of taking various prideful oaths.</a:t>
            </a:r>
          </a:p>
          <a:p>
            <a:pPr marL="457200" indent="-457200">
              <a:lnSpc>
                <a:spcPts val="36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We can rejoice in the fact that God is faithful despite His people’s short comings.</a:t>
            </a:r>
          </a:p>
          <a:p>
            <a:pPr marL="457200" indent="-457200">
              <a:lnSpc>
                <a:spcPts val="36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Applications</a:t>
            </a:r>
            <a:endParaRPr lang="en-US" sz="44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3914" y="1219200"/>
            <a:ext cx="8686800" cy="4788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Jeremiah 17:5, 7, 9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Thus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says the LORD, “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Cursed is the man who trusts in mankind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makes flesh his strength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And whose heart turns away from the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LORD…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Blessed is the man who trusts in the LORD And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whose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trust is the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LORD…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heart is more deceitful than all else And is desperately sick; Who can understand it?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1514" y="0"/>
            <a:ext cx="8839200" cy="95625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Humble </a:t>
            </a:r>
            <a:r>
              <a:rPr lang="en-US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Heart Trusts God Not Self!</a:t>
            </a:r>
            <a:endParaRPr lang="en-US" sz="36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2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0928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Matthew 5:33-37 NET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Again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you have heard that it was said to an older generation, ‘Do not break an oath, but fulfill your vows to the Lord.’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I say to you, do not take oaths at all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—not by heaven, because it is the throne of God,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 by earth, because it is his footstool, and not by Jerusalem, because it is the city of the great King.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 not take an oath by your head, because you are not able to make one hair white or black. 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Let your word be ‘Yes, yes’ or ‘No, no.’ More than this is from the evil one.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4384"/>
            <a:ext cx="9144000" cy="890016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We Should Avoid Oath Taking</a:t>
            </a:r>
            <a:endParaRPr lang="en-US" sz="40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0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4711891"/>
          </a:xfrm>
        </p:spPr>
        <p:txBody>
          <a:bodyPr>
            <a:noAutofit/>
          </a:bodyPr>
          <a:lstStyle/>
          <a:p>
            <a:pPr marL="109728" indent="0">
              <a:lnSpc>
                <a:spcPts val="3500"/>
              </a:lnSpc>
              <a:buNone/>
            </a:pPr>
            <a:r>
              <a:rPr 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James 4:13-16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Come now, you who say, “Today or tomorrow we will go to such and such a city, and spend a year there and engage in business and make a profit.” 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 you do not know what your life will be like tomorrow.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You are just a vapor that appears for a little while and then vanishes away. 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Instead, you ought to say, “If the Lord wills, we will live and also do this or that.” 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But as it is, you boast in your arrogance; all such boasting is evil.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6576"/>
            <a:ext cx="8229600" cy="877825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We Should Avoid Boastful Talk</a:t>
            </a:r>
            <a:endParaRPr lang="en-US" sz="400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257800" y="4572000"/>
            <a:ext cx="3429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4542" y="5012871"/>
            <a:ext cx="55626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08F08-D303-4635-8D38-DD62646E66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3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594</TotalTime>
  <Words>929</Words>
  <Application>Microsoft Office PowerPoint</Application>
  <PresentationFormat>On-screen Show (4:3)</PresentationFormat>
  <Paragraphs>53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Mark 14:27-31</vt:lpstr>
      <vt:lpstr> Theme of Abandonment</vt:lpstr>
      <vt:lpstr>Jesus Is Still in Control</vt:lpstr>
      <vt:lpstr>Excursus: Peter Will Finally Understand</vt:lpstr>
      <vt:lpstr>Peter and the Twelve’s Prideful Boasting</vt:lpstr>
      <vt:lpstr>Applications</vt:lpstr>
      <vt:lpstr>1. A Humble Heart Trusts God Not Self!</vt:lpstr>
      <vt:lpstr>2. We Should Avoid Oath Taking</vt:lpstr>
      <vt:lpstr>2. We Should Avoid Boastful Talk</vt:lpstr>
      <vt:lpstr>3. The Lord Is Faithful Even When We Are Not!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 14:27-31</dc:title>
  <dc:creator>Eric</dc:creator>
  <cp:lastModifiedBy>Christy</cp:lastModifiedBy>
  <cp:revision>42</cp:revision>
  <cp:lastPrinted>2015-01-10T16:00:23Z</cp:lastPrinted>
  <dcterms:created xsi:type="dcterms:W3CDTF">2015-01-05T21:37:23Z</dcterms:created>
  <dcterms:modified xsi:type="dcterms:W3CDTF">2015-01-10T16:07:10Z</dcterms:modified>
</cp:coreProperties>
</file>