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65" r:id="rId5"/>
    <p:sldId id="267" r:id="rId6"/>
    <p:sldId id="269" r:id="rId7"/>
    <p:sldId id="268" r:id="rId8"/>
    <p:sldId id="274" r:id="rId9"/>
    <p:sldId id="279" r:id="rId10"/>
    <p:sldId id="278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D1CAB"/>
    <a:srgbClr val="336600"/>
    <a:srgbClr val="009A46"/>
    <a:srgbClr val="009900"/>
    <a:srgbClr val="FF0066"/>
    <a:srgbClr val="669900"/>
    <a:srgbClr val="486B70"/>
    <a:srgbClr val="768A76"/>
    <a:srgbClr val="527B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21" autoAdjust="0"/>
    <p:restoredTop sz="94384" autoAdjust="0"/>
  </p:normalViewPr>
  <p:slideViewPr>
    <p:cSldViewPr>
      <p:cViewPr varScale="1">
        <p:scale>
          <a:sx n="67" d="100"/>
          <a:sy n="67" d="100"/>
        </p:scale>
        <p:origin x="1104" y="48"/>
      </p:cViewPr>
      <p:guideLst>
        <p:guide orient="horz" pos="1104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>
        <p:scale>
          <a:sx n="100" d="100"/>
          <a:sy n="100" d="100"/>
        </p:scale>
        <p:origin x="1662" y="2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79" y="8809022"/>
            <a:ext cx="2119765" cy="59190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2933123" y="8851571"/>
            <a:ext cx="3944372" cy="481549"/>
          </a:xfrm>
          <a:prstGeom prst="rect">
            <a:avLst/>
          </a:prstGeom>
        </p:spPr>
        <p:txBody>
          <a:bodyPr vert="horz" lIns="95866" tIns="47933" rIns="95866" bIns="47933" rtlCol="0" anchor="ctr" anchorCtr="0"/>
          <a:lstStyle>
            <a:lvl1pPr algn="r">
              <a:defRPr sz="1300"/>
            </a:lvl1pPr>
          </a:lstStyle>
          <a:p>
            <a:pPr algn="l" defTabSz="1198321">
              <a:tabLst>
                <a:tab pos="3654880" algn="r"/>
              </a:tabLst>
            </a:pPr>
            <a:r>
              <a:rPr lang="en-US" dirty="0" smtClean="0"/>
              <a:t>www.gospelofgracefellowship.org	Page </a:t>
            </a:r>
            <a:fld id="{EDB2B2A1-32A7-43D3-85C6-9E5B68A11F74}" type="slidenum">
              <a:rPr lang="en-US" smtClean="0"/>
              <a:pPr algn="l" defTabSz="1198321">
                <a:tabLst>
                  <a:tab pos="3654880" algn="r"/>
                </a:tabLst>
              </a:pPr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6187" y="288309"/>
            <a:ext cx="2409980" cy="558467"/>
          </a:xfrm>
          <a:prstGeom prst="rect">
            <a:avLst/>
          </a:prstGeom>
          <a:noFill/>
        </p:spPr>
        <p:txBody>
          <a:bodyPr wrap="none" lIns="95866" tIns="47933" rIns="95866" bIns="47933" rtlCol="0">
            <a:spAutoFit/>
          </a:bodyPr>
          <a:lstStyle/>
          <a:p>
            <a:r>
              <a:rPr lang="en-US" sz="1500" dirty="0"/>
              <a:t>The Fullness of God in Christ</a:t>
            </a:r>
            <a:br>
              <a:rPr lang="en-US" sz="1500" dirty="0"/>
            </a:br>
            <a:r>
              <a:rPr lang="en-US" sz="1500" dirty="0"/>
              <a:t>Colossians </a:t>
            </a:r>
            <a:r>
              <a:rPr lang="en-US" sz="1500" dirty="0" smtClean="0"/>
              <a:t>2:9</a:t>
            </a:r>
            <a:r>
              <a:rPr lang="en-US" sz="1500" dirty="0"/>
              <a:t>, 10</a:t>
            </a:r>
            <a:endParaRPr lang="en-US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5534255" y="332617"/>
            <a:ext cx="1262743" cy="496912"/>
          </a:xfrm>
          <a:prstGeom prst="rect">
            <a:avLst/>
          </a:prstGeom>
          <a:noFill/>
        </p:spPr>
        <p:txBody>
          <a:bodyPr wrap="none" lIns="95866" tIns="47933" rIns="95866" bIns="47933" rtlCol="0">
            <a:spAutoFit/>
          </a:bodyPr>
          <a:lstStyle/>
          <a:p>
            <a:pPr algn="r"/>
            <a:r>
              <a:rPr lang="en-US" sz="1300" dirty="0"/>
              <a:t>01/18/15</a:t>
            </a:r>
          </a:p>
          <a:p>
            <a:pPr algn="r"/>
            <a:r>
              <a:rPr lang="en-US" sz="1300" dirty="0"/>
              <a:t>by Bob DeWaay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  <p:hf hdr="0" dt="0"/>
  <p:extLst mod="1">
    <p:ext uri="{56416CCD-93CA-4268-BC5B-53C4BB910035}">
      <p15:sldGuideLst xmlns:p15="http://schemas.microsoft.com/office/powerpoint/2012/main">
        <p15:guide id="1" orient="horz" pos="450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33CF0762-2550-4DDF-AD3A-0610BA36CAF8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4763" y="669925"/>
            <a:ext cx="4802187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r>
              <a:rPr lang="en-US" smtClean="0"/>
              <a:t>Gospel Fruit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34F010B0-0E12-42F5-B6F7-9ABF38D2B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300" b="1" baseline="30000" dirty="0"/>
              <a:t> </a:t>
            </a:r>
            <a:r>
              <a:rPr lang="en-US" sz="1300" dirty="0"/>
              <a:t>For in him the whole fullness of deity dwells bodily, and you have been filled in him, who is the head of all rule and authority.</a:t>
            </a:r>
          </a:p>
          <a:p>
            <a:endParaRPr lang="en-US" sz="1300" dirty="0"/>
          </a:p>
          <a:p>
            <a:r>
              <a:rPr lang="en-US" sz="1300" dirty="0"/>
              <a:t>(Colossians 2:9, 10 – ESV)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69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82362"/>
          </a:xfrm>
          <a:solidFill>
            <a:srgbClr val="527B80"/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lnSpc>
                <a:spcPts val="3400"/>
              </a:lnSpc>
              <a:spcBef>
                <a:spcPts val="0"/>
              </a:spcBef>
              <a:spcAft>
                <a:spcPts val="1200"/>
              </a:spcAft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  <a:defRPr kumimoji="0" lang="en-US" sz="36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274320" indent="-274320">
              <a:buFont typeface="Arial" panose="020B0604020202020204" pitchFamily="34" charset="0"/>
              <a:buChar char="•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8116" indent="-342900">
              <a:lnSpc>
                <a:spcPts val="34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•"/>
              <a:defRPr sz="32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marL="859536" lvl="2" indent="-274320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dirty="0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295400"/>
            <a:ext cx="8229600" cy="12192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3600" b="1" u="sng"/>
            </a:lvl1pPr>
            <a:lvl2pPr marL="344488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  <a:defRPr sz="3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57200" y="3124200"/>
            <a:ext cx="8229600" cy="3200400"/>
          </a:xfrm>
        </p:spPr>
        <p:txBody>
          <a:bodyPr>
            <a:noAutofit/>
          </a:bodyPr>
          <a:lstStyle>
            <a:lvl1pPr marL="344488" indent="-344488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defRPr sz="3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589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rgbClr val="527B80"/>
          </a:solidFill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469900" y="6477000"/>
            <a:ext cx="8229600" cy="334961"/>
          </a:xfrm>
          <a:prstGeom prst="rect">
            <a:avLst/>
          </a:prstGeom>
          <a:solidFill>
            <a:srgbClr val="527B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>
              <a:tabLst>
                <a:tab pos="8004175" algn="r"/>
              </a:tabLst>
            </a:pPr>
            <a:r>
              <a:rPr lang="en-US" sz="1800" dirty="0" smtClean="0">
                <a:latin typeface="Calibri" panose="020F0502020204030204" pitchFamily="34" charset="0"/>
              </a:rPr>
              <a:t>The Fullness of God:</a:t>
            </a:r>
            <a:r>
              <a:rPr lang="en-US" sz="1800" baseline="0" dirty="0" smtClean="0">
                <a:latin typeface="Calibri" panose="020F0502020204030204" pitchFamily="34" charset="0"/>
              </a:rPr>
              <a:t> Colossians 2:9, </a:t>
            </a:r>
            <a:r>
              <a:rPr lang="en-US" sz="1800" baseline="0" dirty="0" smtClean="0">
                <a:latin typeface="Calibri" panose="020F0502020204030204" pitchFamily="34" charset="0"/>
              </a:rPr>
              <a:t>10	</a:t>
            </a:r>
            <a:fld id="{68E6F5D6-E983-4A46-8DCC-D017E166EFDB}" type="slidenum">
              <a:rPr lang="en-US" sz="1800" baseline="0" smtClean="0">
                <a:latin typeface="Calibri" panose="020F0502020204030204" pitchFamily="34" charset="0"/>
              </a:rPr>
              <a:t>‹#›</a:t>
            </a:fld>
            <a:endParaRPr lang="en-US" sz="1800" dirty="0" smtClean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bg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Fullness of God in Christ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3124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Colossians 2:9, 10</a:t>
            </a:r>
          </a:p>
          <a:p>
            <a:endParaRPr lang="en-US" dirty="0" smtClean="0"/>
          </a:p>
          <a:p>
            <a:r>
              <a:rPr lang="en-US" dirty="0" smtClean="0"/>
              <a:t>by Bob DeWaay</a:t>
            </a:r>
          </a:p>
          <a:p>
            <a:r>
              <a:rPr lang="en-US" dirty="0" smtClean="0"/>
              <a:t>Gospel of Grace Fellowship</a:t>
            </a:r>
          </a:p>
          <a:p>
            <a:endParaRPr lang="en-US" dirty="0" smtClean="0"/>
          </a:p>
          <a:p>
            <a:r>
              <a:rPr lang="en-US" dirty="0" smtClean="0"/>
              <a:t>January 18,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2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All Christians Have Fullness in Christ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 smtClean="0"/>
              <a:t>Ephesians 3:19  (ESV)</a:t>
            </a:r>
          </a:p>
          <a:p>
            <a:pPr lvl="1"/>
            <a:r>
              <a:rPr lang="en-US" sz="3200" dirty="0" smtClean="0"/>
              <a:t>and to know the love of Christ that surpasses knowledge, that you may be </a:t>
            </a:r>
            <a:r>
              <a:rPr lang="en-US" sz="3200" dirty="0" smtClean="0">
                <a:solidFill>
                  <a:srgbClr val="CC3300"/>
                </a:solidFill>
              </a:rPr>
              <a:t>filled with all the fullness of God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7200" y="3276600"/>
            <a:ext cx="8229600" cy="3048000"/>
          </a:xfrm>
        </p:spPr>
        <p:txBody>
          <a:bodyPr/>
          <a:lstStyle/>
          <a:p>
            <a:r>
              <a:rPr lang="en-US" sz="3000" dirty="0" smtClean="0"/>
              <a:t>This prayer pertains to all believers, not some elite ones who have special revelations</a:t>
            </a:r>
          </a:p>
          <a:p>
            <a:r>
              <a:rPr lang="en-US" sz="3000" dirty="0" smtClean="0"/>
              <a:t>“Fullness” is found only in Christ, here the prayer is for believers to have what is communicable in this attribute</a:t>
            </a:r>
          </a:p>
          <a:p>
            <a:r>
              <a:rPr lang="en-US" sz="3000" dirty="0" smtClean="0"/>
              <a:t>This involves the tension between “already” and “not yet” which is common in Paul’s writings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According to Christ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Colossians 2:9 (ESV)</a:t>
            </a:r>
          </a:p>
          <a:p>
            <a:pPr lvl="1"/>
            <a:r>
              <a:rPr lang="en-US" dirty="0" smtClean="0"/>
              <a:t>For </a:t>
            </a:r>
            <a:r>
              <a:rPr lang="en-US" dirty="0" smtClean="0">
                <a:solidFill>
                  <a:srgbClr val="0D1CAB"/>
                </a:solidFill>
              </a:rPr>
              <a:t>in him </a:t>
            </a:r>
            <a:r>
              <a:rPr lang="en-US" dirty="0" smtClean="0"/>
              <a:t>the whole </a:t>
            </a:r>
            <a:r>
              <a:rPr lang="en-US" dirty="0" smtClean="0">
                <a:solidFill>
                  <a:srgbClr val="CC3300"/>
                </a:solidFill>
              </a:rPr>
              <a:t>fullness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CC3300"/>
                </a:solidFill>
              </a:rPr>
              <a:t>deity</a:t>
            </a:r>
            <a:r>
              <a:rPr lang="en-US" dirty="0" smtClean="0"/>
              <a:t> dwells bodily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57200" y="2971800"/>
            <a:ext cx="8229600" cy="3352800"/>
          </a:xfrm>
        </p:spPr>
        <p:txBody>
          <a:bodyPr/>
          <a:lstStyle/>
          <a:p>
            <a:r>
              <a:rPr lang="en-US" dirty="0" smtClean="0"/>
              <a:t>“For” refers to vs. 8 which warns of what is NOT according to Christ</a:t>
            </a:r>
          </a:p>
          <a:p>
            <a:r>
              <a:rPr lang="en-US" dirty="0" smtClean="0"/>
              <a:t>“The philosophy” offered what in fact can only be found in Christ</a:t>
            </a:r>
          </a:p>
          <a:p>
            <a:r>
              <a:rPr lang="en-US" dirty="0" smtClean="0"/>
              <a:t>“In Christ” is thematic</a:t>
            </a:r>
          </a:p>
          <a:p>
            <a:r>
              <a:rPr lang="en-US" dirty="0" smtClean="0"/>
              <a:t>“Dwells” is in the present tense in the Greek and “bodily” refers to the manner of dwelling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Christ Alone: In Christ and With Christ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Colossians 1:19 (NASB)</a:t>
            </a:r>
          </a:p>
          <a:p>
            <a:pPr lvl="1"/>
            <a:r>
              <a:rPr lang="en-US" dirty="0" smtClean="0"/>
              <a:t>For it was the Father's good pleasure for all the </a:t>
            </a:r>
            <a:r>
              <a:rPr lang="en-US" dirty="0" smtClean="0">
                <a:solidFill>
                  <a:srgbClr val="CC3300"/>
                </a:solidFill>
              </a:rPr>
              <a:t>fullness</a:t>
            </a:r>
            <a:r>
              <a:rPr lang="en-US" dirty="0" smtClean="0"/>
              <a:t> to dwell </a:t>
            </a:r>
            <a:r>
              <a:rPr lang="en-US" dirty="0" smtClean="0">
                <a:solidFill>
                  <a:srgbClr val="CC3300"/>
                </a:solidFill>
              </a:rPr>
              <a:t>in Him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57200" y="2971800"/>
            <a:ext cx="8229600" cy="3352800"/>
          </a:xfrm>
        </p:spPr>
        <p:txBody>
          <a:bodyPr/>
          <a:lstStyle/>
          <a:p>
            <a:r>
              <a:rPr lang="en-US" dirty="0" smtClean="0"/>
              <a:t>“In Him” – Colossians 2:9</a:t>
            </a:r>
          </a:p>
          <a:p>
            <a:r>
              <a:rPr lang="en-US" dirty="0" smtClean="0"/>
              <a:t>“In Him – Vs 10</a:t>
            </a:r>
          </a:p>
          <a:p>
            <a:r>
              <a:rPr lang="en-US" dirty="0" smtClean="0"/>
              <a:t>“In Whom” – Vs 11</a:t>
            </a:r>
          </a:p>
          <a:p>
            <a:r>
              <a:rPr lang="en-US" dirty="0" smtClean="0"/>
              <a:t>“With Him” – Vs 12</a:t>
            </a:r>
          </a:p>
          <a:p>
            <a:r>
              <a:rPr lang="en-US" dirty="0" smtClean="0"/>
              <a:t>“With Him” – Vs 13</a:t>
            </a:r>
          </a:p>
          <a:p>
            <a:r>
              <a:rPr lang="en-US" dirty="0" smtClean="0"/>
              <a:t>“In Him” – Vs 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 Have Been Filled in Him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Colossians 2:10a (ESV)</a:t>
            </a:r>
          </a:p>
          <a:p>
            <a:pPr lvl="1"/>
            <a:r>
              <a:rPr lang="en-US" dirty="0" smtClean="0"/>
              <a:t>and you </a:t>
            </a:r>
            <a:r>
              <a:rPr lang="en-US" dirty="0" smtClean="0">
                <a:solidFill>
                  <a:srgbClr val="CC3300"/>
                </a:solidFill>
              </a:rPr>
              <a:t>have been filled </a:t>
            </a:r>
            <a:r>
              <a:rPr lang="en-US" dirty="0" smtClean="0"/>
              <a:t>in him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“Having been filled” is a perfect passive which implies “by God”</a:t>
            </a:r>
          </a:p>
          <a:p>
            <a:r>
              <a:rPr lang="en-US" dirty="0" smtClean="0"/>
              <a:t>There is a play on the words “fullness” and “filled”</a:t>
            </a:r>
          </a:p>
          <a:p>
            <a:r>
              <a:rPr lang="en-US" dirty="0" smtClean="0"/>
              <a:t>Implication: why listen to what the false teachers promise if you already have fullness?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Headship of Christ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Colossians 2:10b  (ESV)</a:t>
            </a:r>
          </a:p>
          <a:p>
            <a:pPr lvl="1"/>
            <a:r>
              <a:rPr lang="en-US" dirty="0" smtClean="0"/>
              <a:t>who is the </a:t>
            </a:r>
            <a:r>
              <a:rPr lang="en-US" dirty="0" smtClean="0">
                <a:solidFill>
                  <a:srgbClr val="CC3300"/>
                </a:solidFill>
              </a:rPr>
              <a:t>head</a:t>
            </a:r>
            <a:r>
              <a:rPr lang="en-US" dirty="0" smtClean="0"/>
              <a:t> of all rule and authority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Christ is over all powers so the Colossians need not fear them</a:t>
            </a:r>
          </a:p>
          <a:p>
            <a:r>
              <a:rPr lang="en-US" dirty="0" smtClean="0"/>
              <a:t>Christ created all things (Colossians 1:16)</a:t>
            </a:r>
          </a:p>
          <a:p>
            <a:r>
              <a:rPr lang="en-US" dirty="0" smtClean="0"/>
              <a:t>This is in keeping with what was stated in the Christ Hymn (Colossians 1:15-20)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The doctrine of Christ must be taught to the church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It is important to know what we do have in Christ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We must reject all forms of pietism</a:t>
            </a:r>
          </a:p>
          <a:p>
            <a:pPr>
              <a:spcAft>
                <a:spcPts val="2400"/>
              </a:spcAft>
            </a:pPr>
            <a:endParaRPr lang="en-US" dirty="0" smtClean="0"/>
          </a:p>
          <a:p>
            <a:pPr>
              <a:spcAft>
                <a:spcPts val="2400"/>
              </a:spcAft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Implications and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Christ “Tented” Among Us</a:t>
            </a:r>
            <a:endParaRPr lang="en-US" dirty="0"/>
          </a:p>
        </p:txBody>
      </p:sp>
      <p:sp>
        <p:nvSpPr>
          <p:cNvPr id="4" name="Conten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John 1:14  (NASB)</a:t>
            </a:r>
          </a:p>
          <a:p>
            <a:pPr lvl="1"/>
            <a:r>
              <a:rPr lang="en-US" sz="3200" dirty="0" smtClean="0"/>
              <a:t>And the Word became flesh, and </a:t>
            </a:r>
            <a:r>
              <a:rPr lang="en-US" sz="3200" dirty="0" smtClean="0">
                <a:solidFill>
                  <a:srgbClr val="0D1CAB"/>
                </a:solidFill>
              </a:rPr>
              <a:t>dwelt</a:t>
            </a:r>
            <a:r>
              <a:rPr lang="en-US" sz="3200" dirty="0" smtClean="0"/>
              <a:t> among us, and </a:t>
            </a:r>
            <a:r>
              <a:rPr lang="en-US" sz="3200" dirty="0" smtClean="0">
                <a:solidFill>
                  <a:srgbClr val="7030A0"/>
                </a:solidFill>
              </a:rPr>
              <a:t>we saw His glory</a:t>
            </a:r>
            <a:r>
              <a:rPr lang="en-US" sz="3200" dirty="0" smtClean="0"/>
              <a:t>, glory as of the only begotten from the Father, </a:t>
            </a:r>
            <a:r>
              <a:rPr lang="en-US" sz="3200" dirty="0" smtClean="0">
                <a:solidFill>
                  <a:srgbClr val="CC3300"/>
                </a:solidFill>
              </a:rPr>
              <a:t>full of grace and truth.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57200" y="3657600"/>
            <a:ext cx="8229600" cy="2667000"/>
          </a:xfrm>
        </p:spPr>
        <p:txBody>
          <a:bodyPr/>
          <a:lstStyle/>
          <a:p>
            <a:r>
              <a:rPr lang="en-US" dirty="0" smtClean="0"/>
              <a:t>“Dwelt” is literally “tented” and alludes to the tabernacle</a:t>
            </a:r>
          </a:p>
          <a:p>
            <a:r>
              <a:rPr lang="en-US" dirty="0" smtClean="0"/>
              <a:t>“Grace and truth” alludes to Sinai (Exodus 34:6)</a:t>
            </a:r>
          </a:p>
          <a:p>
            <a:r>
              <a:rPr lang="en-US" dirty="0" smtClean="0"/>
              <a:t>Jesus is fully human and fully God, the unique One, in whom the glory of God dwells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Christ Brings Grace Upon Grace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John 1:16  (NASB)</a:t>
            </a:r>
          </a:p>
          <a:p>
            <a:pPr lvl="1"/>
            <a:r>
              <a:rPr lang="en-US" dirty="0" smtClean="0"/>
              <a:t>For of His </a:t>
            </a:r>
            <a:r>
              <a:rPr lang="en-US" dirty="0" smtClean="0">
                <a:solidFill>
                  <a:srgbClr val="CC3300"/>
                </a:solidFill>
              </a:rPr>
              <a:t>fullness</a:t>
            </a:r>
            <a:r>
              <a:rPr lang="en-US" dirty="0" smtClean="0"/>
              <a:t> we have all received, and </a:t>
            </a:r>
            <a:r>
              <a:rPr lang="en-US" dirty="0" smtClean="0">
                <a:solidFill>
                  <a:srgbClr val="0D1CAB"/>
                </a:solidFill>
              </a:rPr>
              <a:t>grace upon grace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“Fullness” is </a:t>
            </a:r>
            <a:r>
              <a:rPr lang="en-US" i="1" dirty="0" err="1" smtClean="0"/>
              <a:t>ple_roma</a:t>
            </a:r>
            <a:r>
              <a:rPr lang="en-US" dirty="0" smtClean="0"/>
              <a:t> as in Colossians and Ephesians and is found only in Christ</a:t>
            </a:r>
          </a:p>
          <a:p>
            <a:r>
              <a:rPr lang="en-US" dirty="0" smtClean="0"/>
              <a:t>“Grace upon grace” likely means “grace replacing grace”</a:t>
            </a:r>
          </a:p>
          <a:p>
            <a:r>
              <a:rPr lang="en-US" dirty="0" smtClean="0"/>
              <a:t>The grace given in Christ is greater than what was found in Moses (see John 1:17)</a:t>
            </a:r>
          </a:p>
          <a:p>
            <a:r>
              <a:rPr lang="en-US" dirty="0" smtClean="0"/>
              <a:t>“Fullness” is received by all believers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 Him We Have Grace and Truth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John 1:17  (NASB)</a:t>
            </a:r>
          </a:p>
          <a:p>
            <a:pPr lvl="1"/>
            <a:r>
              <a:rPr lang="en-US" dirty="0" smtClean="0"/>
              <a:t>For the </a:t>
            </a:r>
            <a:r>
              <a:rPr lang="en-US" dirty="0" smtClean="0">
                <a:solidFill>
                  <a:srgbClr val="CC3300"/>
                </a:solidFill>
              </a:rPr>
              <a:t>Law</a:t>
            </a:r>
            <a:r>
              <a:rPr lang="en-US" dirty="0" smtClean="0"/>
              <a:t> was </a:t>
            </a:r>
            <a:r>
              <a:rPr lang="en-US" dirty="0" smtClean="0">
                <a:solidFill>
                  <a:srgbClr val="0D1CAB"/>
                </a:solidFill>
              </a:rPr>
              <a:t>given</a:t>
            </a:r>
            <a:r>
              <a:rPr lang="en-US" dirty="0" smtClean="0"/>
              <a:t> through </a:t>
            </a:r>
            <a:r>
              <a:rPr lang="en-US" dirty="0" smtClean="0">
                <a:solidFill>
                  <a:srgbClr val="7030A0"/>
                </a:solidFill>
              </a:rPr>
              <a:t>Moses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CC3300"/>
                </a:solidFill>
              </a:rPr>
              <a:t>grace and truth </a:t>
            </a:r>
            <a:r>
              <a:rPr lang="en-US" dirty="0" smtClean="0"/>
              <a:t>were </a:t>
            </a:r>
            <a:r>
              <a:rPr lang="en-US" dirty="0" smtClean="0">
                <a:solidFill>
                  <a:srgbClr val="0D1CAB"/>
                </a:solidFill>
              </a:rPr>
              <a:t>realized</a:t>
            </a:r>
            <a:r>
              <a:rPr lang="en-US" dirty="0" smtClean="0"/>
              <a:t> through </a:t>
            </a:r>
            <a:r>
              <a:rPr lang="en-US" dirty="0" smtClean="0">
                <a:solidFill>
                  <a:srgbClr val="7030A0"/>
                </a:solidFill>
              </a:rPr>
              <a:t>Jesus Christ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7200" y="3352800"/>
            <a:ext cx="8229600" cy="2971800"/>
          </a:xfrm>
        </p:spPr>
        <p:txBody>
          <a:bodyPr/>
          <a:lstStyle/>
          <a:p>
            <a:pPr>
              <a:spcAft>
                <a:spcPts val="900"/>
              </a:spcAft>
            </a:pPr>
            <a:r>
              <a:rPr lang="en-US" dirty="0" smtClean="0"/>
              <a:t>Law is contrasted with grace and truth</a:t>
            </a:r>
          </a:p>
          <a:p>
            <a:pPr>
              <a:spcAft>
                <a:spcPts val="900"/>
              </a:spcAft>
            </a:pPr>
            <a:r>
              <a:rPr lang="en-US" dirty="0" smtClean="0"/>
              <a:t>Given </a:t>
            </a:r>
            <a:r>
              <a:rPr lang="en-US" i="1" dirty="0" smtClean="0"/>
              <a:t>“</a:t>
            </a:r>
            <a:r>
              <a:rPr lang="en-US" i="1" dirty="0" err="1" smtClean="0"/>
              <a:t>dido_mi</a:t>
            </a:r>
            <a:r>
              <a:rPr lang="en-US" i="1" dirty="0" smtClean="0"/>
              <a:t>”</a:t>
            </a:r>
            <a:r>
              <a:rPr lang="en-US" dirty="0" smtClean="0"/>
              <a:t> is contrasted with realized </a:t>
            </a:r>
            <a:r>
              <a:rPr lang="en-US" i="1" dirty="0" smtClean="0"/>
              <a:t>“</a:t>
            </a:r>
            <a:r>
              <a:rPr lang="en-US" i="1" dirty="0" err="1" smtClean="0"/>
              <a:t>ginomai</a:t>
            </a:r>
            <a:r>
              <a:rPr lang="en-US" i="1" dirty="0" smtClean="0"/>
              <a:t>”</a:t>
            </a:r>
          </a:p>
          <a:p>
            <a:pPr>
              <a:spcAft>
                <a:spcPts val="900"/>
              </a:spcAft>
            </a:pPr>
            <a:r>
              <a:rPr lang="en-US" dirty="0" smtClean="0"/>
              <a:t>Moses is contrasted with Jesus Christ</a:t>
            </a:r>
          </a:p>
          <a:p>
            <a:pPr>
              <a:spcAft>
                <a:spcPts val="900"/>
              </a:spcAft>
            </a:pPr>
            <a:r>
              <a:rPr lang="en-US" dirty="0" smtClean="0"/>
              <a:t>Christ is greater than Moses (Hebrews 3:3)</a:t>
            </a:r>
          </a:p>
          <a:p>
            <a:pPr>
              <a:spcAft>
                <a:spcPts val="900"/>
              </a:spcAft>
            </a:pPr>
            <a:r>
              <a:rPr lang="en-US" dirty="0" smtClean="0"/>
              <a:t>In Christ we have all grace and fullness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12356</TotalTime>
  <Words>674</Words>
  <Application>Microsoft Office PowerPoint</Application>
  <PresentationFormat>On-screen Show (4:3)</PresentationFormat>
  <Paragraphs>90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</vt:lpstr>
      <vt:lpstr>Wingdings 2</vt:lpstr>
      <vt:lpstr>Concourse</vt:lpstr>
      <vt:lpstr>The Fullness of God in Christ</vt:lpstr>
      <vt:lpstr>What IS According to Christ</vt:lpstr>
      <vt:lpstr>Christ Alone: In Christ and With Christ</vt:lpstr>
      <vt:lpstr>We Have Been Filled in Him</vt:lpstr>
      <vt:lpstr>The Headship of Christ</vt:lpstr>
      <vt:lpstr>Implications and Applications</vt:lpstr>
      <vt:lpstr>Christ “Tented” Among Us</vt:lpstr>
      <vt:lpstr>Christ Brings Grace Upon Grace</vt:lpstr>
      <vt:lpstr>In Him We Have Grace and Truth</vt:lpstr>
      <vt:lpstr>All Christians Have Fullness in Christ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541</cp:revision>
  <cp:lastPrinted>2015-01-15T17:46:12Z</cp:lastPrinted>
  <dcterms:created xsi:type="dcterms:W3CDTF">2014-02-05T15:11:40Z</dcterms:created>
  <dcterms:modified xsi:type="dcterms:W3CDTF">2015-01-15T17:46:48Z</dcterms:modified>
</cp:coreProperties>
</file>