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71" d="100"/>
          <a:sy n="71" d="100"/>
        </p:scale>
        <p:origin x="1272" y="54"/>
      </p:cViewPr>
      <p:guideLst>
        <p:guide orient="horz" pos="288"/>
        <p:guide pos="2880"/>
      </p:guideLst>
    </p:cSldViewPr>
  </p:slideViewPr>
  <p:notesTextViewPr>
    <p:cViewPr>
      <p:scale>
        <a:sx n="1" d="1"/>
        <a:sy n="1" d="1"/>
      </p:scale>
      <p:origin x="0" y="0"/>
    </p:cViewPr>
  </p:notesTextViewPr>
  <p:notesViewPr>
    <p:cSldViewPr>
      <p:cViewPr varScale="1">
        <p:scale>
          <a:sx n="54" d="100"/>
          <a:sy n="54" d="100"/>
        </p:scale>
        <p:origin x="280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30359" y="276667"/>
            <a:ext cx="3613050" cy="513217"/>
          </a:xfrm>
          <a:prstGeom prst="rect">
            <a:avLst/>
          </a:prstGeom>
        </p:spPr>
        <p:txBody>
          <a:bodyPr vert="horz" lIns="103877" tIns="51937" rIns="103877" bIns="51937" rtlCol="0"/>
          <a:lstStyle>
            <a:lvl1pPr algn="l">
              <a:defRPr sz="1400"/>
            </a:lvl1pPr>
          </a:lstStyle>
          <a:p>
            <a:r>
              <a:rPr lang="en-US" sz="1300" dirty="0"/>
              <a:t>Mark </a:t>
            </a:r>
            <a:r>
              <a:rPr lang="en-US" sz="1300" dirty="0"/>
              <a:t>14:32-42</a:t>
            </a:r>
            <a:endParaRPr lang="en-US" sz="1300" dirty="0"/>
          </a:p>
          <a:p>
            <a:r>
              <a:rPr lang="en-US" sz="1200" b="1" dirty="0">
                <a:latin typeface="Arial" panose="020B0604020202020204" pitchFamily="34" charset="0"/>
                <a:cs typeface="Arial" panose="020B0604020202020204" pitchFamily="34" charset="0"/>
              </a:rPr>
              <a:t>God’s Son Is Faithful in the Garden</a:t>
            </a:r>
            <a:endParaRPr lang="en-US" sz="1200" b="1" dirty="0">
              <a:latin typeface="Arial" panose="020B0604020202020204" pitchFamily="34" charset="0"/>
              <a:cs typeface="Arial" panose="020B0604020202020204" pitchFamily="34" charset="0"/>
            </a:endParaRPr>
          </a:p>
        </p:txBody>
      </p:sp>
      <p:sp>
        <p:nvSpPr>
          <p:cNvPr id="7" name="Date Placeholder 2"/>
          <p:cNvSpPr>
            <a:spLocks noGrp="1"/>
          </p:cNvSpPr>
          <p:nvPr>
            <p:ph type="dt" sz="quarter" idx="1"/>
          </p:nvPr>
        </p:nvSpPr>
        <p:spPr>
          <a:xfrm>
            <a:off x="3029866" y="276667"/>
            <a:ext cx="3447315" cy="513217"/>
          </a:xfrm>
          <a:prstGeom prst="rect">
            <a:avLst/>
          </a:prstGeom>
        </p:spPr>
        <p:txBody>
          <a:bodyPr vert="horz" lIns="103877" tIns="51937" rIns="103877" bIns="51937" rtlCol="0"/>
          <a:lstStyle>
            <a:lvl1pPr algn="r">
              <a:defRPr sz="1400"/>
            </a:lvl1pPr>
          </a:lstStyle>
          <a:p>
            <a:r>
              <a:rPr lang="en-US" sz="1300" dirty="0"/>
              <a:t>02/01/15</a:t>
            </a:r>
            <a:r>
              <a:rPr lang="en-US" sz="1300" dirty="0"/>
              <a:t/>
            </a:r>
            <a:br>
              <a:rPr lang="en-US" sz="1300" dirty="0"/>
            </a:br>
            <a:r>
              <a:rPr lang="en-US" sz="1300" i="1" dirty="0"/>
              <a:t>by Eric Douma</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0163" y="8415337"/>
            <a:ext cx="2468774" cy="721171"/>
          </a:xfrm>
          <a:prstGeom prst="rect">
            <a:avLst/>
          </a:prstGeom>
        </p:spPr>
      </p:pic>
      <p:sp>
        <p:nvSpPr>
          <p:cNvPr id="9" name="Slide Number Placeholder 4"/>
          <p:cNvSpPr txBox="1">
            <a:spLocks/>
          </p:cNvSpPr>
          <p:nvPr/>
        </p:nvSpPr>
        <p:spPr>
          <a:xfrm>
            <a:off x="3000693" y="8350053"/>
            <a:ext cx="3613052" cy="651612"/>
          </a:xfrm>
          <a:prstGeom prst="rect">
            <a:avLst/>
          </a:prstGeom>
        </p:spPr>
        <p:txBody>
          <a:bodyPr vert="horz" lIns="136291" tIns="68145" rIns="136291" bIns="68145" rtlCol="0" anchor="b"/>
          <a:lstStyle>
            <a:defPPr>
              <a:defRPr lang="en-US"/>
            </a:defPPr>
            <a:lvl1pPr marL="0" algn="r"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tabLst>
                <a:tab pos="3314995" algn="r"/>
                <a:tab pos="4487100" algn="r"/>
              </a:tabLst>
            </a:pPr>
            <a:r>
              <a:rPr lang="en-US" sz="1300" dirty="0"/>
              <a:t>www.gospelofgracefellowship.org	</a:t>
            </a:r>
            <a:fld id="{0BBBAE45-9901-4674-9676-D21FB25714E7}" type="slidenum">
              <a:rPr lang="en-US" sz="1300"/>
              <a:pPr algn="l">
                <a:tabLst>
                  <a:tab pos="3314995" algn="r"/>
                  <a:tab pos="4487100" algn="r"/>
                </a:tabLst>
              </a:pPr>
              <a:t>‹#›</a:t>
            </a:fld>
            <a:endParaRPr lang="en-US" sz="1300" dirty="0"/>
          </a:p>
        </p:txBody>
      </p:sp>
    </p:spTree>
    <p:extLst>
      <p:ext uri="{BB962C8B-B14F-4D97-AF65-F5344CB8AC3E}">
        <p14:creationId xmlns:p14="http://schemas.microsoft.com/office/powerpoint/2010/main" val="87904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90EAC275-7AD5-477D-A3B4-55AFCEEB03DD}" type="datetimeFigureOut">
              <a:rPr lang="en-US" smtClean="0"/>
              <a:t>1/29/2015</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45B9DD92-E7EA-43D0-9CAB-0F81B8063C4A}" type="slidenum">
              <a:rPr lang="en-US" smtClean="0"/>
              <a:t>‹#›</a:t>
            </a:fld>
            <a:endParaRPr lang="en-US"/>
          </a:p>
        </p:txBody>
      </p:sp>
    </p:spTree>
    <p:extLst>
      <p:ext uri="{BB962C8B-B14F-4D97-AF65-F5344CB8AC3E}">
        <p14:creationId xmlns:p14="http://schemas.microsoft.com/office/powerpoint/2010/main" val="907583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B9DD92-E7EA-43D0-9CAB-0F81B8063C4A}" type="slidenum">
              <a:rPr lang="en-US" smtClean="0"/>
              <a:t>1</a:t>
            </a:fld>
            <a:endParaRPr lang="en-US"/>
          </a:p>
        </p:txBody>
      </p:sp>
    </p:spTree>
    <p:extLst>
      <p:ext uri="{BB962C8B-B14F-4D97-AF65-F5344CB8AC3E}">
        <p14:creationId xmlns:p14="http://schemas.microsoft.com/office/powerpoint/2010/main" val="2294701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B9DD92-E7EA-43D0-9CAB-0F81B8063C4A}" type="slidenum">
              <a:rPr lang="en-US" smtClean="0"/>
              <a:t>3</a:t>
            </a:fld>
            <a:endParaRPr lang="en-US"/>
          </a:p>
        </p:txBody>
      </p:sp>
    </p:spTree>
    <p:extLst>
      <p:ext uri="{BB962C8B-B14F-4D97-AF65-F5344CB8AC3E}">
        <p14:creationId xmlns:p14="http://schemas.microsoft.com/office/powerpoint/2010/main" val="86160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B9DD92-E7EA-43D0-9CAB-0F81B8063C4A}" type="slidenum">
              <a:rPr lang="en-US" smtClean="0"/>
              <a:t>4</a:t>
            </a:fld>
            <a:endParaRPr lang="en-US"/>
          </a:p>
        </p:txBody>
      </p:sp>
    </p:spTree>
    <p:extLst>
      <p:ext uri="{BB962C8B-B14F-4D97-AF65-F5344CB8AC3E}">
        <p14:creationId xmlns:p14="http://schemas.microsoft.com/office/powerpoint/2010/main" val="210565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B9DD92-E7EA-43D0-9CAB-0F81B8063C4A}" type="slidenum">
              <a:rPr lang="en-US" smtClean="0"/>
              <a:t>5</a:t>
            </a:fld>
            <a:endParaRPr lang="en-US"/>
          </a:p>
        </p:txBody>
      </p:sp>
    </p:spTree>
    <p:extLst>
      <p:ext uri="{BB962C8B-B14F-4D97-AF65-F5344CB8AC3E}">
        <p14:creationId xmlns:p14="http://schemas.microsoft.com/office/powerpoint/2010/main" val="4293778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B9DD92-E7EA-43D0-9CAB-0F81B8063C4A}" type="slidenum">
              <a:rPr lang="en-US" smtClean="0"/>
              <a:t>9</a:t>
            </a:fld>
            <a:endParaRPr lang="en-US"/>
          </a:p>
        </p:txBody>
      </p:sp>
    </p:spTree>
    <p:extLst>
      <p:ext uri="{BB962C8B-B14F-4D97-AF65-F5344CB8AC3E}">
        <p14:creationId xmlns:p14="http://schemas.microsoft.com/office/powerpoint/2010/main" val="2929337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B9DD92-E7EA-43D0-9CAB-0F81B8063C4A}" type="slidenum">
              <a:rPr lang="en-US" smtClean="0"/>
              <a:t>10</a:t>
            </a:fld>
            <a:endParaRPr lang="en-US"/>
          </a:p>
        </p:txBody>
      </p:sp>
    </p:spTree>
    <p:extLst>
      <p:ext uri="{BB962C8B-B14F-4D97-AF65-F5344CB8AC3E}">
        <p14:creationId xmlns:p14="http://schemas.microsoft.com/office/powerpoint/2010/main" val="1620612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020E11F-AB88-42B6-A5AA-0DCA6CE47FA5}" type="datetime1">
              <a:rPr lang="en-US" smtClean="0"/>
              <a:t>1/30/2015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07ABF1B-077F-4973-882A-0A9BBF2A88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82BFB24-B7EA-4F3D-950E-BAB260AA46A4}" type="datetime1">
              <a:rPr lang="en-US" smtClean="0"/>
              <a:t>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ABF1B-077F-4973-882A-0A9BBF2A88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C01EA3A-CC90-4CFD-9B6B-B2B40C08AD7F}" type="datetime1">
              <a:rPr lang="en-US" smtClean="0"/>
              <a:t>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ABF1B-077F-4973-882A-0A9BBF2A88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C940E7-3E35-4D12-9147-C37BCF962292}" type="datetime1">
              <a:rPr lang="en-US" smtClean="0"/>
              <a:t>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ABF1B-077F-4973-882A-0A9BBF2A883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DF17A28-B1C2-43D8-94D6-AC62C05CB555}" type="datetime1">
              <a:rPr lang="en-US" smtClean="0"/>
              <a:t>1/30/2015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7ABF1B-077F-4973-882A-0A9BBF2A883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477BAB8-E551-43AF-A673-127444B6A01E}" type="datetime1">
              <a:rPr lang="en-US" smtClean="0"/>
              <a:t>1/30/2015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7ABF1B-077F-4973-882A-0A9BBF2A883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B89E56E-0D86-4E83-AE21-89F657A31A17}" type="datetime1">
              <a:rPr lang="en-US" smtClean="0"/>
              <a:t>1/30/2015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07ABF1B-077F-4973-882A-0A9BBF2A883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DB5702A-3E2B-4FEF-A509-C211ADD37EBE}" type="datetime1">
              <a:rPr lang="en-US" smtClean="0"/>
              <a:t>1/30/2015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7ABF1B-077F-4973-882A-0A9BBF2A883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3EFD5FA-2CC8-4FC6-978A-F5146D16FF4C}" type="datetime1">
              <a:rPr lang="en-US" smtClean="0"/>
              <a:t>1/30/2015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7ABF1B-077F-4973-882A-0A9BBF2A88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B0D2A2B-C1E2-4FF2-8733-9737D3E76B3F}" type="datetime1">
              <a:rPr lang="en-US" smtClean="0"/>
              <a:t>1/30/2015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7ABF1B-077F-4973-882A-0A9BBF2A883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64FD882-B0FB-4DDF-87F6-8FC3BC2BB451}" type="datetime1">
              <a:rPr lang="en-US" smtClean="0"/>
              <a:t>1/30/2015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07ABF1B-077F-4973-882A-0A9BBF2A883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80CAF1-95F9-462F-B7C5-DEB8EE91BBE7}" type="datetime1">
              <a:rPr lang="en-US" smtClean="0"/>
              <a:t>1/30/2015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6477000" y="6407944"/>
            <a:ext cx="25360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F07ABF1B-077F-4973-882A-0A9BBF2A88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8290"/>
            <a:ext cx="7772400" cy="1220162"/>
          </a:xfrm>
        </p:spPr>
        <p:txBody>
          <a:bodyPr vert="horz" anchor="b">
            <a:normAutofit/>
            <a:scene3d>
              <a:camera prst="orthographicFront"/>
              <a:lightRig rig="soft" dir="t"/>
            </a:scene3d>
            <a:sp3d prstMaterial="softEdge">
              <a:bevelT w="25400" h="25400"/>
            </a:sp3d>
          </a:bodyPr>
          <a:lstStyle/>
          <a:p>
            <a:pPr algn="ctr"/>
            <a:r>
              <a:rPr lang="en-US" dirty="0">
                <a:solidFill>
                  <a:srgbClr val="0070C0"/>
                </a:solidFill>
                <a:effectLst/>
                <a:latin typeface="Arial" panose="020B0604020202020204" pitchFamily="34" charset="0"/>
                <a:cs typeface="Arial" panose="020B0604020202020204" pitchFamily="34" charset="0"/>
              </a:rPr>
              <a:t>Mark 14:32-42</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711200" y="2221292"/>
            <a:ext cx="7772400" cy="1199704"/>
          </a:xfrm>
        </p:spPr>
        <p:txBody>
          <a:bodyPr vert="horz" lIns="45720" rIns="45720">
            <a:normAutofit/>
          </a:bodyPr>
          <a:lstStyle/>
          <a:p>
            <a:pPr algn="ctr"/>
            <a:r>
              <a:rPr lang="en-US" sz="3600" dirty="0">
                <a:latin typeface="Arial" panose="020B0604020202020204" pitchFamily="34" charset="0"/>
                <a:cs typeface="Arial" panose="020B0604020202020204" pitchFamily="34" charset="0"/>
              </a:rPr>
              <a:t>God’s Son Is </a:t>
            </a:r>
            <a:r>
              <a:rPr lang="en-US" sz="3600" dirty="0" smtClean="0">
                <a:latin typeface="Arial" panose="020B0604020202020204" pitchFamily="34" charset="0"/>
                <a:cs typeface="Arial" panose="020B0604020202020204" pitchFamily="34" charset="0"/>
              </a:rPr>
              <a:t>Faithful in the </a:t>
            </a:r>
            <a:r>
              <a:rPr lang="en-US" sz="3600" dirty="0">
                <a:latin typeface="Arial" panose="020B0604020202020204" pitchFamily="34" charset="0"/>
                <a:cs typeface="Arial" panose="020B0604020202020204" pitchFamily="34" charset="0"/>
              </a:rPr>
              <a:t>Garden</a:t>
            </a:r>
            <a:endParaRPr lang="en-US" sz="3600" dirty="0">
              <a:latin typeface="Arial" panose="020B0604020202020204" pitchFamily="34" charset="0"/>
              <a:cs typeface="Arial" panose="020B0604020202020204" pitchFamily="34" charset="0"/>
            </a:endParaRPr>
          </a:p>
        </p:txBody>
      </p:sp>
      <p:sp>
        <p:nvSpPr>
          <p:cNvPr id="4" name="Rectangle 3"/>
          <p:cNvSpPr/>
          <p:nvPr/>
        </p:nvSpPr>
        <p:spPr>
          <a:xfrm>
            <a:off x="1485900" y="3352800"/>
            <a:ext cx="6172200" cy="1723549"/>
          </a:xfrm>
          <a:prstGeom prst="rect">
            <a:avLst/>
          </a:prstGeom>
        </p:spPr>
        <p:txBody>
          <a:bodyPr wrap="square">
            <a:spAutoFit/>
          </a:bodyPr>
          <a:lstStyle/>
          <a:p>
            <a:pPr algn="ctr"/>
            <a:r>
              <a:rPr lang="en-US" sz="3200" i="1" dirty="0">
                <a:latin typeface="Calibri" panose="020F0502020204030204" pitchFamily="34" charset="0"/>
              </a:rPr>
              <a:t>by Eric Douma</a:t>
            </a:r>
          </a:p>
          <a:p>
            <a:pPr algn="ctr">
              <a:spcAft>
                <a:spcPts val="1200"/>
              </a:spcAft>
            </a:pPr>
            <a:r>
              <a:rPr lang="en-US" sz="3200" dirty="0">
                <a:latin typeface="Calibri" panose="020F0502020204030204" pitchFamily="34" charset="0"/>
              </a:rPr>
              <a:t>Gospel of Grace Fellowship</a:t>
            </a:r>
          </a:p>
          <a:p>
            <a:pPr algn="ctr"/>
            <a:r>
              <a:rPr lang="en-US" sz="3200" dirty="0" smtClean="0">
                <a:latin typeface="Calibri" panose="020F0502020204030204" pitchFamily="34" charset="0"/>
              </a:rPr>
              <a:t>Feb. </a:t>
            </a:r>
            <a:r>
              <a:rPr lang="en-US" sz="3200" dirty="0" smtClean="0">
                <a:latin typeface="Calibri" panose="020F0502020204030204" pitchFamily="34" charset="0"/>
              </a:rPr>
              <a:t>1, </a:t>
            </a:r>
            <a:r>
              <a:rPr lang="en-US" sz="3200" dirty="0">
                <a:latin typeface="Calibri" panose="020F0502020204030204" pitchFamily="34" charset="0"/>
              </a:rPr>
              <a:t>2015</a:t>
            </a:r>
          </a:p>
        </p:txBody>
      </p:sp>
    </p:spTree>
    <p:extLst>
      <p:ext uri="{BB962C8B-B14F-4D97-AF65-F5344CB8AC3E}">
        <p14:creationId xmlns:p14="http://schemas.microsoft.com/office/powerpoint/2010/main" val="1401237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642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Mark 1:9-13</a:t>
            </a:r>
            <a:r>
              <a:rPr lang="en-US" sz="2800" dirty="0" smtClean="0">
                <a:latin typeface="Arial" panose="020B0604020202020204" pitchFamily="34" charset="0"/>
                <a:cs typeface="Arial" panose="020B0604020202020204" pitchFamily="34" charset="0"/>
              </a:rPr>
              <a:t> In </a:t>
            </a:r>
            <a:r>
              <a:rPr lang="en-US" sz="2800" dirty="0">
                <a:latin typeface="Arial" panose="020B0604020202020204" pitchFamily="34" charset="0"/>
                <a:cs typeface="Arial" panose="020B0604020202020204" pitchFamily="34" charset="0"/>
              </a:rPr>
              <a:t>those days Jesus came from Nazareth in Galilee and was </a:t>
            </a:r>
            <a:r>
              <a:rPr lang="en-US" sz="2800" dirty="0">
                <a:solidFill>
                  <a:srgbClr val="FF0000"/>
                </a:solidFill>
                <a:latin typeface="Arial" panose="020B0604020202020204" pitchFamily="34" charset="0"/>
                <a:cs typeface="Arial" panose="020B0604020202020204" pitchFamily="34" charset="0"/>
              </a:rPr>
              <a:t>baptized by John </a:t>
            </a:r>
            <a:r>
              <a:rPr lang="en-US" sz="2800" dirty="0">
                <a:latin typeface="Arial" panose="020B0604020202020204" pitchFamily="34" charset="0"/>
                <a:cs typeface="Arial" panose="020B0604020202020204" pitchFamily="34" charset="0"/>
              </a:rPr>
              <a:t>in the Jordan.  </a:t>
            </a:r>
            <a:r>
              <a:rPr lang="en-US" sz="2800" u="sng" dirty="0">
                <a:latin typeface="Arial" panose="020B0604020202020204" pitchFamily="34" charset="0"/>
                <a:cs typeface="Arial" panose="020B0604020202020204" pitchFamily="34" charset="0"/>
              </a:rPr>
              <a:t>10</a:t>
            </a:r>
            <a:r>
              <a:rPr lang="en-US" sz="2800" dirty="0">
                <a:latin typeface="Arial" panose="020B0604020202020204" pitchFamily="34" charset="0"/>
                <a:cs typeface="Arial" panose="020B0604020202020204" pitchFamily="34" charset="0"/>
              </a:rPr>
              <a:t> Immediately coming up out of the water, He saw the heavens opening, and the Spirit like a dove descending upon Him;  </a:t>
            </a:r>
            <a:r>
              <a:rPr lang="en-US" sz="2800" u="sng" dirty="0">
                <a:latin typeface="Arial" panose="020B0604020202020204" pitchFamily="34" charset="0"/>
                <a:cs typeface="Arial" panose="020B0604020202020204" pitchFamily="34" charset="0"/>
              </a:rPr>
              <a:t>11</a:t>
            </a:r>
            <a:r>
              <a:rPr lang="en-US" sz="2800" dirty="0">
                <a:latin typeface="Arial" panose="020B0604020202020204" pitchFamily="34" charset="0"/>
                <a:cs typeface="Arial" panose="020B0604020202020204" pitchFamily="34" charset="0"/>
              </a:rPr>
              <a:t> and a voice came out of the heavens: “You are My beloved Son, in You I am well-pleased.”  </a:t>
            </a:r>
            <a:r>
              <a:rPr lang="en-US" sz="2800" u="sng" dirty="0">
                <a:latin typeface="Arial" panose="020B0604020202020204" pitchFamily="34" charset="0"/>
                <a:cs typeface="Arial" panose="020B0604020202020204" pitchFamily="34" charset="0"/>
              </a:rPr>
              <a:t>12</a:t>
            </a:r>
            <a:r>
              <a:rPr lang="en-US" sz="2800"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Immediately the Spirit impelled Him to go out into the wilderness. </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13</a:t>
            </a:r>
            <a:r>
              <a:rPr lang="en-US" sz="2800" dirty="0">
                <a:latin typeface="Arial" panose="020B0604020202020204" pitchFamily="34" charset="0"/>
                <a:cs typeface="Arial" panose="020B0604020202020204" pitchFamily="34" charset="0"/>
              </a:rPr>
              <a:t> And He was </a:t>
            </a:r>
            <a:r>
              <a:rPr lang="en-US" sz="2800" dirty="0">
                <a:solidFill>
                  <a:srgbClr val="FF0000"/>
                </a:solidFill>
                <a:latin typeface="Arial" panose="020B0604020202020204" pitchFamily="34" charset="0"/>
                <a:cs typeface="Arial" panose="020B0604020202020204" pitchFamily="34" charset="0"/>
              </a:rPr>
              <a:t>in the wilderness forty days </a:t>
            </a:r>
            <a:r>
              <a:rPr lang="en-US" sz="2800" dirty="0">
                <a:latin typeface="Arial" panose="020B0604020202020204" pitchFamily="34" charset="0"/>
                <a:cs typeface="Arial" panose="020B0604020202020204" pitchFamily="34" charset="0"/>
              </a:rPr>
              <a:t>being tempted by Satan; and He was with the wild beasts, and the angels were ministering to Him. </a:t>
            </a:r>
          </a:p>
        </p:txBody>
      </p:sp>
      <p:sp>
        <p:nvSpPr>
          <p:cNvPr id="3" name="Title 2"/>
          <p:cNvSpPr>
            <a:spLocks noGrp="1"/>
          </p:cNvSpPr>
          <p:nvPr>
            <p:ph type="title"/>
          </p:nvPr>
        </p:nvSpPr>
        <p:spPr>
          <a:xfrm>
            <a:off x="457200" y="0"/>
            <a:ext cx="8229600" cy="9144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2. Jesus Is </a:t>
            </a:r>
            <a:r>
              <a:rPr lang="en-US" sz="3600" dirty="0" smtClean="0">
                <a:solidFill>
                  <a:srgbClr val="FF0000"/>
                </a:solidFill>
                <a:effectLst/>
                <a:latin typeface="Arial" panose="020B0604020202020204" pitchFamily="34" charset="0"/>
                <a:cs typeface="Arial" panose="020B0604020202020204" pitchFamily="34" charset="0"/>
              </a:rPr>
              <a:t>the </a:t>
            </a:r>
            <a:r>
              <a:rPr lang="en-US" sz="3600" dirty="0" smtClean="0">
                <a:solidFill>
                  <a:srgbClr val="FF0000"/>
                </a:solidFill>
                <a:effectLst/>
                <a:latin typeface="Arial" panose="020B0604020202020204" pitchFamily="34" charset="0"/>
                <a:cs typeface="Arial" panose="020B0604020202020204" pitchFamily="34" charset="0"/>
              </a:rPr>
              <a:t>Faithful Son</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F07ABF1B-077F-4973-882A-0A9BBF2A8837}" type="slidenum">
              <a:rPr lang="en-US" smtClean="0"/>
              <a:t>10</a:t>
            </a:fld>
            <a:endParaRPr lang="en-US"/>
          </a:p>
        </p:txBody>
      </p:sp>
    </p:spTree>
    <p:extLst>
      <p:ext uri="{BB962C8B-B14F-4D97-AF65-F5344CB8AC3E}">
        <p14:creationId xmlns:p14="http://schemas.microsoft.com/office/powerpoint/2010/main" val="210804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5344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Hebrews 3:5-6</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Now Moses was faithful in all His house as a servant, for a testimony of those things which were to be spoken later;  </a:t>
            </a:r>
            <a:r>
              <a:rPr lang="en-US" sz="2800" u="sng" dirty="0">
                <a:latin typeface="Arial" panose="020B0604020202020204" pitchFamily="34" charset="0"/>
                <a:cs typeface="Arial" panose="020B0604020202020204" pitchFamily="34" charset="0"/>
              </a:rPr>
              <a:t>6</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but Christ was faithful as a Son over His house—whose house we are</a:t>
            </a:r>
            <a:r>
              <a:rPr lang="en-US" sz="2800" dirty="0">
                <a:latin typeface="Arial" panose="020B0604020202020204" pitchFamily="34" charset="0"/>
                <a:cs typeface="Arial" panose="020B0604020202020204" pitchFamily="34" charset="0"/>
              </a:rPr>
              <a:t>, if we hold fast our confidence and the boast of our hope firm until the end.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p>
          <a:p>
            <a:pPr marL="109728" indent="0">
              <a:buNone/>
            </a:pPr>
            <a:r>
              <a:rPr lang="en-US" sz="2800" u="sng" dirty="0" smtClean="0">
                <a:latin typeface="Arial" panose="020B0604020202020204" pitchFamily="34" charset="0"/>
                <a:cs typeface="Arial" panose="020B0604020202020204" pitchFamily="34" charset="0"/>
              </a:rPr>
              <a:t>Ephesians 1:1</a:t>
            </a:r>
            <a:r>
              <a:rPr lang="en-US" sz="2800" dirty="0" smtClean="0">
                <a:latin typeface="Arial" panose="020B0604020202020204" pitchFamily="34" charset="0"/>
                <a:cs typeface="Arial" panose="020B0604020202020204" pitchFamily="34" charset="0"/>
              </a:rPr>
              <a:t> Paul</a:t>
            </a:r>
            <a:r>
              <a:rPr lang="en-US" sz="2800" dirty="0">
                <a:latin typeface="Arial" panose="020B0604020202020204" pitchFamily="34" charset="0"/>
                <a:cs typeface="Arial" panose="020B0604020202020204" pitchFamily="34" charset="0"/>
              </a:rPr>
              <a:t>, an apostle of Christ Jesus by the will of God, To the saints who are at Ephesus and </a:t>
            </a:r>
            <a:r>
              <a:rPr lang="en-US" sz="2800" dirty="0">
                <a:solidFill>
                  <a:srgbClr val="FF0000"/>
                </a:solidFill>
                <a:latin typeface="Arial" panose="020B0604020202020204" pitchFamily="34" charset="0"/>
                <a:cs typeface="Arial" panose="020B0604020202020204" pitchFamily="34" charset="0"/>
              </a:rPr>
              <a:t>who are faithful in Christ </a:t>
            </a:r>
            <a:r>
              <a:rPr lang="en-US" sz="2800" dirty="0" smtClean="0">
                <a:solidFill>
                  <a:srgbClr val="FF0000"/>
                </a:solidFill>
                <a:latin typeface="Arial" panose="020B0604020202020204" pitchFamily="34" charset="0"/>
                <a:cs typeface="Arial" panose="020B0604020202020204" pitchFamily="34" charset="0"/>
              </a:rPr>
              <a:t>Jesus</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6933"/>
            <a:ext cx="8229600" cy="818547"/>
          </a:xfrm>
        </p:spPr>
        <p:txBody>
          <a:bodyPr>
            <a:normAutofit/>
          </a:bodyPr>
          <a:lstStyle/>
          <a:p>
            <a:pPr algn="ctr"/>
            <a:r>
              <a:rPr lang="en-US" sz="3600" dirty="0">
                <a:solidFill>
                  <a:srgbClr val="FF0000"/>
                </a:solidFill>
                <a:effectLst/>
                <a:latin typeface="Arial" panose="020B0604020202020204" pitchFamily="34" charset="0"/>
                <a:cs typeface="Arial" panose="020B0604020202020204" pitchFamily="34" charset="0"/>
              </a:rPr>
              <a:t>2. Jesus Is </a:t>
            </a:r>
            <a:r>
              <a:rPr lang="en-US" sz="3600" dirty="0" smtClean="0">
                <a:solidFill>
                  <a:srgbClr val="FF0000"/>
                </a:solidFill>
                <a:effectLst/>
                <a:latin typeface="Arial" panose="020B0604020202020204" pitchFamily="34" charset="0"/>
                <a:cs typeface="Arial" panose="020B0604020202020204" pitchFamily="34" charset="0"/>
              </a:rPr>
              <a:t>the </a:t>
            </a:r>
            <a:r>
              <a:rPr lang="en-US" sz="3600" dirty="0">
                <a:solidFill>
                  <a:srgbClr val="FF0000"/>
                </a:solidFill>
                <a:effectLst/>
                <a:latin typeface="Arial" panose="020B0604020202020204" pitchFamily="34" charset="0"/>
                <a:cs typeface="Arial" panose="020B0604020202020204" pitchFamily="34" charset="0"/>
              </a:rPr>
              <a:t>Faithful Son</a:t>
            </a:r>
            <a:endParaRPr lang="en-US" sz="3600" dirty="0"/>
          </a:p>
        </p:txBody>
      </p:sp>
      <p:sp>
        <p:nvSpPr>
          <p:cNvPr id="4" name="Slide Number Placeholder 3"/>
          <p:cNvSpPr>
            <a:spLocks noGrp="1"/>
          </p:cNvSpPr>
          <p:nvPr>
            <p:ph type="sldNum" sz="quarter" idx="12"/>
          </p:nvPr>
        </p:nvSpPr>
        <p:spPr/>
        <p:txBody>
          <a:bodyPr/>
          <a:lstStyle/>
          <a:p>
            <a:fld id="{F07ABF1B-077F-4973-882A-0A9BBF2A8837}" type="slidenum">
              <a:rPr lang="en-US" smtClean="0"/>
              <a:t>11</a:t>
            </a:fld>
            <a:endParaRPr lang="en-US"/>
          </a:p>
        </p:txBody>
      </p:sp>
    </p:spTree>
    <p:extLst>
      <p:ext uri="{BB962C8B-B14F-4D97-AF65-F5344CB8AC3E}">
        <p14:creationId xmlns:p14="http://schemas.microsoft.com/office/powerpoint/2010/main" val="351333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1:34-35</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He healed many who were ill with various diseases, and cast out many demons; and He was not permitting the demons to speak, because they knew who He was.  </a:t>
            </a:r>
            <a:r>
              <a:rPr lang="en-US" sz="2800" u="sng" dirty="0">
                <a:latin typeface="Arial" panose="020B0604020202020204" pitchFamily="34" charset="0"/>
                <a:cs typeface="Arial" panose="020B0604020202020204" pitchFamily="34" charset="0"/>
              </a:rPr>
              <a:t>35</a:t>
            </a:r>
            <a:r>
              <a:rPr lang="en-US" sz="2800" dirty="0">
                <a:latin typeface="Arial" panose="020B0604020202020204" pitchFamily="34" charset="0"/>
                <a:cs typeface="Arial" panose="020B0604020202020204" pitchFamily="34" charset="0"/>
              </a:rPr>
              <a:t> In the early morning, while it was still dark, Jesus got up, left the house, and went away to a </a:t>
            </a:r>
            <a:r>
              <a:rPr lang="en-US" sz="2800" dirty="0">
                <a:solidFill>
                  <a:srgbClr val="FF0000"/>
                </a:solidFill>
                <a:latin typeface="Arial" panose="020B0604020202020204" pitchFamily="34" charset="0"/>
                <a:cs typeface="Arial" panose="020B0604020202020204" pitchFamily="34" charset="0"/>
              </a:rPr>
              <a:t>secluded place</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and was praying there</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6:46-47</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After bidding them farewell, He </a:t>
            </a:r>
            <a:r>
              <a:rPr lang="en-US" sz="2800" dirty="0">
                <a:solidFill>
                  <a:srgbClr val="FF0000"/>
                </a:solidFill>
                <a:latin typeface="Arial" panose="020B0604020202020204" pitchFamily="34" charset="0"/>
                <a:cs typeface="Arial" panose="020B0604020202020204" pitchFamily="34" charset="0"/>
              </a:rPr>
              <a:t>left for the mountain to pray</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47</a:t>
            </a:r>
            <a:r>
              <a:rPr lang="en-US" sz="2800" dirty="0">
                <a:latin typeface="Arial" panose="020B0604020202020204" pitchFamily="34" charset="0"/>
                <a:cs typeface="Arial" panose="020B0604020202020204" pitchFamily="34" charset="0"/>
              </a:rPr>
              <a:t> When it was evening, the boat was in the middle of the sea, and He was alone on the land. </a:t>
            </a:r>
          </a:p>
        </p:txBody>
      </p:sp>
      <p:sp>
        <p:nvSpPr>
          <p:cNvPr id="3" name="Title 2"/>
          <p:cNvSpPr>
            <a:spLocks noGrp="1"/>
          </p:cNvSpPr>
          <p:nvPr>
            <p:ph type="title"/>
          </p:nvPr>
        </p:nvSpPr>
        <p:spPr>
          <a:xfrm>
            <a:off x="228600" y="76200"/>
            <a:ext cx="8686800" cy="792162"/>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Confrontation With </a:t>
            </a:r>
            <a:r>
              <a:rPr lang="en-US" sz="3200" dirty="0" smtClean="0">
                <a:solidFill>
                  <a:srgbClr val="0070C0"/>
                </a:solidFill>
                <a:effectLst/>
                <a:latin typeface="Arial" panose="020B0604020202020204" pitchFamily="34" charset="0"/>
                <a:cs typeface="Arial" panose="020B0604020202020204" pitchFamily="34" charset="0"/>
              </a:rPr>
              <a:t>the </a:t>
            </a:r>
            <a:r>
              <a:rPr lang="en-US" sz="3200" dirty="0" smtClean="0">
                <a:solidFill>
                  <a:srgbClr val="0070C0"/>
                </a:solidFill>
                <a:effectLst/>
                <a:latin typeface="Arial" panose="020B0604020202020204" pitchFamily="34" charset="0"/>
                <a:cs typeface="Arial" panose="020B0604020202020204" pitchFamily="34" charset="0"/>
              </a:rPr>
              <a:t>Demonic </a:t>
            </a:r>
            <a:r>
              <a:rPr lang="en-US" sz="3200" dirty="0" smtClean="0">
                <a:solidFill>
                  <a:srgbClr val="0070C0"/>
                </a:solidFill>
                <a:effectLst/>
                <a:latin typeface="Arial" panose="020B0604020202020204" pitchFamily="34" charset="0"/>
                <a:cs typeface="Arial" panose="020B0604020202020204" pitchFamily="34" charset="0"/>
              </a:rPr>
              <a:t>in </a:t>
            </a:r>
            <a:r>
              <a:rPr lang="en-US" sz="3200" dirty="0" smtClean="0">
                <a:solidFill>
                  <a:srgbClr val="0070C0"/>
                </a:solidFill>
                <a:effectLst/>
                <a:latin typeface="Arial" panose="020B0604020202020204" pitchFamily="34" charset="0"/>
                <a:cs typeface="Arial" panose="020B0604020202020204" pitchFamily="34" charset="0"/>
              </a:rPr>
              <a:t>Prayer</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3276600" y="1992630"/>
            <a:ext cx="19812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43400" y="5029200"/>
            <a:ext cx="12192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F07ABF1B-077F-4973-882A-0A9BBF2A8837}" type="slidenum">
              <a:rPr lang="en-US" smtClean="0"/>
              <a:t>2</a:t>
            </a:fld>
            <a:endParaRPr lang="en-US"/>
          </a:p>
        </p:txBody>
      </p:sp>
    </p:spTree>
    <p:extLst>
      <p:ext uri="{BB962C8B-B14F-4D97-AF65-F5344CB8AC3E}">
        <p14:creationId xmlns:p14="http://schemas.microsoft.com/office/powerpoint/2010/main" val="331100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953000"/>
          </a:xfrm>
        </p:spPr>
        <p:txBody>
          <a:bodyPr>
            <a:normAutofit lnSpcReduction="10000"/>
          </a:bodyPr>
          <a:lstStyle/>
          <a:p>
            <a:pPr marL="109728" indent="0">
              <a:buNone/>
            </a:pPr>
            <a:r>
              <a:rPr lang="en-US" sz="2800" u="sng" dirty="0" smtClean="0">
                <a:latin typeface="Arial" panose="020B0604020202020204" pitchFamily="34" charset="0"/>
                <a:cs typeface="Arial" panose="020B0604020202020204" pitchFamily="34" charset="0"/>
              </a:rPr>
              <a:t>Mark14:32-34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They came to a place named Gethsemane; and He said to His disciples, “</a:t>
            </a:r>
            <a:r>
              <a:rPr lang="en-US" sz="2800" dirty="0">
                <a:solidFill>
                  <a:srgbClr val="FF0000"/>
                </a:solidFill>
                <a:latin typeface="Arial" panose="020B0604020202020204" pitchFamily="34" charset="0"/>
                <a:cs typeface="Arial" panose="020B0604020202020204" pitchFamily="34" charset="0"/>
              </a:rPr>
              <a:t>Sit here until I have prayed</a:t>
            </a:r>
            <a:r>
              <a:rPr lang="en-US" sz="2800" dirty="0" smtClean="0">
                <a:latin typeface="Arial" panose="020B0604020202020204" pitchFamily="34" charset="0"/>
                <a:cs typeface="Arial" panose="020B0604020202020204" pitchFamily="34" charset="0"/>
              </a:rPr>
              <a:t>.” </a:t>
            </a:r>
            <a:r>
              <a:rPr lang="en-US" sz="2800" u="sng" dirty="0" smtClean="0">
                <a:latin typeface="Arial" panose="020B0604020202020204" pitchFamily="34" charset="0"/>
                <a:cs typeface="Arial" panose="020B0604020202020204" pitchFamily="34" charset="0"/>
              </a:rPr>
              <a:t>33</a:t>
            </a:r>
            <a:r>
              <a:rPr lang="en-US" sz="2800" dirty="0" smtClean="0">
                <a:latin typeface="Arial" panose="020B0604020202020204" pitchFamily="34" charset="0"/>
                <a:cs typeface="Arial" panose="020B0604020202020204" pitchFamily="34" charset="0"/>
              </a:rPr>
              <a:t> And He took with Him Peter and James and John, and began to be very distressed and troubled.  </a:t>
            </a:r>
            <a:r>
              <a:rPr lang="en-US" sz="2800" u="sng" dirty="0" smtClean="0">
                <a:latin typeface="Arial" panose="020B0604020202020204" pitchFamily="34" charset="0"/>
                <a:cs typeface="Arial" panose="020B0604020202020204" pitchFamily="34" charset="0"/>
              </a:rPr>
              <a:t>34</a:t>
            </a:r>
            <a:r>
              <a:rPr lang="en-US" sz="2800" dirty="0" smtClean="0">
                <a:latin typeface="Arial" panose="020B0604020202020204" pitchFamily="34" charset="0"/>
                <a:cs typeface="Arial" panose="020B0604020202020204" pitchFamily="34" charset="0"/>
              </a:rPr>
              <a:t> And He said to them, “My soul is deeply grieved to the point of death; remain here and keep watch.” </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Psalm 42:11</a:t>
            </a:r>
            <a:r>
              <a:rPr lang="en-US" sz="2800" dirty="0" smtClean="0">
                <a:latin typeface="Arial" panose="020B0604020202020204" pitchFamily="34" charset="0"/>
                <a:cs typeface="Arial" panose="020B0604020202020204" pitchFamily="34" charset="0"/>
              </a:rPr>
              <a:t> Why are you in despair, O my soul? And why have you become disturbed within me? Hope in God, for I shall yet praise Him, the help of my countenance and my God.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42900" y="48419"/>
            <a:ext cx="8458200" cy="8683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Confronts His Death </a:t>
            </a:r>
            <a:r>
              <a:rPr lang="en-US" sz="3600" dirty="0" smtClean="0">
                <a:solidFill>
                  <a:srgbClr val="0070C0"/>
                </a:solidFill>
                <a:effectLst/>
                <a:latin typeface="Arial" panose="020B0604020202020204" pitchFamily="34" charset="0"/>
                <a:cs typeface="Arial" panose="020B0604020202020204" pitchFamily="34" charset="0"/>
              </a:rPr>
              <a:t>in </a:t>
            </a:r>
            <a:r>
              <a:rPr lang="en-US" sz="3600" dirty="0" smtClean="0">
                <a:solidFill>
                  <a:srgbClr val="0070C0"/>
                </a:solidFill>
                <a:effectLst/>
                <a:latin typeface="Arial" panose="020B0604020202020204" pitchFamily="34" charset="0"/>
                <a:cs typeface="Arial" panose="020B0604020202020204" pitchFamily="34" charset="0"/>
              </a:rPr>
              <a:t>Prayer</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13" name="Rectangle 12"/>
          <p:cNvSpPr/>
          <p:nvPr/>
        </p:nvSpPr>
        <p:spPr>
          <a:xfrm>
            <a:off x="1422399" y="3090333"/>
            <a:ext cx="2404534" cy="397934"/>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419600" y="4343400"/>
            <a:ext cx="16764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F07ABF1B-077F-4973-882A-0A9BBF2A8837}" type="slidenum">
              <a:rPr lang="en-US" smtClean="0"/>
              <a:t>3</a:t>
            </a:fld>
            <a:endParaRPr lang="en-US"/>
          </a:p>
        </p:txBody>
      </p:sp>
    </p:spTree>
    <p:extLst>
      <p:ext uri="{BB962C8B-B14F-4D97-AF65-F5344CB8AC3E}">
        <p14:creationId xmlns:p14="http://schemas.microsoft.com/office/powerpoint/2010/main" val="252612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3"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14:35-36</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He went a little beyond them, and fell to the ground and began to pray that if it were possible, the hour might pass Him by.  </a:t>
            </a:r>
            <a:r>
              <a:rPr lang="en-US" sz="2800" u="sng" dirty="0">
                <a:latin typeface="Arial" panose="020B0604020202020204" pitchFamily="34" charset="0"/>
                <a:cs typeface="Arial" panose="020B0604020202020204" pitchFamily="34" charset="0"/>
              </a:rPr>
              <a:t>36</a:t>
            </a:r>
            <a:r>
              <a:rPr lang="en-US" sz="2800" dirty="0">
                <a:latin typeface="Arial" panose="020B0604020202020204" pitchFamily="34" charset="0"/>
                <a:cs typeface="Arial" panose="020B0604020202020204" pitchFamily="34" charset="0"/>
              </a:rPr>
              <a:t> And He was saying, “Abba! Father! All things are possible for You; remove this cup from Me; </a:t>
            </a:r>
            <a:r>
              <a:rPr lang="en-US" sz="2800" dirty="0">
                <a:solidFill>
                  <a:srgbClr val="FF0000"/>
                </a:solidFill>
                <a:latin typeface="Arial" panose="020B0604020202020204" pitchFamily="34" charset="0"/>
                <a:cs typeface="Arial" panose="020B0604020202020204" pitchFamily="34" charset="0"/>
              </a:rPr>
              <a:t>yet not what I will, but what You will</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14:23-24</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when He had taken a cup and given thanks, He gave it to them, and they all drank from it.  </a:t>
            </a:r>
            <a:r>
              <a:rPr lang="en-US" sz="2800" u="sng" dirty="0">
                <a:latin typeface="Arial" panose="020B0604020202020204" pitchFamily="34" charset="0"/>
                <a:cs typeface="Arial" panose="020B0604020202020204" pitchFamily="34" charset="0"/>
              </a:rPr>
              <a:t>24</a:t>
            </a:r>
            <a:r>
              <a:rPr lang="en-US" sz="2800" dirty="0">
                <a:latin typeface="Arial" panose="020B0604020202020204" pitchFamily="34" charset="0"/>
                <a:cs typeface="Arial" panose="020B0604020202020204" pitchFamily="34" charset="0"/>
              </a:rPr>
              <a:t> And He said to them, “</a:t>
            </a:r>
            <a:r>
              <a:rPr lang="en-US" sz="2800" dirty="0">
                <a:solidFill>
                  <a:srgbClr val="FF0000"/>
                </a:solidFill>
                <a:latin typeface="Arial" panose="020B0604020202020204" pitchFamily="34" charset="0"/>
                <a:cs typeface="Arial" panose="020B0604020202020204" pitchFamily="34" charset="0"/>
              </a:rPr>
              <a:t>This is My blood of the covenant, which is poured out for many</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18534"/>
            <a:ext cx="8229600" cy="6858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Faithful Son Accepts His Cup</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1600200" y="2590800"/>
            <a:ext cx="12954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553200" y="3962400"/>
            <a:ext cx="9906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F07ABF1B-077F-4973-882A-0A9BBF2A8837}" type="slidenum">
              <a:rPr lang="en-US" smtClean="0"/>
              <a:t>4</a:t>
            </a:fld>
            <a:endParaRPr lang="en-US"/>
          </a:p>
        </p:txBody>
      </p:sp>
    </p:spTree>
    <p:extLst>
      <p:ext uri="{BB962C8B-B14F-4D97-AF65-F5344CB8AC3E}">
        <p14:creationId xmlns:p14="http://schemas.microsoft.com/office/powerpoint/2010/main" val="161097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Mark 14:37-38</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He came and found them sleeping, and said to Peter, “Simon, are you asleep? Could you not keep watch for one hour?  </a:t>
            </a:r>
            <a:r>
              <a:rPr lang="en-US" sz="2800" u="sng" dirty="0">
                <a:latin typeface="Arial" panose="020B0604020202020204" pitchFamily="34" charset="0"/>
                <a:cs typeface="Arial" panose="020B0604020202020204" pitchFamily="34" charset="0"/>
              </a:rPr>
              <a:t>38</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Keep watching and praying </a:t>
            </a:r>
            <a:r>
              <a:rPr lang="en-US" sz="2800" dirty="0">
                <a:latin typeface="Arial" panose="020B0604020202020204" pitchFamily="34" charset="0"/>
                <a:cs typeface="Arial" panose="020B0604020202020204" pitchFamily="34" charset="0"/>
              </a:rPr>
              <a:t>that you may not come into temptation; the spirit is willing, but the flesh is weak</a:t>
            </a:r>
            <a:r>
              <a:rPr lang="en-US" sz="2800" dirty="0" smtClean="0">
                <a:latin typeface="Arial" panose="020B0604020202020204" pitchFamily="34" charset="0"/>
                <a:cs typeface="Arial" panose="020B0604020202020204" pitchFamily="34" charset="0"/>
              </a:rPr>
              <a:t>.”</a:t>
            </a:r>
          </a:p>
          <a:p>
            <a:pPr marL="109728" indent="0">
              <a:buNone/>
            </a:pPr>
            <a:endParaRPr lang="en-US" sz="2800" dirty="0" smtClean="0">
              <a:latin typeface="Arial" panose="020B0604020202020204" pitchFamily="34" charset="0"/>
              <a:cs typeface="Arial" panose="020B0604020202020204" pitchFamily="34" charset="0"/>
            </a:endParaRPr>
          </a:p>
          <a:p>
            <a:r>
              <a:rPr lang="en-US" sz="2800" b="1" dirty="0" smtClean="0">
                <a:latin typeface="Arial" panose="020B0604020202020204" pitchFamily="34" charset="0"/>
                <a:cs typeface="Arial" panose="020B0604020202020204" pitchFamily="34" charset="0"/>
              </a:rPr>
              <a:t>Temptation (</a:t>
            </a:r>
            <a:r>
              <a:rPr lang="en-US" sz="2800" b="1" dirty="0" err="1" smtClean="0">
                <a:latin typeface="Arial" panose="020B0604020202020204" pitchFamily="34" charset="0"/>
                <a:cs typeface="Arial" panose="020B0604020202020204" pitchFamily="34" charset="0"/>
              </a:rPr>
              <a:t>peirasmos</a:t>
            </a:r>
            <a:r>
              <a:rPr lang="en-US" sz="2800" b="1"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“The </a:t>
            </a:r>
            <a:r>
              <a:rPr lang="en-US" sz="2800" dirty="0">
                <a:latin typeface="Arial" panose="020B0604020202020204" pitchFamily="34" charset="0"/>
                <a:cs typeface="Arial" panose="020B0604020202020204" pitchFamily="34" charset="0"/>
              </a:rPr>
              <a:t>distinctive component in </a:t>
            </a:r>
            <a:r>
              <a:rPr lang="en-US" sz="2800" dirty="0" smtClean="0">
                <a:latin typeface="Arial" panose="020B0604020202020204" pitchFamily="34" charset="0"/>
                <a:cs typeface="Arial" panose="020B0604020202020204" pitchFamily="34" charset="0"/>
              </a:rPr>
              <a:t>‘temptation,’ </a:t>
            </a:r>
            <a:r>
              <a:rPr lang="en-US" sz="2800" dirty="0">
                <a:latin typeface="Arial" panose="020B0604020202020204" pitchFamily="34" charset="0"/>
                <a:cs typeface="Arial" panose="020B0604020202020204" pitchFamily="34" charset="0"/>
              </a:rPr>
              <a:t>in contrast to other terms for suffering, is that it sets forth the possibility of stumbling and falling into sin. It is an invitation to be untrue to God</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a:p>
            <a:pPr lvl="1"/>
            <a:r>
              <a:rPr lang="en-US" dirty="0"/>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533400" y="84668"/>
            <a:ext cx="8229600" cy="762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Calls Them </a:t>
            </a:r>
            <a:r>
              <a:rPr lang="en-US" sz="3600" dirty="0">
                <a:solidFill>
                  <a:srgbClr val="0070C0"/>
                </a:solidFill>
                <a:effectLst/>
                <a:latin typeface="Arial" panose="020B0604020202020204" pitchFamily="34" charset="0"/>
                <a:cs typeface="Arial" panose="020B0604020202020204" pitchFamily="34" charset="0"/>
              </a:rPr>
              <a:t>t</a:t>
            </a:r>
            <a:r>
              <a:rPr lang="en-US" sz="3600" dirty="0" smtClean="0">
                <a:solidFill>
                  <a:srgbClr val="0070C0"/>
                </a:solidFill>
                <a:effectLst/>
                <a:latin typeface="Arial" panose="020B0604020202020204" pitchFamily="34" charset="0"/>
                <a:cs typeface="Arial" panose="020B0604020202020204" pitchFamily="34" charset="0"/>
              </a:rPr>
              <a:t>o </a:t>
            </a:r>
            <a:r>
              <a:rPr lang="en-US" sz="3600" dirty="0" smtClean="0">
                <a:solidFill>
                  <a:srgbClr val="0070C0"/>
                </a:solidFill>
                <a:effectLst/>
                <a:latin typeface="Arial" panose="020B0604020202020204" pitchFamily="34" charset="0"/>
                <a:cs typeface="Arial" panose="020B0604020202020204" pitchFamily="34" charset="0"/>
              </a:rPr>
              <a:t>Prayer</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3886200" y="2819400"/>
            <a:ext cx="4191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44557" y="3276600"/>
            <a:ext cx="1636643"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F07ABF1B-077F-4973-882A-0A9BBF2A8837}" type="slidenum">
              <a:rPr lang="en-US" smtClean="0"/>
              <a:t>5</a:t>
            </a:fld>
            <a:endParaRPr lang="en-US"/>
          </a:p>
        </p:txBody>
      </p:sp>
    </p:spTree>
    <p:extLst>
      <p:ext uri="{BB962C8B-B14F-4D97-AF65-F5344CB8AC3E}">
        <p14:creationId xmlns:p14="http://schemas.microsoft.com/office/powerpoint/2010/main" val="84025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839200" cy="4711891"/>
          </a:xfrm>
        </p:spPr>
        <p:txBody>
          <a:bodyPr/>
          <a:lstStyle/>
          <a:p>
            <a:pPr marL="109728" indent="0">
              <a:buNone/>
            </a:pPr>
            <a:r>
              <a:rPr lang="en-US" sz="2800" u="sng" dirty="0" smtClean="0">
                <a:latin typeface="Arial" panose="020B0604020202020204" pitchFamily="34" charset="0"/>
                <a:cs typeface="Arial" panose="020B0604020202020204" pitchFamily="34" charset="0"/>
              </a:rPr>
              <a:t>Mark 14:39-42</a:t>
            </a:r>
            <a:r>
              <a:rPr lang="en-US" sz="2800" dirty="0" smtClean="0">
                <a:latin typeface="Arial" panose="020B0604020202020204" pitchFamily="34" charset="0"/>
                <a:cs typeface="Arial" panose="020B0604020202020204" pitchFamily="34" charset="0"/>
              </a:rPr>
              <a:t>  Again </a:t>
            </a:r>
            <a:r>
              <a:rPr lang="en-US" sz="2800" dirty="0">
                <a:latin typeface="Arial" panose="020B0604020202020204" pitchFamily="34" charset="0"/>
                <a:cs typeface="Arial" panose="020B0604020202020204" pitchFamily="34" charset="0"/>
              </a:rPr>
              <a:t>He went away and prayed, saying the same words.  </a:t>
            </a:r>
            <a:r>
              <a:rPr lang="en-US" sz="2800" u="sng" dirty="0">
                <a:latin typeface="Arial" panose="020B0604020202020204" pitchFamily="34" charset="0"/>
                <a:cs typeface="Arial" panose="020B0604020202020204" pitchFamily="34" charset="0"/>
              </a:rPr>
              <a:t>40</a:t>
            </a:r>
            <a:r>
              <a:rPr lang="en-US" sz="2800" dirty="0">
                <a:latin typeface="Arial" panose="020B0604020202020204" pitchFamily="34" charset="0"/>
                <a:cs typeface="Arial" panose="020B0604020202020204" pitchFamily="34" charset="0"/>
              </a:rPr>
              <a:t> And again He came and found them sleeping, for their eyes were very heavy; and they did not know what to answer Him.  </a:t>
            </a:r>
            <a:r>
              <a:rPr lang="en-US" sz="2800" u="sng" dirty="0">
                <a:latin typeface="Arial" panose="020B0604020202020204" pitchFamily="34" charset="0"/>
                <a:cs typeface="Arial" panose="020B0604020202020204" pitchFamily="34" charset="0"/>
              </a:rPr>
              <a:t>41</a:t>
            </a:r>
            <a:r>
              <a:rPr lang="en-US" sz="2800" dirty="0">
                <a:latin typeface="Arial" panose="020B0604020202020204" pitchFamily="34" charset="0"/>
                <a:cs typeface="Arial" panose="020B0604020202020204" pitchFamily="34" charset="0"/>
              </a:rPr>
              <a:t> And He came </a:t>
            </a:r>
            <a:r>
              <a:rPr lang="en-US" sz="2800" dirty="0">
                <a:solidFill>
                  <a:srgbClr val="FF0000"/>
                </a:solidFill>
                <a:latin typeface="Arial" panose="020B0604020202020204" pitchFamily="34" charset="0"/>
                <a:cs typeface="Arial" panose="020B0604020202020204" pitchFamily="34" charset="0"/>
              </a:rPr>
              <a:t>the third time</a:t>
            </a:r>
            <a:r>
              <a:rPr lang="en-US" sz="2800" dirty="0">
                <a:latin typeface="Arial" panose="020B0604020202020204" pitchFamily="34" charset="0"/>
                <a:cs typeface="Arial" panose="020B0604020202020204" pitchFamily="34" charset="0"/>
              </a:rPr>
              <a:t>, and said to them, “Are you still sleeping and resting? It is enough; the hour has come; behold, the Son of Man is being betrayed into the hands of sinners. </a:t>
            </a:r>
            <a:r>
              <a:rPr lang="en-US" sz="2800" u="sng" dirty="0">
                <a:latin typeface="Arial" panose="020B0604020202020204" pitchFamily="34" charset="0"/>
                <a:cs typeface="Arial" panose="020B0604020202020204" pitchFamily="34" charset="0"/>
              </a:rPr>
              <a:t>42</a:t>
            </a:r>
            <a:r>
              <a:rPr lang="en-US" sz="2800" dirty="0">
                <a:latin typeface="Arial" panose="020B0604020202020204" pitchFamily="34" charset="0"/>
                <a:cs typeface="Arial" panose="020B0604020202020204" pitchFamily="34" charset="0"/>
              </a:rPr>
              <a:t> “Get up, let us be going; behold, the one who betrays Me is at hand!”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endParaRPr lang="en-US" dirty="0"/>
          </a:p>
        </p:txBody>
      </p:sp>
      <p:sp>
        <p:nvSpPr>
          <p:cNvPr id="3" name="Title 2"/>
          <p:cNvSpPr>
            <a:spLocks noGrp="1"/>
          </p:cNvSpPr>
          <p:nvPr>
            <p:ph type="title"/>
          </p:nvPr>
        </p:nvSpPr>
        <p:spPr>
          <a:xfrm>
            <a:off x="457200" y="0"/>
            <a:ext cx="8229600" cy="9445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Disciples Fail Three Times</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F07ABF1B-077F-4973-882A-0A9BBF2A8837}" type="slidenum">
              <a:rPr lang="en-US" smtClean="0"/>
              <a:t>6</a:t>
            </a:fld>
            <a:endParaRPr lang="en-US"/>
          </a:p>
        </p:txBody>
      </p:sp>
    </p:spTree>
    <p:extLst>
      <p:ext uri="{BB962C8B-B14F-4D97-AF65-F5344CB8AC3E}">
        <p14:creationId xmlns:p14="http://schemas.microsoft.com/office/powerpoint/2010/main" val="32197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19200"/>
            <a:ext cx="8229600" cy="4525963"/>
          </a:xfrm>
        </p:spPr>
        <p:txBody>
          <a:bodyPr>
            <a:normAutofit/>
          </a:bodyPr>
          <a:lstStyle/>
          <a:p>
            <a:pPr marL="457200" indent="-347663">
              <a:buNone/>
            </a:pPr>
            <a:r>
              <a:rPr lang="en-US" sz="2800" dirty="0" smtClean="0">
                <a:latin typeface="Arial" panose="020B0604020202020204" pitchFamily="34" charset="0"/>
                <a:cs typeface="Arial" panose="020B0604020202020204" pitchFamily="34" charset="0"/>
              </a:rPr>
              <a:t>1. We must rely upon God’s power to avoid entering into temptation and to be faithful if we should enter into temptation.</a:t>
            </a:r>
          </a:p>
          <a:p>
            <a:pPr marL="457200" indent="-347663">
              <a:buNone/>
            </a:pPr>
            <a:endParaRPr lang="en-US" sz="2800" dirty="0" smtClean="0">
              <a:latin typeface="Arial" panose="020B0604020202020204" pitchFamily="34" charset="0"/>
              <a:cs typeface="Arial" panose="020B0604020202020204" pitchFamily="34" charset="0"/>
            </a:endParaRPr>
          </a:p>
          <a:p>
            <a:pPr marL="457200" indent="-347663">
              <a:buNone/>
            </a:pPr>
            <a:r>
              <a:rPr lang="en-US" sz="2800" dirty="0" smtClean="0">
                <a:latin typeface="Arial" panose="020B0604020202020204" pitchFamily="34" charset="0"/>
                <a:cs typeface="Arial" panose="020B0604020202020204" pitchFamily="34" charset="0"/>
              </a:rPr>
              <a:t>2. We should always remember that our salvation has been accomplished by the Son being faithful for us.</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59267"/>
            <a:ext cx="8229600" cy="806037"/>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Applications</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F07ABF1B-077F-4973-882A-0A9BBF2A8837}" type="slidenum">
              <a:rPr lang="en-US" smtClean="0"/>
              <a:t>7</a:t>
            </a:fld>
            <a:endParaRPr lang="en-US"/>
          </a:p>
        </p:txBody>
      </p:sp>
    </p:spTree>
    <p:extLst>
      <p:ext uri="{BB962C8B-B14F-4D97-AF65-F5344CB8AC3E}">
        <p14:creationId xmlns:p14="http://schemas.microsoft.com/office/powerpoint/2010/main" val="71743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6868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1 Corinthians 10:13-14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No temptation has overtaken you but such as is common to man; and </a:t>
            </a:r>
            <a:r>
              <a:rPr lang="en-US" sz="2800" dirty="0">
                <a:solidFill>
                  <a:srgbClr val="FF0000"/>
                </a:solidFill>
                <a:latin typeface="Arial" panose="020B0604020202020204" pitchFamily="34" charset="0"/>
                <a:cs typeface="Arial" panose="020B0604020202020204" pitchFamily="34" charset="0"/>
              </a:rPr>
              <a:t>God is faithful</a:t>
            </a:r>
            <a:r>
              <a:rPr lang="en-US" sz="2800" dirty="0">
                <a:latin typeface="Arial" panose="020B0604020202020204" pitchFamily="34" charset="0"/>
                <a:cs typeface="Arial" panose="020B0604020202020204" pitchFamily="34" charset="0"/>
              </a:rPr>
              <a:t>, who will not allow you to be tempted beyond what you are able, but with the temptation will provide the way of escape also, so that you will be able to endure it. </a:t>
            </a:r>
            <a:r>
              <a:rPr lang="en-US" sz="2800" u="sng" dirty="0" smtClean="0">
                <a:latin typeface="Arial" panose="020B0604020202020204" pitchFamily="34" charset="0"/>
                <a:cs typeface="Arial" panose="020B0604020202020204" pitchFamily="34" charset="0"/>
              </a:rPr>
              <a:t>14</a:t>
            </a:r>
            <a:r>
              <a:rPr lang="en-US" sz="2800" dirty="0" smtClean="0">
                <a:latin typeface="Arial" panose="020B0604020202020204" pitchFamily="34" charset="0"/>
                <a:cs typeface="Arial" panose="020B0604020202020204" pitchFamily="34" charset="0"/>
              </a:rPr>
              <a:t> Therefore</a:t>
            </a:r>
            <a:r>
              <a:rPr lang="en-US" sz="2800" dirty="0">
                <a:latin typeface="Arial" panose="020B0604020202020204" pitchFamily="34" charset="0"/>
                <a:cs typeface="Arial" panose="020B0604020202020204" pitchFamily="34" charset="0"/>
              </a:rPr>
              <a:t>, my beloved</a:t>
            </a:r>
            <a:r>
              <a:rPr lang="en-US" sz="2800" dirty="0">
                <a:solidFill>
                  <a:srgbClr val="FF0000"/>
                </a:solidFill>
                <a:latin typeface="Arial" panose="020B0604020202020204" pitchFamily="34" charset="0"/>
                <a:cs typeface="Arial" panose="020B0604020202020204" pitchFamily="34" charset="0"/>
              </a:rPr>
              <a:t>, flee from idolatry.</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Matthew 6:13 NRSV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do not bring us to the time of trial</a:t>
            </a:r>
            <a:r>
              <a:rPr lang="en-US" sz="2800" dirty="0">
                <a:latin typeface="Arial" panose="020B0604020202020204" pitchFamily="34" charset="0"/>
                <a:cs typeface="Arial" panose="020B0604020202020204" pitchFamily="34" charset="0"/>
              </a:rPr>
              <a:t>, but rescue us from the evil one. </a:t>
            </a:r>
          </a:p>
        </p:txBody>
      </p:sp>
      <p:sp>
        <p:nvSpPr>
          <p:cNvPr id="3" name="Title 2"/>
          <p:cNvSpPr>
            <a:spLocks noGrp="1"/>
          </p:cNvSpPr>
          <p:nvPr>
            <p:ph type="title"/>
          </p:nvPr>
        </p:nvSpPr>
        <p:spPr>
          <a:xfrm>
            <a:off x="457200" y="76200"/>
            <a:ext cx="8229600" cy="792162"/>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1. Rely </a:t>
            </a:r>
            <a:r>
              <a:rPr lang="en-US" sz="3600" dirty="0" smtClean="0">
                <a:solidFill>
                  <a:srgbClr val="FF0000"/>
                </a:solidFill>
                <a:effectLst/>
                <a:latin typeface="Arial" panose="020B0604020202020204" pitchFamily="34" charset="0"/>
                <a:cs typeface="Arial" panose="020B0604020202020204" pitchFamily="34" charset="0"/>
              </a:rPr>
              <a:t>on </a:t>
            </a:r>
            <a:r>
              <a:rPr lang="en-US" sz="3600" dirty="0" smtClean="0">
                <a:solidFill>
                  <a:srgbClr val="FF0000"/>
                </a:solidFill>
                <a:effectLst/>
                <a:latin typeface="Arial" panose="020B0604020202020204" pitchFamily="34" charset="0"/>
                <a:cs typeface="Arial" panose="020B0604020202020204" pitchFamily="34" charset="0"/>
              </a:rPr>
              <a:t>God </a:t>
            </a:r>
            <a:r>
              <a:rPr lang="en-US" sz="3600" dirty="0" smtClean="0">
                <a:solidFill>
                  <a:srgbClr val="FF0000"/>
                </a:solidFill>
                <a:effectLst/>
                <a:latin typeface="Arial" panose="020B0604020202020204" pitchFamily="34" charset="0"/>
                <a:cs typeface="Arial" panose="020B0604020202020204" pitchFamily="34" charset="0"/>
              </a:rPr>
              <a:t>to </a:t>
            </a:r>
            <a:r>
              <a:rPr lang="en-US" sz="3600" dirty="0" smtClean="0">
                <a:solidFill>
                  <a:srgbClr val="FF0000"/>
                </a:solidFill>
                <a:effectLst/>
                <a:latin typeface="Arial" panose="020B0604020202020204" pitchFamily="34" charset="0"/>
                <a:cs typeface="Arial" panose="020B0604020202020204" pitchFamily="34" charset="0"/>
              </a:rPr>
              <a:t>Avoid Temptation</a:t>
            </a:r>
            <a:endParaRPr lang="en-US" sz="360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3429000" y="2819400"/>
            <a:ext cx="4114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72532" y="3242734"/>
            <a:ext cx="4953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F07ABF1B-077F-4973-882A-0A9BBF2A8837}" type="slidenum">
              <a:rPr lang="en-US" smtClean="0"/>
              <a:t>8</a:t>
            </a:fld>
            <a:endParaRPr lang="en-US"/>
          </a:p>
        </p:txBody>
      </p:sp>
    </p:spTree>
    <p:extLst>
      <p:ext uri="{BB962C8B-B14F-4D97-AF65-F5344CB8AC3E}">
        <p14:creationId xmlns:p14="http://schemas.microsoft.com/office/powerpoint/2010/main" val="4027032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14:38</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t>
            </a:r>
            <a:r>
              <a:rPr lang="en-US" sz="2800" dirty="0">
                <a:solidFill>
                  <a:srgbClr val="FF0000"/>
                </a:solidFill>
                <a:latin typeface="Arial" panose="020B0604020202020204" pitchFamily="34" charset="0"/>
                <a:cs typeface="Arial" panose="020B0604020202020204" pitchFamily="34" charset="0"/>
              </a:rPr>
              <a:t>Keep watching and praying </a:t>
            </a:r>
            <a:r>
              <a:rPr lang="en-US" sz="2800" dirty="0">
                <a:latin typeface="Arial" panose="020B0604020202020204" pitchFamily="34" charset="0"/>
                <a:cs typeface="Arial" panose="020B0604020202020204" pitchFamily="34" charset="0"/>
              </a:rPr>
              <a:t>that you may not come into temptation; the spirit is willing, but the flesh is weak</a:t>
            </a:r>
            <a:r>
              <a:rPr lang="en-US" sz="2800" dirty="0" smtClean="0">
                <a:latin typeface="Arial" panose="020B0604020202020204" pitchFamily="34" charset="0"/>
                <a:cs typeface="Arial" panose="020B0604020202020204" pitchFamily="34" charset="0"/>
              </a:rPr>
              <a:t>.”</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13:35</a:t>
            </a:r>
            <a:r>
              <a:rPr lang="en-US" sz="2800" dirty="0" smtClean="0">
                <a:latin typeface="Arial" panose="020B0604020202020204" pitchFamily="34" charset="0"/>
                <a:cs typeface="Arial" panose="020B0604020202020204" pitchFamily="34" charset="0"/>
              </a:rPr>
              <a:t> “Therefore</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be on the alert</a:t>
            </a:r>
            <a:r>
              <a:rPr lang="en-US" sz="2800" dirty="0">
                <a:latin typeface="Arial" panose="020B0604020202020204" pitchFamily="34" charset="0"/>
                <a:cs typeface="Arial" panose="020B0604020202020204" pitchFamily="34" charset="0"/>
              </a:rPr>
              <a:t>—for you do not know when the master of the house is </a:t>
            </a:r>
            <a:r>
              <a:rPr lang="en-US" sz="2800" dirty="0" smtClean="0">
                <a:latin typeface="Arial" panose="020B0604020202020204" pitchFamily="34" charset="0"/>
                <a:cs typeface="Arial" panose="020B0604020202020204" pitchFamily="34" charset="0"/>
              </a:rPr>
              <a:t>coming…”</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Rev. 3:10 </a:t>
            </a:r>
            <a:r>
              <a:rPr lang="en-US" sz="2800" dirty="0" smtClean="0">
                <a:latin typeface="Arial" panose="020B0604020202020204" pitchFamily="34" charset="0"/>
                <a:cs typeface="Arial" panose="020B0604020202020204" pitchFamily="34" charset="0"/>
              </a:rPr>
              <a:t>“Because </a:t>
            </a:r>
            <a:r>
              <a:rPr lang="en-US" sz="2800" dirty="0">
                <a:latin typeface="Arial" panose="020B0604020202020204" pitchFamily="34" charset="0"/>
                <a:cs typeface="Arial" panose="020B0604020202020204" pitchFamily="34" charset="0"/>
              </a:rPr>
              <a:t>you have kept the word of My perseverance, </a:t>
            </a:r>
            <a:r>
              <a:rPr lang="en-US" sz="2800" dirty="0">
                <a:solidFill>
                  <a:srgbClr val="FF0000"/>
                </a:solidFill>
                <a:latin typeface="Arial" panose="020B0604020202020204" pitchFamily="34" charset="0"/>
                <a:cs typeface="Arial" panose="020B0604020202020204" pitchFamily="34" charset="0"/>
              </a:rPr>
              <a:t>I also will keep you from the hour of testing</a:t>
            </a:r>
            <a:r>
              <a:rPr lang="en-US" sz="2800" dirty="0">
                <a:latin typeface="Arial" panose="020B0604020202020204" pitchFamily="34" charset="0"/>
                <a:cs typeface="Arial" panose="020B0604020202020204" pitchFamily="34" charset="0"/>
              </a:rPr>
              <a:t>, that hour which is about to come upon the whole world, to test those who dwell on the earth</a:t>
            </a:r>
            <a:r>
              <a:rPr lang="en-US" sz="2800" dirty="0" smtClean="0">
                <a:latin typeface="Arial" panose="020B0604020202020204" pitchFamily="34" charset="0"/>
                <a:cs typeface="Arial" panose="020B0604020202020204" pitchFamily="34" charset="0"/>
              </a:rPr>
              <a:t>.” </a:t>
            </a:r>
            <a:endParaRPr lang="en-US" sz="2800" u="sng" dirty="0" smtClean="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457200" y="152400"/>
            <a:ext cx="8229600" cy="609600"/>
          </a:xfrm>
        </p:spPr>
        <p:txBody>
          <a:bodyPr>
            <a:noAutofit/>
          </a:bodyPr>
          <a:lstStyle/>
          <a:p>
            <a:pPr algn="ctr"/>
            <a:r>
              <a:rPr lang="en-US" sz="3600" dirty="0">
                <a:solidFill>
                  <a:srgbClr val="FF0000"/>
                </a:solidFill>
                <a:effectLst/>
                <a:latin typeface="Arial" panose="020B0604020202020204" pitchFamily="34" charset="0"/>
                <a:cs typeface="Arial" panose="020B0604020202020204" pitchFamily="34" charset="0"/>
              </a:rPr>
              <a:t>1. Rely </a:t>
            </a:r>
            <a:r>
              <a:rPr lang="en-US" sz="3600" dirty="0" smtClean="0">
                <a:solidFill>
                  <a:srgbClr val="FF0000"/>
                </a:solidFill>
                <a:effectLst/>
                <a:latin typeface="Arial" panose="020B0604020202020204" pitchFamily="34" charset="0"/>
                <a:cs typeface="Arial" panose="020B0604020202020204" pitchFamily="34" charset="0"/>
              </a:rPr>
              <a:t>on </a:t>
            </a:r>
            <a:r>
              <a:rPr lang="en-US" sz="3600" dirty="0">
                <a:solidFill>
                  <a:srgbClr val="FF0000"/>
                </a:solidFill>
                <a:effectLst/>
                <a:latin typeface="Arial" panose="020B0604020202020204" pitchFamily="34" charset="0"/>
                <a:cs typeface="Arial" panose="020B0604020202020204" pitchFamily="34" charset="0"/>
              </a:rPr>
              <a:t>God </a:t>
            </a:r>
            <a:r>
              <a:rPr lang="en-US" sz="3600" dirty="0" smtClean="0">
                <a:solidFill>
                  <a:srgbClr val="FF0000"/>
                </a:solidFill>
                <a:effectLst/>
                <a:latin typeface="Arial" panose="020B0604020202020204" pitchFamily="34" charset="0"/>
                <a:cs typeface="Arial" panose="020B0604020202020204" pitchFamily="34" charset="0"/>
              </a:rPr>
              <a:t>to </a:t>
            </a:r>
            <a:r>
              <a:rPr lang="en-US" sz="3600" dirty="0">
                <a:solidFill>
                  <a:srgbClr val="FF0000"/>
                </a:solidFill>
                <a:effectLst/>
                <a:latin typeface="Arial" panose="020B0604020202020204" pitchFamily="34" charset="0"/>
                <a:cs typeface="Arial" panose="020B0604020202020204" pitchFamily="34" charset="0"/>
              </a:rPr>
              <a:t>Avoid Temptation</a:t>
            </a:r>
            <a:endParaRPr lang="en-US" sz="3600" dirty="0"/>
          </a:p>
        </p:txBody>
      </p:sp>
      <p:cxnSp>
        <p:nvCxnSpPr>
          <p:cNvPr id="4" name="Straight Connector 3"/>
          <p:cNvCxnSpPr/>
          <p:nvPr/>
        </p:nvCxnSpPr>
        <p:spPr>
          <a:xfrm>
            <a:off x="2133600" y="4648200"/>
            <a:ext cx="5105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F07ABF1B-077F-4973-882A-0A9BBF2A8837}" type="slidenum">
              <a:rPr lang="en-US" smtClean="0"/>
              <a:t>9</a:t>
            </a:fld>
            <a:endParaRPr lang="en-US"/>
          </a:p>
        </p:txBody>
      </p:sp>
    </p:spTree>
    <p:extLst>
      <p:ext uri="{BB962C8B-B14F-4D97-AF65-F5344CB8AC3E}">
        <p14:creationId xmlns:p14="http://schemas.microsoft.com/office/powerpoint/2010/main" val="262317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1741</TotalTime>
  <Words>1067</Words>
  <Application>Microsoft Office PowerPoint</Application>
  <PresentationFormat>On-screen Show (4:3)</PresentationFormat>
  <Paragraphs>59</Paragraphs>
  <Slides>11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14:32-42</vt:lpstr>
      <vt:lpstr>Confrontation With the Demonic in Prayer</vt:lpstr>
      <vt:lpstr>Jesus Confronts His Death in Prayer</vt:lpstr>
      <vt:lpstr>The Faithful Son Accepts His Cup</vt:lpstr>
      <vt:lpstr>Jesus Calls Them to Prayer</vt:lpstr>
      <vt:lpstr>The Disciples Fail Three Times</vt:lpstr>
      <vt:lpstr>Applications</vt:lpstr>
      <vt:lpstr>1. Rely on God to Avoid Temptation</vt:lpstr>
      <vt:lpstr>1. Rely on God to Avoid Temptation</vt:lpstr>
      <vt:lpstr>2. Jesus Is the Faithful Son</vt:lpstr>
      <vt:lpstr>2. Jesus Is the Faithful Son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14:32-42</dc:title>
  <dc:creator>Eric</dc:creator>
  <cp:lastModifiedBy>Christy</cp:lastModifiedBy>
  <cp:revision>32</cp:revision>
  <cp:lastPrinted>2015-01-30T16:36:39Z</cp:lastPrinted>
  <dcterms:created xsi:type="dcterms:W3CDTF">2015-01-26T20:07:07Z</dcterms:created>
  <dcterms:modified xsi:type="dcterms:W3CDTF">2015-01-30T16:59:31Z</dcterms:modified>
</cp:coreProperties>
</file>