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8" r:id="rId3"/>
    <p:sldId id="259" r:id="rId4"/>
    <p:sldId id="260" r:id="rId5"/>
    <p:sldId id="261" r:id="rId6"/>
    <p:sldId id="267" r:id="rId7"/>
    <p:sldId id="262" r:id="rId8"/>
    <p:sldId id="263" r:id="rId9"/>
    <p:sldId id="257" r:id="rId10"/>
    <p:sldId id="264" r:id="rId11"/>
    <p:sldId id="265" r:id="rId12"/>
    <p:sldId id="266"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434" autoAdjust="0"/>
  </p:normalViewPr>
  <p:slideViewPr>
    <p:cSldViewPr>
      <p:cViewPr varScale="1">
        <p:scale>
          <a:sx n="71" d="100"/>
          <a:sy n="71" d="100"/>
        </p:scale>
        <p:origin x="1272" y="60"/>
      </p:cViewPr>
      <p:guideLst>
        <p:guide orient="horz" pos="2160"/>
        <p:guide pos="2880"/>
      </p:guideLst>
    </p:cSldViewPr>
  </p:slideViewPr>
  <p:notesTextViewPr>
    <p:cViewPr>
      <p:scale>
        <a:sx n="1" d="1"/>
        <a:sy n="1" d="1"/>
      </p:scale>
      <p:origin x="0" y="0"/>
    </p:cViewPr>
  </p:notesTextViewPr>
  <p:notesViewPr>
    <p:cSldViewPr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txBox="1">
            <a:spLocks/>
          </p:cNvSpPr>
          <p:nvPr/>
        </p:nvSpPr>
        <p:spPr>
          <a:xfrm>
            <a:off x="565717" y="290501"/>
            <a:ext cx="3853920" cy="538878"/>
          </a:xfrm>
          <a:prstGeom prst="rect">
            <a:avLst/>
          </a:prstGeom>
        </p:spPr>
        <p:txBody>
          <a:bodyPr vert="horz" lIns="109808" tIns="54903" rIns="109808" bIns="54903" rtlCol="0"/>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Mark 14:53-65</a:t>
            </a:r>
          </a:p>
          <a:p>
            <a:r>
              <a:rPr lang="en-US" sz="1300" b="1" dirty="0">
                <a:latin typeface="Arial" panose="020B0604020202020204" pitchFamily="34" charset="0"/>
                <a:cs typeface="Arial" panose="020B0604020202020204" pitchFamily="34" charset="0"/>
              </a:rPr>
              <a:t>Who Is the Judge?</a:t>
            </a:r>
          </a:p>
        </p:txBody>
      </p:sp>
      <p:sp>
        <p:nvSpPr>
          <p:cNvPr id="7" name="Date Placeholder 2"/>
          <p:cNvSpPr txBox="1">
            <a:spLocks/>
          </p:cNvSpPr>
          <p:nvPr/>
        </p:nvSpPr>
        <p:spPr>
          <a:xfrm>
            <a:off x="3231858" y="290501"/>
            <a:ext cx="3677136" cy="538878"/>
          </a:xfrm>
          <a:prstGeom prst="rect">
            <a:avLst/>
          </a:prstGeom>
        </p:spPr>
        <p:txBody>
          <a:bodyPr vert="horz" lIns="109808" tIns="54903" rIns="109808" bIns="54903" rtlCol="0"/>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03/01/15</a:t>
            </a:r>
            <a:br>
              <a:rPr lang="en-US" dirty="0"/>
            </a:br>
            <a:r>
              <a:rPr lang="en-US" i="1" dirty="0"/>
              <a:t>by Eric Douma</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0841" y="8683950"/>
            <a:ext cx="2633359" cy="757230"/>
          </a:xfrm>
          <a:prstGeom prst="rect">
            <a:avLst/>
          </a:prstGeom>
        </p:spPr>
      </p:pic>
      <p:sp>
        <p:nvSpPr>
          <p:cNvPr id="9" name="Slide Number Placeholder 4"/>
          <p:cNvSpPr txBox="1">
            <a:spLocks/>
          </p:cNvSpPr>
          <p:nvPr/>
        </p:nvSpPr>
        <p:spPr>
          <a:xfrm>
            <a:off x="3200739" y="8615403"/>
            <a:ext cx="3853922" cy="684192"/>
          </a:xfrm>
          <a:prstGeom prst="rect">
            <a:avLst/>
          </a:prstGeom>
        </p:spPr>
        <p:txBody>
          <a:bodyPr vert="horz" lIns="144073" tIns="72037" rIns="144073" bIns="72037" rtlCol="0" anchor="b"/>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tabLst>
                <a:tab pos="3504286" algn="r"/>
                <a:tab pos="4743321" algn="r"/>
              </a:tabLst>
            </a:pPr>
            <a:r>
              <a:rPr lang="en-US" sz="1400" dirty="0"/>
              <a:t>www.gospelofgracefellowship.org	</a:t>
            </a:r>
            <a:fld id="{0BBBAE45-9901-4674-9676-D21FB25714E7}" type="slidenum">
              <a:rPr lang="en-US" sz="1400"/>
              <a:pPr algn="l">
                <a:tabLst>
                  <a:tab pos="3504286" algn="r"/>
                  <a:tab pos="4743321" algn="r"/>
                </a:tabLst>
              </a:pPr>
              <a:t>‹#›</a:t>
            </a:fld>
            <a:endParaRPr lang="en-US" sz="1400" dirty="0"/>
          </a:p>
        </p:txBody>
      </p:sp>
    </p:spTree>
    <p:extLst>
      <p:ext uri="{BB962C8B-B14F-4D97-AF65-F5344CB8AC3E}">
        <p14:creationId xmlns:p14="http://schemas.microsoft.com/office/powerpoint/2010/main" val="1754247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CC89A4B8-6D16-4CFA-92F9-A821217C80DE}" type="datetimeFigureOut">
              <a:rPr lang="en-US" smtClean="0"/>
              <a:t>2/28/2015</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AC8D898B-E688-462D-8A05-F8BBE0407EE8}" type="slidenum">
              <a:rPr lang="en-US" smtClean="0"/>
              <a:t>‹#›</a:t>
            </a:fld>
            <a:endParaRPr lang="en-US"/>
          </a:p>
        </p:txBody>
      </p:sp>
    </p:spTree>
    <p:extLst>
      <p:ext uri="{BB962C8B-B14F-4D97-AF65-F5344CB8AC3E}">
        <p14:creationId xmlns:p14="http://schemas.microsoft.com/office/powerpoint/2010/main" val="61642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8D898B-E688-462D-8A05-F8BBE0407EE8}" type="slidenum">
              <a:rPr lang="en-US" smtClean="0"/>
              <a:t>1</a:t>
            </a:fld>
            <a:endParaRPr lang="en-US"/>
          </a:p>
        </p:txBody>
      </p:sp>
    </p:spTree>
    <p:extLst>
      <p:ext uri="{BB962C8B-B14F-4D97-AF65-F5344CB8AC3E}">
        <p14:creationId xmlns:p14="http://schemas.microsoft.com/office/powerpoint/2010/main" val="35347060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8D898B-E688-462D-8A05-F8BBE0407EE8}" type="slidenum">
              <a:rPr lang="en-US" smtClean="0"/>
              <a:t>11</a:t>
            </a:fld>
            <a:endParaRPr lang="en-US"/>
          </a:p>
        </p:txBody>
      </p:sp>
    </p:spTree>
    <p:extLst>
      <p:ext uri="{BB962C8B-B14F-4D97-AF65-F5344CB8AC3E}">
        <p14:creationId xmlns:p14="http://schemas.microsoft.com/office/powerpoint/2010/main" val="2158154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8D898B-E688-462D-8A05-F8BBE0407EE8}" type="slidenum">
              <a:rPr lang="en-US" smtClean="0"/>
              <a:t>12</a:t>
            </a:fld>
            <a:endParaRPr lang="en-US"/>
          </a:p>
        </p:txBody>
      </p:sp>
    </p:spTree>
    <p:extLst>
      <p:ext uri="{BB962C8B-B14F-4D97-AF65-F5344CB8AC3E}">
        <p14:creationId xmlns:p14="http://schemas.microsoft.com/office/powerpoint/2010/main" val="3577946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8D898B-E688-462D-8A05-F8BBE0407EE8}" type="slidenum">
              <a:rPr lang="en-US" smtClean="0"/>
              <a:t>2</a:t>
            </a:fld>
            <a:endParaRPr lang="en-US"/>
          </a:p>
        </p:txBody>
      </p:sp>
    </p:spTree>
    <p:extLst>
      <p:ext uri="{BB962C8B-B14F-4D97-AF65-F5344CB8AC3E}">
        <p14:creationId xmlns:p14="http://schemas.microsoft.com/office/powerpoint/2010/main" val="3276517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8D898B-E688-462D-8A05-F8BBE0407EE8}" type="slidenum">
              <a:rPr lang="en-US" smtClean="0"/>
              <a:t>3</a:t>
            </a:fld>
            <a:endParaRPr lang="en-US"/>
          </a:p>
        </p:txBody>
      </p:sp>
    </p:spTree>
    <p:extLst>
      <p:ext uri="{BB962C8B-B14F-4D97-AF65-F5344CB8AC3E}">
        <p14:creationId xmlns:p14="http://schemas.microsoft.com/office/powerpoint/2010/main" val="2636478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C8D898B-E688-462D-8A05-F8BBE0407EE8}" type="slidenum">
              <a:rPr lang="en-US" smtClean="0"/>
              <a:t>4</a:t>
            </a:fld>
            <a:endParaRPr lang="en-US"/>
          </a:p>
        </p:txBody>
      </p:sp>
    </p:spTree>
    <p:extLst>
      <p:ext uri="{BB962C8B-B14F-4D97-AF65-F5344CB8AC3E}">
        <p14:creationId xmlns:p14="http://schemas.microsoft.com/office/powerpoint/2010/main" val="2759046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8D898B-E688-462D-8A05-F8BBE0407EE8}" type="slidenum">
              <a:rPr lang="en-US" smtClean="0"/>
              <a:t>5</a:t>
            </a:fld>
            <a:endParaRPr lang="en-US"/>
          </a:p>
        </p:txBody>
      </p:sp>
    </p:spTree>
    <p:extLst>
      <p:ext uri="{BB962C8B-B14F-4D97-AF65-F5344CB8AC3E}">
        <p14:creationId xmlns:p14="http://schemas.microsoft.com/office/powerpoint/2010/main" val="3989814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4">
              <a:defRPr/>
            </a:pPr>
            <a:endParaRPr lang="en-US" dirty="0" smtClean="0">
              <a:effectLst/>
            </a:endParaRPr>
          </a:p>
        </p:txBody>
      </p:sp>
      <p:sp>
        <p:nvSpPr>
          <p:cNvPr id="4" name="Slide Number Placeholder 3"/>
          <p:cNvSpPr>
            <a:spLocks noGrp="1"/>
          </p:cNvSpPr>
          <p:nvPr>
            <p:ph type="sldNum" sz="quarter" idx="10"/>
          </p:nvPr>
        </p:nvSpPr>
        <p:spPr/>
        <p:txBody>
          <a:bodyPr/>
          <a:lstStyle/>
          <a:p>
            <a:fld id="{AC8D898B-E688-462D-8A05-F8BBE0407EE8}" type="slidenum">
              <a:rPr lang="en-US" smtClean="0"/>
              <a:t>6</a:t>
            </a:fld>
            <a:endParaRPr lang="en-US"/>
          </a:p>
        </p:txBody>
      </p:sp>
    </p:spTree>
    <p:extLst>
      <p:ext uri="{BB962C8B-B14F-4D97-AF65-F5344CB8AC3E}">
        <p14:creationId xmlns:p14="http://schemas.microsoft.com/office/powerpoint/2010/main" val="525605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8D898B-E688-462D-8A05-F8BBE0407EE8}" type="slidenum">
              <a:rPr lang="en-US" smtClean="0"/>
              <a:t>7</a:t>
            </a:fld>
            <a:endParaRPr lang="en-US"/>
          </a:p>
        </p:txBody>
      </p:sp>
    </p:spTree>
    <p:extLst>
      <p:ext uri="{BB962C8B-B14F-4D97-AF65-F5344CB8AC3E}">
        <p14:creationId xmlns:p14="http://schemas.microsoft.com/office/powerpoint/2010/main" val="1470798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8D898B-E688-462D-8A05-F8BBE0407EE8}" type="slidenum">
              <a:rPr lang="en-US" smtClean="0"/>
              <a:t>9</a:t>
            </a:fld>
            <a:endParaRPr lang="en-US"/>
          </a:p>
        </p:txBody>
      </p:sp>
    </p:spTree>
    <p:extLst>
      <p:ext uri="{BB962C8B-B14F-4D97-AF65-F5344CB8AC3E}">
        <p14:creationId xmlns:p14="http://schemas.microsoft.com/office/powerpoint/2010/main" val="90927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8D898B-E688-462D-8A05-F8BBE0407EE8}" type="slidenum">
              <a:rPr lang="en-US" smtClean="0"/>
              <a:t>10</a:t>
            </a:fld>
            <a:endParaRPr lang="en-US"/>
          </a:p>
        </p:txBody>
      </p:sp>
    </p:spTree>
    <p:extLst>
      <p:ext uri="{BB962C8B-B14F-4D97-AF65-F5344CB8AC3E}">
        <p14:creationId xmlns:p14="http://schemas.microsoft.com/office/powerpoint/2010/main" val="30295355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0B85684-9A7C-487F-911E-487ABA3E5E4A}" type="datetime1">
              <a:rPr lang="en-US" smtClean="0"/>
              <a:t>2/28/2015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6C61025-D371-4CD2-806B-238B7FDCC8F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2F060A-82A6-4DE5-A18E-663DD9124F8B}" type="datetime1">
              <a:rPr lang="en-US" smtClean="0"/>
              <a:t>2/28/2015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C61025-D371-4CD2-806B-238B7FDCC8F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29DE97-517B-4719-8D63-A848B8AF95A7}" type="datetime1">
              <a:rPr lang="en-US" smtClean="0"/>
              <a:t>2/28/2015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C61025-D371-4CD2-806B-238B7FDCC8F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3DAA2111-EAC0-411A-91F6-094D8584A40B}" type="datetime1">
              <a:rPr lang="en-US" smtClean="0"/>
              <a:t>2/28/2015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C61025-D371-4CD2-806B-238B7FDCC8F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E49D320-8F6C-4CDB-9F59-9BB0D0F6B63F}" type="datetime1">
              <a:rPr lang="en-US" smtClean="0"/>
              <a:t>2/28/2015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C61025-D371-4CD2-806B-238B7FDCC8F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F9C7BB8-5E75-42A1-8AA9-C1CE8F2138E5}" type="datetime1">
              <a:rPr lang="en-US" smtClean="0"/>
              <a:t>2/28/2015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6C61025-D371-4CD2-806B-238B7FDCC8F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3747FA3-6F3A-4952-8D21-5BF15FA1D398}" type="datetime1">
              <a:rPr lang="en-US" smtClean="0"/>
              <a:t>2/28/2015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6C61025-D371-4CD2-806B-238B7FDCC8F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661F11D-991B-47EC-965C-1C3D28606FC8}" type="datetime1">
              <a:rPr lang="en-US" smtClean="0"/>
              <a:t>2/28/2015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6C61025-D371-4CD2-806B-238B7FDCC8F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35EF51B-136E-435B-B168-1F1268DFF1C2}" type="datetime1">
              <a:rPr lang="en-US" smtClean="0"/>
              <a:t>2/28/2015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6C61025-D371-4CD2-806B-238B7FDCC8F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FFDD9A2-6D8D-4877-BB18-8406A2A01D14}" type="datetime1">
              <a:rPr lang="en-US" smtClean="0"/>
              <a:t>2/28/2015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6C61025-D371-4CD2-806B-238B7FDCC8F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282F966-5802-480A-B343-BA62A5873408}" type="datetime1">
              <a:rPr lang="en-US" smtClean="0"/>
              <a:t>2/28/2015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6C61025-D371-4CD2-806B-238B7FDCC8F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Autofit/>
          </a:bodyPr>
          <a:lstStyle>
            <a:extLst/>
          </a:lstStyle>
          <a:p>
            <a:pPr lvl="0" eaLnBrk="1" latinLnBrk="0" hangingPunct="1"/>
            <a:r>
              <a:rPr kumimoji="0" lang="en-US" dirty="0" smtClean="0"/>
              <a:t>Click to edit Master text </a:t>
            </a:r>
            <a:r>
              <a:rPr kumimoji="0" lang="en-US" dirty="0" smtClean="0"/>
              <a:t>styles</a:t>
            </a:r>
            <a:endParaRPr kumimoji="0" lang="en-US" dirty="0" smtClean="0"/>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9263CE6-36BA-4F2C-B96A-2E5D7AA2B245}" type="datetime1">
              <a:rPr lang="en-US" smtClean="0"/>
              <a:t>2/28/2015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7772400" y="6407944"/>
            <a:ext cx="1240632" cy="365125"/>
          </a:xfrm>
          <a:prstGeom prst="rect">
            <a:avLst/>
          </a:prstGeom>
        </p:spPr>
        <p:txBody>
          <a:bodyPr vert="horz" anchor="b"/>
          <a:lstStyle>
            <a:lvl1pPr algn="r" eaLnBrk="1" latinLnBrk="0" hangingPunct="1">
              <a:defRPr kumimoji="0" sz="2000" b="0">
                <a:solidFill>
                  <a:schemeClr val="tx1"/>
                </a:solidFill>
                <a:latin typeface="Arial" panose="020B0604020202020204" pitchFamily="34" charset="0"/>
                <a:cs typeface="Arial" panose="020B0604020202020204" pitchFamily="34" charset="0"/>
              </a:defRPr>
            </a:lvl1pPr>
            <a:extLst/>
          </a:lstStyle>
          <a:p>
            <a:fld id="{86C61025-D371-4CD2-806B-238B7FDCC8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Arial" panose="020B0604020202020204" pitchFamily="34" charset="0"/>
          <a:ea typeface="+mj-ea"/>
          <a:cs typeface="Arial" panose="020B0604020202020204" pitchFamily="34" charset="0"/>
        </a:defRPr>
      </a:lvl1pPr>
      <a:extLst/>
    </p:titleStyle>
    <p:bodyStyle>
      <a:lvl1pPr marL="365760" indent="-256032" algn="l" rtl="0" eaLnBrk="1" latinLnBrk="0" hangingPunct="1">
        <a:lnSpc>
          <a:spcPts val="3200"/>
        </a:lnSpc>
        <a:spcBef>
          <a:spcPts val="400"/>
        </a:spcBef>
        <a:spcAft>
          <a:spcPts val="0"/>
        </a:spcAft>
        <a:buClr>
          <a:schemeClr val="accent1"/>
        </a:buClr>
        <a:buSzPct val="68000"/>
        <a:buFont typeface="Wingdings 3"/>
        <a:buChar char=""/>
        <a:defRPr kumimoji="0" sz="2700" kern="1200">
          <a:solidFill>
            <a:schemeClr val="tx1"/>
          </a:solidFill>
          <a:latin typeface="Arial" panose="020B0604020202020204" pitchFamily="34" charset="0"/>
          <a:ea typeface="+mn-ea"/>
          <a:cs typeface="Arial" panose="020B0604020202020204" pitchFamily="34" charset="0"/>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Arial" panose="020B0604020202020204" pitchFamily="34" charset="0"/>
          <a:ea typeface="+mn-ea"/>
          <a:cs typeface="Arial" panose="020B0604020202020204" pitchFamily="34" charset="0"/>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Arial" panose="020B0604020202020204" pitchFamily="34" charset="0"/>
          <a:ea typeface="+mn-ea"/>
          <a:cs typeface="Arial" panose="020B0604020202020204" pitchFamily="34" charset="0"/>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Arial" panose="020B0604020202020204" pitchFamily="34" charset="0"/>
          <a:ea typeface="+mn-ea"/>
          <a:cs typeface="Arial" panose="020B0604020202020204" pitchFamily="34" charset="0"/>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Arial" panose="020B0604020202020204" pitchFamily="34" charset="0"/>
          <a:ea typeface="+mn-ea"/>
          <a:cs typeface="Arial" panose="020B0604020202020204" pitchFamily="34" charset="0"/>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220162"/>
          </a:xfrm>
        </p:spPr>
        <p:txBody>
          <a:bodyPr>
            <a:noAutofit/>
          </a:bodyPr>
          <a:lstStyle/>
          <a:p>
            <a:pPr algn="ctr">
              <a:spcBef>
                <a:spcPts val="2400"/>
              </a:spcBef>
              <a:spcAft>
                <a:spcPts val="600"/>
              </a:spcAft>
            </a:pPr>
            <a:r>
              <a:rPr lang="en-US" sz="4400" dirty="0" smtClean="0">
                <a:solidFill>
                  <a:srgbClr val="0070C0"/>
                </a:solidFill>
                <a:effectLst/>
                <a:latin typeface="Arial" panose="020B0604020202020204" pitchFamily="34" charset="0"/>
                <a:cs typeface="Arial" panose="020B0604020202020204" pitchFamily="34" charset="0"/>
              </a:rPr>
              <a:t>Mark </a:t>
            </a:r>
            <a:r>
              <a:rPr lang="en-US" sz="4400" dirty="0" smtClean="0">
                <a:solidFill>
                  <a:srgbClr val="0070C0"/>
                </a:solidFill>
                <a:effectLst/>
                <a:latin typeface="Arial" panose="020B0604020202020204" pitchFamily="34" charset="0"/>
                <a:cs typeface="Arial" panose="020B0604020202020204" pitchFamily="34" charset="0"/>
              </a:rPr>
              <a:t>14:53-65</a:t>
            </a:r>
            <a:r>
              <a:rPr lang="en-US" sz="4400" dirty="0">
                <a:solidFill>
                  <a:srgbClr val="0070C0"/>
                </a:solidFill>
                <a:effectLst/>
                <a:latin typeface="Arial" panose="020B0604020202020204" pitchFamily="34" charset="0"/>
                <a:cs typeface="Arial" panose="020B0604020202020204" pitchFamily="34" charset="0"/>
              </a:rPr>
              <a:t/>
            </a:r>
            <a:br>
              <a:rPr lang="en-US" sz="4400" dirty="0">
                <a:solidFill>
                  <a:srgbClr val="0070C0"/>
                </a:solidFill>
                <a:effectLst/>
                <a:latin typeface="Arial" panose="020B0604020202020204" pitchFamily="34" charset="0"/>
                <a:cs typeface="Arial" panose="020B0604020202020204" pitchFamily="34" charset="0"/>
              </a:rPr>
            </a:br>
            <a:r>
              <a:rPr lang="en-US" sz="2000" dirty="0" smtClean="0">
                <a:solidFill>
                  <a:srgbClr val="0070C0"/>
                </a:solidFill>
                <a:effectLst/>
                <a:latin typeface="Arial" panose="020B0604020202020204" pitchFamily="34" charset="0"/>
                <a:cs typeface="Arial" panose="020B0604020202020204" pitchFamily="34" charset="0"/>
              </a:rPr>
              <a:t/>
            </a:r>
            <a:br>
              <a:rPr lang="en-US" sz="2000" dirty="0" smtClean="0">
                <a:solidFill>
                  <a:srgbClr val="0070C0"/>
                </a:solidFill>
                <a:effectLst/>
                <a:latin typeface="Arial" panose="020B0604020202020204" pitchFamily="34" charset="0"/>
                <a:cs typeface="Arial" panose="020B0604020202020204" pitchFamily="34" charset="0"/>
              </a:rPr>
            </a:br>
            <a:r>
              <a:rPr lang="en-US" sz="4000" b="0" dirty="0" smtClean="0">
                <a:effectLst/>
                <a:latin typeface="Arial" panose="020B0604020202020204" pitchFamily="34" charset="0"/>
                <a:cs typeface="Arial" panose="020B0604020202020204" pitchFamily="34" charset="0"/>
              </a:rPr>
              <a:t>Who </a:t>
            </a:r>
            <a:r>
              <a:rPr lang="en-US" sz="4000" b="0" dirty="0">
                <a:effectLst/>
                <a:latin typeface="Arial" panose="020B0604020202020204" pitchFamily="34" charset="0"/>
                <a:cs typeface="Arial" panose="020B0604020202020204" pitchFamily="34" charset="0"/>
              </a:rPr>
              <a:t>Is </a:t>
            </a:r>
            <a:r>
              <a:rPr lang="en-US" sz="4000" b="0" dirty="0" smtClean="0">
                <a:effectLst/>
                <a:latin typeface="Arial" panose="020B0604020202020204" pitchFamily="34" charset="0"/>
                <a:cs typeface="Arial" panose="020B0604020202020204" pitchFamily="34" charset="0"/>
              </a:rPr>
              <a:t>the </a:t>
            </a:r>
            <a:r>
              <a:rPr lang="en-US" sz="4000" b="0" dirty="0">
                <a:effectLst/>
                <a:latin typeface="Arial" panose="020B0604020202020204" pitchFamily="34" charset="0"/>
                <a:cs typeface="Arial" panose="020B0604020202020204" pitchFamily="34" charset="0"/>
              </a:rPr>
              <a:t>Judge</a:t>
            </a:r>
            <a:r>
              <a:rPr lang="en-US" sz="4000" b="0" dirty="0" smtClean="0">
                <a:effectLst/>
                <a:latin typeface="Arial" panose="020B0604020202020204" pitchFamily="34" charset="0"/>
                <a:cs typeface="Arial" panose="020B0604020202020204" pitchFamily="34" charset="0"/>
              </a:rPr>
              <a:t>?</a:t>
            </a:r>
            <a:endParaRPr lang="en-US" sz="4000" b="0"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3429000"/>
            <a:ext cx="7772400" cy="1199704"/>
          </a:xfrm>
        </p:spPr>
        <p:txBody>
          <a:bodyPr>
            <a:noAutofit/>
          </a:bodyPr>
          <a:lstStyle/>
          <a:p>
            <a:pPr algn="ctr"/>
            <a:r>
              <a:rPr lang="en-US" sz="3200" i="1" dirty="0">
                <a:latin typeface="Calibri" panose="020F0502020204030204" pitchFamily="34" charset="0"/>
              </a:rPr>
              <a:t>by Eric Douma</a:t>
            </a:r>
          </a:p>
          <a:p>
            <a:pPr algn="ctr">
              <a:spcAft>
                <a:spcPts val="1200"/>
              </a:spcAft>
            </a:pPr>
            <a:r>
              <a:rPr lang="en-US" sz="3200" dirty="0">
                <a:latin typeface="Calibri" panose="020F0502020204030204" pitchFamily="34" charset="0"/>
              </a:rPr>
              <a:t>Gospel of Grace Fellowship</a:t>
            </a:r>
          </a:p>
          <a:p>
            <a:pPr algn="ctr"/>
            <a:r>
              <a:rPr lang="en-US" sz="3200" dirty="0" smtClean="0">
                <a:latin typeface="Calibri" panose="020F0502020204030204" pitchFamily="34" charset="0"/>
              </a:rPr>
              <a:t>March </a:t>
            </a:r>
            <a:r>
              <a:rPr lang="en-US" sz="3200" dirty="0">
                <a:latin typeface="Calibri" panose="020F0502020204030204" pitchFamily="34" charset="0"/>
              </a:rPr>
              <a:t>1, </a:t>
            </a:r>
            <a:r>
              <a:rPr lang="en-US" sz="3200" dirty="0" smtClean="0">
                <a:latin typeface="Calibri" panose="020F0502020204030204" pitchFamily="34" charset="0"/>
              </a:rPr>
              <a:t>2015</a:t>
            </a:r>
            <a:endParaRPr lang="en-US" sz="3200" dirty="0">
              <a:latin typeface="Calibri" panose="020F0502020204030204" pitchFamily="34" charset="0"/>
            </a:endParaRPr>
          </a:p>
        </p:txBody>
      </p:sp>
    </p:spTree>
    <p:extLst>
      <p:ext uri="{BB962C8B-B14F-4D97-AF65-F5344CB8AC3E}">
        <p14:creationId xmlns:p14="http://schemas.microsoft.com/office/powerpoint/2010/main" val="23355894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839200" cy="5334000"/>
          </a:xfrm>
        </p:spPr>
        <p:txBody>
          <a:bodyPr>
            <a:noAutofit/>
          </a:bodyPr>
          <a:lstStyle/>
          <a:p>
            <a:pPr marL="109728" indent="0">
              <a:spcBef>
                <a:spcPts val="0"/>
              </a:spcBef>
              <a:spcAft>
                <a:spcPts val="1200"/>
              </a:spcAft>
              <a:buNone/>
            </a:pPr>
            <a:r>
              <a:rPr lang="en-US" sz="2600" b="1" dirty="0" smtClean="0">
                <a:latin typeface="Arial" panose="020B0604020202020204" pitchFamily="34" charset="0"/>
                <a:cs typeface="Arial" panose="020B0604020202020204" pitchFamily="34" charset="0"/>
              </a:rPr>
              <a:t>The Four Possibilities Regarding Christ’s Claims</a:t>
            </a:r>
            <a:r>
              <a:rPr lang="en-US" sz="2600" b="1" dirty="0" smtClean="0">
                <a:latin typeface="Arial" panose="020B0604020202020204" pitchFamily="34" charset="0"/>
                <a:cs typeface="Arial" panose="020B0604020202020204" pitchFamily="34" charset="0"/>
              </a:rPr>
              <a:t>:</a:t>
            </a:r>
            <a:endParaRPr lang="en-US" sz="1600" b="1" dirty="0">
              <a:latin typeface="Arial" panose="020B0604020202020204" pitchFamily="34" charset="0"/>
              <a:cs typeface="Arial" panose="020B0604020202020204" pitchFamily="34" charset="0"/>
            </a:endParaRPr>
          </a:p>
          <a:p>
            <a:pPr marL="109728" indent="0">
              <a:buNone/>
            </a:pPr>
            <a:r>
              <a:rPr lang="en-US" sz="2600" b="1" dirty="0" smtClean="0">
                <a:latin typeface="Arial" panose="020B0604020202020204" pitchFamily="34" charset="0"/>
                <a:cs typeface="Arial" panose="020B0604020202020204" pitchFamily="34" charset="0"/>
              </a:rPr>
              <a:t>1. Legend: </a:t>
            </a:r>
            <a:r>
              <a:rPr lang="en-US" sz="2600" dirty="0" smtClean="0">
                <a:latin typeface="Arial" panose="020B0604020202020204" pitchFamily="34" charset="0"/>
                <a:cs typeface="Arial" panose="020B0604020202020204" pitchFamily="34" charset="0"/>
              </a:rPr>
              <a:t>Tacitus – Christ crucified under P. Pilate</a:t>
            </a:r>
          </a:p>
          <a:p>
            <a:pPr marL="109728" indent="0">
              <a:buNone/>
            </a:pPr>
            <a:r>
              <a:rPr lang="en-US" sz="2600" b="1" dirty="0" smtClean="0">
                <a:latin typeface="Arial" panose="020B0604020202020204" pitchFamily="34" charset="0"/>
                <a:cs typeface="Arial" panose="020B0604020202020204" pitchFamily="34" charset="0"/>
              </a:rPr>
              <a:t>2. Lunatic</a:t>
            </a:r>
            <a:r>
              <a:rPr lang="en-US" sz="2600" dirty="0" smtClean="0">
                <a:latin typeface="Arial" panose="020B0604020202020204" pitchFamily="34" charset="0"/>
                <a:cs typeface="Arial" panose="020B0604020202020204" pitchFamily="34" charset="0"/>
              </a:rPr>
              <a:t>: Jesus’ brother James believed/martyred </a:t>
            </a:r>
          </a:p>
          <a:p>
            <a:pPr marL="109728" indent="0">
              <a:buNone/>
            </a:pPr>
            <a:r>
              <a:rPr lang="en-US" sz="2600" b="1" dirty="0" smtClean="0">
                <a:latin typeface="Arial" panose="020B0604020202020204" pitchFamily="34" charset="0"/>
                <a:cs typeface="Arial" panose="020B0604020202020204" pitchFamily="34" charset="0"/>
              </a:rPr>
              <a:t>3. Liar</a:t>
            </a:r>
            <a:r>
              <a:rPr lang="en-US" sz="2600" dirty="0" smtClean="0">
                <a:latin typeface="Arial" panose="020B0604020202020204" pitchFamily="34" charset="0"/>
                <a:cs typeface="Arial" panose="020B0604020202020204" pitchFamily="34" charset="0"/>
              </a:rPr>
              <a:t>: Isaiah 35:6; 53:1-12; 61:1; Micah 5:2</a:t>
            </a:r>
          </a:p>
          <a:p>
            <a:pPr marL="109728" indent="0">
              <a:buNone/>
            </a:pPr>
            <a:r>
              <a:rPr lang="en-US" sz="2600" dirty="0" smtClean="0">
                <a:latin typeface="Arial" panose="020B0604020202020204" pitchFamily="34" charset="0"/>
                <a:cs typeface="Arial" panose="020B0604020202020204" pitchFamily="34" charset="0"/>
              </a:rPr>
              <a:t>4. </a:t>
            </a:r>
            <a:r>
              <a:rPr lang="en-US" sz="2600" b="1" dirty="0" smtClean="0">
                <a:latin typeface="Arial" panose="020B0604020202020204" pitchFamily="34" charset="0"/>
                <a:cs typeface="Arial" panose="020B0604020202020204" pitchFamily="34" charset="0"/>
              </a:rPr>
              <a:t>Lord</a:t>
            </a:r>
            <a:r>
              <a:rPr lang="en-US" sz="2600" dirty="0" smtClean="0">
                <a:latin typeface="Arial" panose="020B0604020202020204" pitchFamily="34" charset="0"/>
                <a:cs typeface="Arial" panose="020B0604020202020204" pitchFamily="34" charset="0"/>
              </a:rPr>
              <a:t>: Psalm 110:1; Daniel 7:13</a:t>
            </a:r>
          </a:p>
          <a:p>
            <a:pPr marL="109728" indent="0">
              <a:buNone/>
            </a:pPr>
            <a:endParaRPr lang="en-US" sz="2600" dirty="0">
              <a:latin typeface="Arial" panose="020B0604020202020204" pitchFamily="34" charset="0"/>
              <a:cs typeface="Arial" panose="020B0604020202020204" pitchFamily="34" charset="0"/>
            </a:endParaRPr>
          </a:p>
          <a:p>
            <a:pPr marL="109728" indent="0">
              <a:buNone/>
            </a:pPr>
            <a:r>
              <a:rPr lang="en-US" sz="2600" dirty="0" smtClean="0">
                <a:latin typeface="Arial" panose="020B0604020202020204" pitchFamily="34" charset="0"/>
                <a:cs typeface="Arial" panose="020B0604020202020204" pitchFamily="34" charset="0"/>
              </a:rPr>
              <a:t>“You </a:t>
            </a:r>
            <a:r>
              <a:rPr lang="en-US" sz="2600" dirty="0">
                <a:latin typeface="Arial" panose="020B0604020202020204" pitchFamily="34" charset="0"/>
                <a:cs typeface="Arial" panose="020B0604020202020204" pitchFamily="34" charset="0"/>
              </a:rPr>
              <a:t>can shut him up for a fool, you can spit at him and kill him as a demon or you can fall at his feet and call him Lord and God, but let us not come with any patronizing nonsense about his being a great human teacher. He has not left that open to us. He did not intend </a:t>
            </a:r>
            <a:r>
              <a:rPr lang="en-US" sz="2600" dirty="0" smtClean="0">
                <a:latin typeface="Arial" panose="020B0604020202020204" pitchFamily="34" charset="0"/>
                <a:cs typeface="Arial" panose="020B0604020202020204" pitchFamily="34" charset="0"/>
              </a:rPr>
              <a:t>to.” </a:t>
            </a:r>
            <a:r>
              <a:rPr lang="en-US" sz="2600" dirty="0" smtClean="0">
                <a:latin typeface="Arial" panose="020B0604020202020204" pitchFamily="34" charset="0"/>
                <a:cs typeface="Arial" panose="020B0604020202020204" pitchFamily="34" charset="0"/>
              </a:rPr>
              <a:t>(C.S. Lewis</a:t>
            </a:r>
            <a:r>
              <a:rPr lang="en-US" sz="2600" dirty="0" smtClean="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152400" y="0"/>
            <a:ext cx="8839200" cy="762000"/>
          </a:xfrm>
        </p:spPr>
        <p:txBody>
          <a:bodyPr>
            <a:normAutofit/>
          </a:bodyPr>
          <a:lstStyle/>
          <a:p>
            <a:pPr algn="ctr"/>
            <a:r>
              <a:rPr lang="en-US" sz="3000" dirty="0" smtClean="0">
                <a:solidFill>
                  <a:srgbClr val="FF0000"/>
                </a:solidFill>
                <a:effectLst/>
                <a:latin typeface="Arial" panose="020B0604020202020204" pitchFamily="34" charset="0"/>
                <a:cs typeface="Arial" panose="020B0604020202020204" pitchFamily="34" charset="0"/>
              </a:rPr>
              <a:t>1. The World Is Confronted With Jesus’ Claims</a:t>
            </a:r>
            <a:endParaRPr lang="en-US" sz="30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6C61025-D371-4CD2-806B-238B7FDCC8F6}" type="slidenum">
              <a:rPr lang="en-US" smtClean="0"/>
              <a:t>10</a:t>
            </a:fld>
            <a:endParaRPr lang="en-US"/>
          </a:p>
        </p:txBody>
      </p:sp>
    </p:spTree>
    <p:extLst>
      <p:ext uri="{BB962C8B-B14F-4D97-AF65-F5344CB8AC3E}">
        <p14:creationId xmlns:p14="http://schemas.microsoft.com/office/powerpoint/2010/main" val="247868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14:65</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Some began to spit at Him, and to </a:t>
            </a:r>
            <a:r>
              <a:rPr lang="en-US" sz="2800" dirty="0">
                <a:solidFill>
                  <a:srgbClr val="FF0000"/>
                </a:solidFill>
                <a:latin typeface="Arial" panose="020B0604020202020204" pitchFamily="34" charset="0"/>
                <a:cs typeface="Arial" panose="020B0604020202020204" pitchFamily="34" charset="0"/>
              </a:rPr>
              <a:t>blindfold Him</a:t>
            </a:r>
            <a:r>
              <a:rPr lang="en-US" sz="2800" dirty="0">
                <a:latin typeface="Arial" panose="020B0604020202020204" pitchFamily="34" charset="0"/>
                <a:cs typeface="Arial" panose="020B0604020202020204" pitchFamily="34" charset="0"/>
              </a:rPr>
              <a:t>, and to beat Him with their fists, and to say to Him, “</a:t>
            </a:r>
            <a:r>
              <a:rPr lang="en-US" sz="2800" dirty="0">
                <a:solidFill>
                  <a:srgbClr val="FF0000"/>
                </a:solidFill>
                <a:latin typeface="Arial" panose="020B0604020202020204" pitchFamily="34" charset="0"/>
                <a:cs typeface="Arial" panose="020B0604020202020204" pitchFamily="34" charset="0"/>
              </a:rPr>
              <a:t>Prophesy</a:t>
            </a:r>
            <a:r>
              <a:rPr lang="en-US" sz="2800" dirty="0">
                <a:latin typeface="Arial" panose="020B0604020202020204" pitchFamily="34" charset="0"/>
                <a:cs typeface="Arial" panose="020B0604020202020204" pitchFamily="34" charset="0"/>
              </a:rPr>
              <a:t>!” And the officers received Him with slaps in the face.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Isaiah 11:2-3</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 Spirit of the LORD will rest on Him, t</a:t>
            </a:r>
            <a:r>
              <a:rPr lang="en-US" sz="2800" dirty="0" smtClean="0">
                <a:latin typeface="Arial" panose="020B0604020202020204" pitchFamily="34" charset="0"/>
                <a:cs typeface="Arial" panose="020B0604020202020204" pitchFamily="34" charset="0"/>
              </a:rPr>
              <a:t>he Spirit </a:t>
            </a:r>
            <a:r>
              <a:rPr lang="en-US" sz="2800" dirty="0">
                <a:latin typeface="Arial" panose="020B0604020202020204" pitchFamily="34" charset="0"/>
                <a:cs typeface="Arial" panose="020B0604020202020204" pitchFamily="34" charset="0"/>
              </a:rPr>
              <a:t>of wisdom and understanding, </a:t>
            </a:r>
            <a:r>
              <a:rPr lang="en-US" sz="2800" dirty="0" smtClean="0">
                <a:latin typeface="Arial" panose="020B0604020202020204" pitchFamily="34" charset="0"/>
                <a:cs typeface="Arial" panose="020B0604020202020204" pitchFamily="34" charset="0"/>
              </a:rPr>
              <a:t>the </a:t>
            </a:r>
            <a:r>
              <a:rPr lang="en-US" sz="2800" dirty="0">
                <a:latin typeface="Arial" panose="020B0604020202020204" pitchFamily="34" charset="0"/>
                <a:cs typeface="Arial" panose="020B0604020202020204" pitchFamily="34" charset="0"/>
              </a:rPr>
              <a:t>S</a:t>
            </a:r>
            <a:r>
              <a:rPr lang="en-US" sz="2800" dirty="0" smtClean="0">
                <a:latin typeface="Arial" panose="020B0604020202020204" pitchFamily="34" charset="0"/>
                <a:cs typeface="Arial" panose="020B0604020202020204" pitchFamily="34" charset="0"/>
              </a:rPr>
              <a:t>pirit </a:t>
            </a:r>
            <a:r>
              <a:rPr lang="en-US" sz="2800" dirty="0">
                <a:latin typeface="Arial" panose="020B0604020202020204" pitchFamily="34" charset="0"/>
                <a:cs typeface="Arial" panose="020B0604020202020204" pitchFamily="34" charset="0"/>
              </a:rPr>
              <a:t>of counsel and strength, </a:t>
            </a:r>
            <a:r>
              <a:rPr lang="en-US" sz="2800" dirty="0" smtClean="0">
                <a:latin typeface="Arial" panose="020B0604020202020204" pitchFamily="34" charset="0"/>
                <a:cs typeface="Arial" panose="020B0604020202020204" pitchFamily="34" charset="0"/>
              </a:rPr>
              <a:t>the </a:t>
            </a:r>
            <a:r>
              <a:rPr lang="en-US" sz="2800" dirty="0">
                <a:latin typeface="Arial" panose="020B0604020202020204" pitchFamily="34" charset="0"/>
                <a:cs typeface="Arial" panose="020B0604020202020204" pitchFamily="34" charset="0"/>
              </a:rPr>
              <a:t>S</a:t>
            </a:r>
            <a:r>
              <a:rPr lang="en-US" sz="2800" dirty="0" smtClean="0">
                <a:latin typeface="Arial" panose="020B0604020202020204" pitchFamily="34" charset="0"/>
                <a:cs typeface="Arial" panose="020B0604020202020204" pitchFamily="34" charset="0"/>
              </a:rPr>
              <a:t>pirit </a:t>
            </a:r>
            <a:r>
              <a:rPr lang="en-US" sz="2800" dirty="0">
                <a:latin typeface="Arial" panose="020B0604020202020204" pitchFamily="34" charset="0"/>
                <a:cs typeface="Arial" panose="020B0604020202020204" pitchFamily="34" charset="0"/>
              </a:rPr>
              <a:t>of knowledge and the fear of the LORD.  </a:t>
            </a:r>
            <a:r>
              <a:rPr lang="en-US" sz="2800" u="sng" dirty="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 And He will delight in the fear of the LORD, </a:t>
            </a:r>
            <a:r>
              <a:rPr lang="en-US" sz="2800" dirty="0" smtClean="0">
                <a:latin typeface="Arial" panose="020B0604020202020204" pitchFamily="34" charset="0"/>
                <a:cs typeface="Arial" panose="020B0604020202020204" pitchFamily="34" charset="0"/>
              </a:rPr>
              <a:t>and </a:t>
            </a:r>
            <a:r>
              <a:rPr lang="en-US" sz="2800" dirty="0">
                <a:solidFill>
                  <a:srgbClr val="FF0000"/>
                </a:solidFill>
                <a:latin typeface="Arial" panose="020B0604020202020204" pitchFamily="34" charset="0"/>
                <a:cs typeface="Arial" panose="020B0604020202020204" pitchFamily="34" charset="0"/>
              </a:rPr>
              <a:t>He will not judge by what His eyes see</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nor </a:t>
            </a:r>
            <a:r>
              <a:rPr lang="en-US" sz="2800" dirty="0">
                <a:latin typeface="Arial" panose="020B0604020202020204" pitchFamily="34" charset="0"/>
                <a:cs typeface="Arial" panose="020B0604020202020204" pitchFamily="34" charset="0"/>
              </a:rPr>
              <a:t>make a decision by what His ears </a:t>
            </a:r>
            <a:r>
              <a:rPr lang="en-US" sz="2800" dirty="0" smtClean="0">
                <a:latin typeface="Arial" panose="020B0604020202020204" pitchFamily="34" charset="0"/>
                <a:cs typeface="Arial" panose="020B0604020202020204" pitchFamily="34" charset="0"/>
              </a:rPr>
              <a:t>hear… </a:t>
            </a:r>
            <a:endParaRPr lang="en-US" sz="2800" dirty="0">
              <a:latin typeface="Arial" panose="020B0604020202020204" pitchFamily="34" charset="0"/>
              <a:cs typeface="Arial" panose="020B0604020202020204" pitchFamily="34" charset="0"/>
            </a:endParaRPr>
          </a:p>
          <a:p>
            <a:pPr marL="109728" indent="0">
              <a:buNone/>
            </a:pPr>
            <a:endParaRPr lang="en-US" dirty="0"/>
          </a:p>
        </p:txBody>
      </p:sp>
      <p:sp>
        <p:nvSpPr>
          <p:cNvPr id="3" name="Title 2"/>
          <p:cNvSpPr>
            <a:spLocks noGrp="1"/>
          </p:cNvSpPr>
          <p:nvPr>
            <p:ph type="title"/>
          </p:nvPr>
        </p:nvSpPr>
        <p:spPr>
          <a:xfrm>
            <a:off x="457200" y="30480"/>
            <a:ext cx="8229600" cy="883920"/>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2. The Irony of Jesus’ Fulfilling Prophecy</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6C61025-D371-4CD2-806B-238B7FDCC8F6}" type="slidenum">
              <a:rPr lang="en-US" smtClean="0"/>
              <a:t>11</a:t>
            </a:fld>
            <a:endParaRPr lang="en-US"/>
          </a:p>
        </p:txBody>
      </p:sp>
    </p:spTree>
    <p:extLst>
      <p:ext uri="{BB962C8B-B14F-4D97-AF65-F5344CB8AC3E}">
        <p14:creationId xmlns:p14="http://schemas.microsoft.com/office/powerpoint/2010/main" val="60938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181600"/>
          </a:xfrm>
        </p:spPr>
        <p:txBody>
          <a:bodyPr>
            <a:normAutofit/>
          </a:bodyPr>
          <a:lstStyle/>
          <a:p>
            <a:pPr marL="109728" indent="0">
              <a:spcBef>
                <a:spcPts val="0"/>
              </a:spcBef>
              <a:spcAft>
                <a:spcPts val="1200"/>
              </a:spcAft>
              <a:buNone/>
            </a:pPr>
            <a:r>
              <a:rPr lang="en-US" u="sng" dirty="0" smtClean="0">
                <a:latin typeface="Arial" panose="020B0604020202020204" pitchFamily="34" charset="0"/>
                <a:cs typeface="Arial" panose="020B0604020202020204" pitchFamily="34" charset="0"/>
              </a:rPr>
              <a:t>Mark 14:62</a:t>
            </a:r>
            <a:r>
              <a:rPr lang="en-US" dirty="0" smtClean="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rPr>
              <a:t>Jesus said, “I am; and you shall see THE SON OF MAN </a:t>
            </a:r>
            <a:r>
              <a:rPr lang="en-US" dirty="0">
                <a:solidFill>
                  <a:srgbClr val="FF0000"/>
                </a:solidFill>
                <a:latin typeface="Arial" panose="020B0604020202020204" pitchFamily="34" charset="0"/>
                <a:cs typeface="Arial" panose="020B0604020202020204" pitchFamily="34" charset="0"/>
              </a:rPr>
              <a:t>SITTING AT THE RIGHT HAND OF POWER</a:t>
            </a:r>
            <a:r>
              <a:rPr lang="en-US" dirty="0">
                <a:latin typeface="Arial" panose="020B0604020202020204" pitchFamily="34" charset="0"/>
                <a:cs typeface="Arial" panose="020B0604020202020204" pitchFamily="34" charset="0"/>
              </a:rPr>
              <a:t>, and </a:t>
            </a:r>
            <a:r>
              <a:rPr lang="en-US" dirty="0">
                <a:solidFill>
                  <a:srgbClr val="0070C0"/>
                </a:solidFill>
                <a:latin typeface="Arial" panose="020B0604020202020204" pitchFamily="34" charset="0"/>
                <a:cs typeface="Arial" panose="020B0604020202020204" pitchFamily="34" charset="0"/>
              </a:rPr>
              <a:t>COMING WITH THE CLOUDS OF HEAVEN</a:t>
            </a:r>
            <a:r>
              <a:rPr lang="en-US" dirty="0" smtClean="0">
                <a:latin typeface="Arial" panose="020B0604020202020204" pitchFamily="34" charset="0"/>
                <a:cs typeface="Arial" panose="020B0604020202020204" pitchFamily="34" charset="0"/>
              </a:rPr>
              <a:t>.”</a:t>
            </a:r>
          </a:p>
          <a:p>
            <a:pPr marL="109728" indent="0">
              <a:spcBef>
                <a:spcPts val="0"/>
              </a:spcBef>
              <a:spcAft>
                <a:spcPts val="1200"/>
              </a:spcAft>
              <a:buNone/>
            </a:pPr>
            <a:r>
              <a:rPr lang="en-US" u="sng" dirty="0" smtClean="0">
                <a:latin typeface="Arial" panose="020B0604020202020204" pitchFamily="34" charset="0"/>
                <a:cs typeface="Arial" panose="020B0604020202020204" pitchFamily="34" charset="0"/>
              </a:rPr>
              <a:t>Ps</a:t>
            </a:r>
            <a:r>
              <a:rPr lang="en-US" u="sng" dirty="0" smtClean="0">
                <a:latin typeface="Arial" panose="020B0604020202020204" pitchFamily="34" charset="0"/>
                <a:cs typeface="Arial" panose="020B0604020202020204" pitchFamily="34" charset="0"/>
              </a:rPr>
              <a:t>. 110:1</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LORD says to my Lord: “</a:t>
            </a:r>
            <a:r>
              <a:rPr lang="en-US" dirty="0">
                <a:solidFill>
                  <a:srgbClr val="FF0000"/>
                </a:solidFill>
                <a:latin typeface="Arial" panose="020B0604020202020204" pitchFamily="34" charset="0"/>
                <a:cs typeface="Arial" panose="020B0604020202020204" pitchFamily="34" charset="0"/>
              </a:rPr>
              <a:t>Sit at My right hand</a:t>
            </a:r>
            <a:r>
              <a:rPr lang="en-US" dirty="0">
                <a:latin typeface="Arial" panose="020B0604020202020204" pitchFamily="34" charset="0"/>
                <a:cs typeface="Arial" panose="020B0604020202020204" pitchFamily="34" charset="0"/>
              </a:rPr>
              <a:t> Until I make Your enemies a footstool for Your feet.” </a:t>
            </a:r>
            <a:endParaRPr lang="en-US" dirty="0" smtClean="0">
              <a:latin typeface="Arial" panose="020B0604020202020204" pitchFamily="34" charset="0"/>
              <a:cs typeface="Arial" panose="020B0604020202020204" pitchFamily="34" charset="0"/>
            </a:endParaRPr>
          </a:p>
          <a:p>
            <a:pPr marL="109728" indent="0">
              <a:spcBef>
                <a:spcPts val="0"/>
              </a:spcBef>
              <a:spcAft>
                <a:spcPts val="1200"/>
              </a:spcAft>
              <a:buNone/>
            </a:pPr>
            <a:r>
              <a:rPr lang="en-US" u="sng" dirty="0" smtClean="0">
                <a:latin typeface="Arial" panose="020B0604020202020204" pitchFamily="34" charset="0"/>
                <a:cs typeface="Arial" panose="020B0604020202020204" pitchFamily="34" charset="0"/>
              </a:rPr>
              <a:t>Dan. 7:13</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 kept looking in the night visions, </a:t>
            </a:r>
            <a:r>
              <a:rPr lang="en-US" dirty="0" smtClean="0">
                <a:latin typeface="Arial" panose="020B0604020202020204" pitchFamily="34" charset="0"/>
                <a:cs typeface="Arial" panose="020B0604020202020204" pitchFamily="34" charset="0"/>
              </a:rPr>
              <a:t>and </a:t>
            </a:r>
            <a:r>
              <a:rPr lang="en-US" dirty="0">
                <a:latin typeface="Arial" panose="020B0604020202020204" pitchFamily="34" charset="0"/>
                <a:cs typeface="Arial" panose="020B0604020202020204" pitchFamily="34" charset="0"/>
              </a:rPr>
              <a:t>behold, </a:t>
            </a:r>
            <a:r>
              <a:rPr lang="en-US" dirty="0">
                <a:solidFill>
                  <a:srgbClr val="0070C0"/>
                </a:solidFill>
                <a:latin typeface="Arial" panose="020B0604020202020204" pitchFamily="34" charset="0"/>
                <a:cs typeface="Arial" panose="020B0604020202020204" pitchFamily="34" charset="0"/>
              </a:rPr>
              <a:t>with the clouds of heaven One like a Son of Man was coming</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and </a:t>
            </a:r>
            <a:r>
              <a:rPr lang="en-US" dirty="0">
                <a:latin typeface="Arial" panose="020B0604020202020204" pitchFamily="34" charset="0"/>
                <a:cs typeface="Arial" panose="020B0604020202020204" pitchFamily="34" charset="0"/>
              </a:rPr>
              <a:t>He came up to the Ancient of Days </a:t>
            </a:r>
            <a:r>
              <a:rPr lang="en-US" dirty="0" smtClean="0">
                <a:latin typeface="Arial" panose="020B0604020202020204" pitchFamily="34" charset="0"/>
                <a:cs typeface="Arial" panose="020B0604020202020204" pitchFamily="34" charset="0"/>
              </a:rPr>
              <a:t>and </a:t>
            </a:r>
            <a:r>
              <a:rPr lang="en-US" dirty="0">
                <a:latin typeface="Arial" panose="020B0604020202020204" pitchFamily="34" charset="0"/>
                <a:cs typeface="Arial" panose="020B0604020202020204" pitchFamily="34" charset="0"/>
              </a:rPr>
              <a:t>was presented before Him.</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30480"/>
            <a:ext cx="8229600" cy="731520"/>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3. Who Is </a:t>
            </a:r>
            <a:r>
              <a:rPr lang="en-US" sz="3200" dirty="0" smtClean="0">
                <a:solidFill>
                  <a:srgbClr val="FF0000"/>
                </a:solidFill>
                <a:effectLst/>
                <a:latin typeface="Arial" panose="020B0604020202020204" pitchFamily="34" charset="0"/>
                <a:cs typeface="Arial" panose="020B0604020202020204" pitchFamily="34" charset="0"/>
              </a:rPr>
              <a:t>the </a:t>
            </a:r>
            <a:r>
              <a:rPr lang="en-US" sz="3200" dirty="0" smtClean="0">
                <a:solidFill>
                  <a:srgbClr val="FF0000"/>
                </a:solidFill>
                <a:effectLst/>
                <a:latin typeface="Arial" panose="020B0604020202020204" pitchFamily="34" charset="0"/>
                <a:cs typeface="Arial" panose="020B0604020202020204" pitchFamily="34" charset="0"/>
              </a:rPr>
              <a:t>Judge?</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6C61025-D371-4CD2-806B-238B7FDCC8F6}" type="slidenum">
              <a:rPr lang="en-US" smtClean="0"/>
              <a:t>12</a:t>
            </a:fld>
            <a:endParaRPr lang="en-US"/>
          </a:p>
        </p:txBody>
      </p:sp>
    </p:spTree>
    <p:extLst>
      <p:ext uri="{BB962C8B-B14F-4D97-AF65-F5344CB8AC3E}">
        <p14:creationId xmlns:p14="http://schemas.microsoft.com/office/powerpoint/2010/main" val="3341714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14:53-54</a:t>
            </a:r>
            <a:r>
              <a:rPr lang="en-US" sz="2800" dirty="0" smtClean="0">
                <a:latin typeface="Arial" panose="020B0604020202020204" pitchFamily="34" charset="0"/>
                <a:cs typeface="Arial" panose="020B0604020202020204" pitchFamily="34" charset="0"/>
              </a:rPr>
              <a:t> They </a:t>
            </a:r>
            <a:r>
              <a:rPr lang="en-US" sz="2800" dirty="0">
                <a:latin typeface="Arial" panose="020B0604020202020204" pitchFamily="34" charset="0"/>
                <a:cs typeface="Arial" panose="020B0604020202020204" pitchFamily="34" charset="0"/>
              </a:rPr>
              <a:t>led Jesus away to </a:t>
            </a:r>
            <a:r>
              <a:rPr lang="en-US" sz="2800" dirty="0">
                <a:solidFill>
                  <a:srgbClr val="FF0000"/>
                </a:solidFill>
                <a:latin typeface="Arial" panose="020B0604020202020204" pitchFamily="34" charset="0"/>
                <a:cs typeface="Arial" panose="020B0604020202020204" pitchFamily="34" charset="0"/>
              </a:rPr>
              <a:t>the high priest</a:t>
            </a:r>
            <a:r>
              <a:rPr lang="en-US" sz="2800" dirty="0">
                <a:latin typeface="Arial" panose="020B0604020202020204" pitchFamily="34" charset="0"/>
                <a:cs typeface="Arial" panose="020B0604020202020204" pitchFamily="34" charset="0"/>
              </a:rPr>
              <a:t>; and all the chief priests and </a:t>
            </a:r>
            <a:r>
              <a:rPr lang="en-US" sz="2800" dirty="0">
                <a:solidFill>
                  <a:srgbClr val="FF0000"/>
                </a:solidFill>
                <a:latin typeface="Arial" panose="020B0604020202020204" pitchFamily="34" charset="0"/>
                <a:cs typeface="Arial" panose="020B0604020202020204" pitchFamily="34" charset="0"/>
              </a:rPr>
              <a:t>the elders </a:t>
            </a:r>
            <a:r>
              <a:rPr lang="en-US" sz="2800" dirty="0">
                <a:latin typeface="Arial" panose="020B0604020202020204" pitchFamily="34" charset="0"/>
                <a:cs typeface="Arial" panose="020B0604020202020204" pitchFamily="34" charset="0"/>
              </a:rPr>
              <a:t>and the </a:t>
            </a:r>
            <a:r>
              <a:rPr lang="en-US" sz="2800" dirty="0">
                <a:solidFill>
                  <a:srgbClr val="FF0000"/>
                </a:solidFill>
                <a:latin typeface="Arial" panose="020B0604020202020204" pitchFamily="34" charset="0"/>
                <a:cs typeface="Arial" panose="020B0604020202020204" pitchFamily="34" charset="0"/>
              </a:rPr>
              <a:t>scribes</a:t>
            </a:r>
            <a:r>
              <a:rPr lang="en-US" sz="2800" dirty="0">
                <a:latin typeface="Arial" panose="020B0604020202020204" pitchFamily="34" charset="0"/>
                <a:cs typeface="Arial" panose="020B0604020202020204" pitchFamily="34" charset="0"/>
              </a:rPr>
              <a:t> gathered together.  </a:t>
            </a:r>
            <a:r>
              <a:rPr lang="en-US" sz="2800" u="sng" dirty="0">
                <a:latin typeface="Arial" panose="020B0604020202020204" pitchFamily="34" charset="0"/>
                <a:cs typeface="Arial" panose="020B0604020202020204" pitchFamily="34" charset="0"/>
              </a:rPr>
              <a:t>54</a:t>
            </a:r>
            <a:r>
              <a:rPr lang="en-US" sz="2800" dirty="0">
                <a:latin typeface="Arial" panose="020B0604020202020204" pitchFamily="34" charset="0"/>
                <a:cs typeface="Arial" panose="020B0604020202020204" pitchFamily="34" charset="0"/>
              </a:rPr>
              <a:t> Peter had followed Him at a distance, right into the courtyard of the high priest; and he was sitting with the officers and warming himself at the fire.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b="1" dirty="0" smtClean="0">
                <a:latin typeface="Arial" panose="020B0604020202020204" pitchFamily="34" charset="0"/>
                <a:cs typeface="Arial" panose="020B0604020202020204" pitchFamily="34" charset="0"/>
              </a:rPr>
              <a:t>High priest </a:t>
            </a:r>
            <a:r>
              <a:rPr lang="en-US" sz="2800" dirty="0" smtClean="0">
                <a:latin typeface="Arial" panose="020B0604020202020204" pitchFamily="34" charset="0"/>
                <a:cs typeface="Arial" panose="020B0604020202020204" pitchFamily="34" charset="0"/>
              </a:rPr>
              <a:t>= Caiaphas</a:t>
            </a:r>
          </a:p>
          <a:p>
            <a:pPr marL="109728" indent="0">
              <a:buNone/>
            </a:pPr>
            <a:r>
              <a:rPr lang="en-US" sz="2800" b="1" dirty="0" smtClean="0">
                <a:latin typeface="Arial" panose="020B0604020202020204" pitchFamily="34" charset="0"/>
                <a:cs typeface="Arial" panose="020B0604020202020204" pitchFamily="34" charset="0"/>
              </a:rPr>
              <a:t>Elders</a:t>
            </a:r>
            <a:r>
              <a:rPr lang="en-US" sz="2800" dirty="0" smtClean="0">
                <a:latin typeface="Arial" panose="020B0604020202020204" pitchFamily="34" charset="0"/>
                <a:cs typeface="Arial" panose="020B0604020202020204" pitchFamily="34" charset="0"/>
              </a:rPr>
              <a:t> = wealthy land owners (Sadducees)</a:t>
            </a:r>
          </a:p>
          <a:p>
            <a:pPr marL="109728" indent="0">
              <a:buNone/>
            </a:pPr>
            <a:r>
              <a:rPr lang="en-US" sz="2800" b="1" dirty="0" smtClean="0">
                <a:latin typeface="Arial" panose="020B0604020202020204" pitchFamily="34" charset="0"/>
                <a:cs typeface="Arial" panose="020B0604020202020204" pitchFamily="34" charset="0"/>
              </a:rPr>
              <a:t>Scribes</a:t>
            </a:r>
            <a:r>
              <a:rPr lang="en-US" sz="2800" dirty="0" smtClean="0">
                <a:latin typeface="Arial" panose="020B0604020202020204" pitchFamily="34" charset="0"/>
                <a:cs typeface="Arial" panose="020B0604020202020204" pitchFamily="34" charset="0"/>
              </a:rPr>
              <a:t> = experts on law and oral tradition (</a:t>
            </a:r>
            <a:r>
              <a:rPr lang="en-US" sz="2800" smtClean="0">
                <a:latin typeface="Arial" panose="020B0604020202020204" pitchFamily="34" charset="0"/>
                <a:cs typeface="Arial" panose="020B0604020202020204" pitchFamily="34" charset="0"/>
              </a:rPr>
              <a:t>both parties)</a:t>
            </a:r>
            <a:endParaRPr lang="en-US" sz="2800" dirty="0" smtClean="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944562"/>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Jesus Is Led Away </a:t>
            </a:r>
            <a:r>
              <a:rPr lang="en-US" sz="3200" dirty="0" smtClean="0">
                <a:solidFill>
                  <a:srgbClr val="0070C0"/>
                </a:solidFill>
                <a:effectLst/>
                <a:latin typeface="Arial" panose="020B0604020202020204" pitchFamily="34" charset="0"/>
                <a:cs typeface="Arial" panose="020B0604020202020204" pitchFamily="34" charset="0"/>
              </a:rPr>
              <a:t>to </a:t>
            </a:r>
            <a:r>
              <a:rPr lang="en-US" sz="3200" dirty="0">
                <a:solidFill>
                  <a:srgbClr val="0070C0"/>
                </a:solidFill>
                <a:effectLst/>
                <a:latin typeface="Arial" panose="020B0604020202020204" pitchFamily="34" charset="0"/>
                <a:cs typeface="Arial" panose="020B0604020202020204" pitchFamily="34" charset="0"/>
              </a:rPr>
              <a:t>t</a:t>
            </a:r>
            <a:r>
              <a:rPr lang="en-US" sz="3200" dirty="0" smtClean="0">
                <a:solidFill>
                  <a:srgbClr val="0070C0"/>
                </a:solidFill>
                <a:effectLst/>
                <a:latin typeface="Arial" panose="020B0604020202020204" pitchFamily="34" charset="0"/>
                <a:cs typeface="Arial" panose="020B0604020202020204" pitchFamily="34" charset="0"/>
              </a:rPr>
              <a:t>he </a:t>
            </a:r>
            <a:r>
              <a:rPr lang="en-US" sz="3200" dirty="0" smtClean="0">
                <a:solidFill>
                  <a:srgbClr val="0070C0"/>
                </a:solidFill>
                <a:effectLst/>
                <a:latin typeface="Arial" panose="020B0604020202020204" pitchFamily="34" charset="0"/>
                <a:cs typeface="Arial" panose="020B0604020202020204" pitchFamily="34" charset="0"/>
              </a:rPr>
              <a:t>Sanhedrin</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6C61025-D371-4CD2-806B-238B7FDCC8F6}" type="slidenum">
              <a:rPr lang="en-US" smtClean="0"/>
              <a:t>2</a:t>
            </a:fld>
            <a:endParaRPr lang="en-US"/>
          </a:p>
        </p:txBody>
      </p:sp>
    </p:spTree>
    <p:extLst>
      <p:ext uri="{BB962C8B-B14F-4D97-AF65-F5344CB8AC3E}">
        <p14:creationId xmlns:p14="http://schemas.microsoft.com/office/powerpoint/2010/main" val="532157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14:55-59</a:t>
            </a:r>
            <a:r>
              <a:rPr lang="en-US" sz="2800" dirty="0" smtClean="0">
                <a:latin typeface="Arial" panose="020B0604020202020204" pitchFamily="34" charset="0"/>
                <a:cs typeface="Arial" panose="020B0604020202020204" pitchFamily="34" charset="0"/>
              </a:rPr>
              <a:t> Now </a:t>
            </a:r>
            <a:r>
              <a:rPr lang="en-US" sz="2800" dirty="0">
                <a:latin typeface="Arial" panose="020B0604020202020204" pitchFamily="34" charset="0"/>
                <a:cs typeface="Arial" panose="020B0604020202020204" pitchFamily="34" charset="0"/>
              </a:rPr>
              <a:t>the chief priests and the whole Council kept trying to obtain testimony against Jesus to put Him to death, and they were not finding any.  </a:t>
            </a:r>
            <a:r>
              <a:rPr lang="en-US" sz="2800" u="sng" dirty="0">
                <a:latin typeface="Arial" panose="020B0604020202020204" pitchFamily="34" charset="0"/>
                <a:cs typeface="Arial" panose="020B0604020202020204" pitchFamily="34" charset="0"/>
              </a:rPr>
              <a:t>56</a:t>
            </a:r>
            <a:r>
              <a:rPr lang="en-US" sz="2800" dirty="0">
                <a:latin typeface="Arial" panose="020B0604020202020204" pitchFamily="34" charset="0"/>
                <a:cs typeface="Arial" panose="020B0604020202020204" pitchFamily="34" charset="0"/>
              </a:rPr>
              <a:t> For many were giving false testimony against Him, but their testimony was not consistent.  </a:t>
            </a:r>
            <a:r>
              <a:rPr lang="en-US" sz="2800" u="sng" dirty="0">
                <a:latin typeface="Arial" panose="020B0604020202020204" pitchFamily="34" charset="0"/>
                <a:cs typeface="Arial" panose="020B0604020202020204" pitchFamily="34" charset="0"/>
              </a:rPr>
              <a:t>57</a:t>
            </a:r>
            <a:r>
              <a:rPr lang="en-US" sz="2800" dirty="0">
                <a:latin typeface="Arial" panose="020B0604020202020204" pitchFamily="34" charset="0"/>
                <a:cs typeface="Arial" panose="020B0604020202020204" pitchFamily="34" charset="0"/>
              </a:rPr>
              <a:t> Some stood up and began to give false testimony against Him, saying,  </a:t>
            </a:r>
            <a:r>
              <a:rPr lang="en-US" sz="2800" u="sng" dirty="0">
                <a:latin typeface="Arial" panose="020B0604020202020204" pitchFamily="34" charset="0"/>
                <a:cs typeface="Arial" panose="020B0604020202020204" pitchFamily="34" charset="0"/>
              </a:rPr>
              <a:t>58</a:t>
            </a:r>
            <a:r>
              <a:rPr lang="en-US" sz="2800" dirty="0">
                <a:latin typeface="Arial" panose="020B0604020202020204" pitchFamily="34" charset="0"/>
                <a:cs typeface="Arial" panose="020B0604020202020204" pitchFamily="34" charset="0"/>
              </a:rPr>
              <a:t> “We heard Him say, ‘</a:t>
            </a:r>
            <a:r>
              <a:rPr lang="en-US" sz="2800" dirty="0">
                <a:solidFill>
                  <a:srgbClr val="FF0000"/>
                </a:solidFill>
                <a:latin typeface="Arial" panose="020B0604020202020204" pitchFamily="34" charset="0"/>
                <a:cs typeface="Arial" panose="020B0604020202020204" pitchFamily="34" charset="0"/>
              </a:rPr>
              <a:t>I will destroy this temple made with hands, and in three days I will build another made without hands</a:t>
            </a:r>
            <a:r>
              <a:rPr lang="en-US" sz="2800" dirty="0">
                <a:latin typeface="Arial" panose="020B0604020202020204" pitchFamily="34" charset="0"/>
                <a:cs typeface="Arial" panose="020B0604020202020204" pitchFamily="34" charset="0"/>
              </a:rPr>
              <a:t>.’ ”  </a:t>
            </a:r>
            <a:r>
              <a:rPr lang="en-US" sz="2800" u="sng" dirty="0">
                <a:latin typeface="Arial" panose="020B0604020202020204" pitchFamily="34" charset="0"/>
                <a:cs typeface="Arial" panose="020B0604020202020204" pitchFamily="34" charset="0"/>
              </a:rPr>
              <a:t>59</a:t>
            </a:r>
            <a:r>
              <a:rPr lang="en-US" sz="2800" dirty="0">
                <a:latin typeface="Arial" panose="020B0604020202020204" pitchFamily="34" charset="0"/>
                <a:cs typeface="Arial" panose="020B0604020202020204" pitchFamily="34" charset="0"/>
              </a:rPr>
              <a:t> Not even in this respect was their testimony consistent. </a:t>
            </a:r>
          </a:p>
        </p:txBody>
      </p:sp>
      <p:sp>
        <p:nvSpPr>
          <p:cNvPr id="3" name="Title 2"/>
          <p:cNvSpPr>
            <a:spLocks noGrp="1"/>
          </p:cNvSpPr>
          <p:nvPr>
            <p:ph type="title"/>
          </p:nvPr>
        </p:nvSpPr>
        <p:spPr>
          <a:xfrm>
            <a:off x="304800" y="76200"/>
            <a:ext cx="8534400" cy="868362"/>
          </a:xfrm>
        </p:spPr>
        <p:txBody>
          <a:bodyPr>
            <a:noAutofit/>
          </a:bodyPr>
          <a:lstStyle/>
          <a:p>
            <a:r>
              <a:rPr lang="en-US" sz="3200" dirty="0" smtClean="0">
                <a:solidFill>
                  <a:srgbClr val="0070C0"/>
                </a:solidFill>
                <a:effectLst/>
                <a:latin typeface="Arial" panose="020B0604020202020204" pitchFamily="34" charset="0"/>
                <a:cs typeface="Arial" panose="020B0604020202020204" pitchFamily="34" charset="0"/>
              </a:rPr>
              <a:t>False Accusations Are Made Against Christ</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Rounded Rectangle 3"/>
          <p:cNvSpPr/>
          <p:nvPr/>
        </p:nvSpPr>
        <p:spPr>
          <a:xfrm>
            <a:off x="4052047" y="2729753"/>
            <a:ext cx="2286000" cy="457200"/>
          </a:xfrm>
          <a:prstGeom prst="roundRect">
            <a:avLst/>
          </a:prstGeom>
          <a:noFill/>
          <a:ln w="444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5347447" y="4787153"/>
            <a:ext cx="1752600" cy="457200"/>
          </a:xfrm>
          <a:prstGeom prst="roundRect">
            <a:avLst/>
          </a:prstGeom>
          <a:noFill/>
          <a:ln w="444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2209800" y="4356847"/>
            <a:ext cx="2514600" cy="0"/>
          </a:xfrm>
          <a:prstGeom prst="line">
            <a:avLst/>
          </a:prstGeom>
          <a:ln w="444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487706" y="4746812"/>
            <a:ext cx="3200400" cy="0"/>
          </a:xfrm>
          <a:prstGeom prst="line">
            <a:avLst/>
          </a:prstGeom>
          <a:ln w="4445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86C61025-D371-4CD2-806B-238B7FDCC8F6}" type="slidenum">
              <a:rPr lang="en-US" smtClean="0"/>
              <a:t>3</a:t>
            </a:fld>
            <a:endParaRPr lang="en-US"/>
          </a:p>
        </p:txBody>
      </p:sp>
    </p:spTree>
    <p:extLst>
      <p:ext uri="{BB962C8B-B14F-4D97-AF65-F5344CB8AC3E}">
        <p14:creationId xmlns:p14="http://schemas.microsoft.com/office/powerpoint/2010/main" val="4175188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r>
              <a:rPr lang="en-US" sz="2800" b="1" dirty="0" smtClean="0">
                <a:latin typeface="Arial" panose="020B0604020202020204" pitchFamily="34" charset="0"/>
                <a:cs typeface="Arial" panose="020B0604020202020204" pitchFamily="34" charset="0"/>
              </a:rPr>
              <a:t>Made “with hands” is a deficient work of man</a:t>
            </a:r>
            <a:r>
              <a:rPr lang="en-US" sz="2800" dirty="0" smtClean="0">
                <a:latin typeface="Arial" panose="020B0604020202020204" pitchFamily="34" charset="0"/>
                <a:cs typeface="Arial" panose="020B0604020202020204" pitchFamily="34" charset="0"/>
              </a:rPr>
              <a:t>:</a:t>
            </a:r>
          </a:p>
          <a:p>
            <a:pPr marL="109728" indent="0">
              <a:buNone/>
            </a:pPr>
            <a:r>
              <a:rPr lang="en-US" sz="2800" u="sng" dirty="0" smtClean="0">
                <a:latin typeface="Arial" panose="020B0604020202020204" pitchFamily="34" charset="0"/>
                <a:cs typeface="Arial" panose="020B0604020202020204" pitchFamily="34" charset="0"/>
              </a:rPr>
              <a:t>Lev. 26:1a</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You shall not make for </a:t>
            </a:r>
            <a:r>
              <a:rPr lang="en-US" sz="2800" dirty="0">
                <a:solidFill>
                  <a:srgbClr val="FF0000"/>
                </a:solidFill>
                <a:latin typeface="Arial" panose="020B0604020202020204" pitchFamily="34" charset="0"/>
                <a:cs typeface="Arial" panose="020B0604020202020204" pitchFamily="34" charset="0"/>
              </a:rPr>
              <a:t>yourselves </a:t>
            </a:r>
            <a:r>
              <a:rPr lang="en-US" sz="2800" dirty="0" smtClean="0">
                <a:solidFill>
                  <a:srgbClr val="FF0000"/>
                </a:solidFill>
                <a:latin typeface="Arial" panose="020B0604020202020204" pitchFamily="34" charset="0"/>
                <a:cs typeface="Arial" panose="020B0604020202020204" pitchFamily="34" charset="0"/>
              </a:rPr>
              <a:t>idols</a:t>
            </a:r>
            <a:r>
              <a:rPr lang="en-US" sz="2800" dirty="0" smtClean="0">
                <a:latin typeface="Arial" panose="020B0604020202020204" pitchFamily="34" charset="0"/>
                <a:cs typeface="Arial" panose="020B0604020202020204" pitchFamily="34" charset="0"/>
              </a:rPr>
              <a:t>…</a:t>
            </a:r>
          </a:p>
          <a:p>
            <a:pPr marL="109728" indent="0">
              <a:buNone/>
            </a:pP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Hebrews 9:24</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For Christ did not enter a holy place </a:t>
            </a:r>
            <a:r>
              <a:rPr lang="en-US" sz="2800" dirty="0">
                <a:solidFill>
                  <a:srgbClr val="FF0000"/>
                </a:solidFill>
                <a:latin typeface="Arial" panose="020B0604020202020204" pitchFamily="34" charset="0"/>
                <a:cs typeface="Arial" panose="020B0604020202020204" pitchFamily="34" charset="0"/>
              </a:rPr>
              <a:t>made with hands</a:t>
            </a:r>
            <a:r>
              <a:rPr lang="en-US" sz="2800" dirty="0">
                <a:latin typeface="Arial" panose="020B0604020202020204" pitchFamily="34" charset="0"/>
                <a:cs typeface="Arial" panose="020B0604020202020204" pitchFamily="34" charset="0"/>
              </a:rPr>
              <a:t>, a mere copy of the true one, but into heaven itself, now to appear in the presence of God for </a:t>
            </a:r>
            <a:r>
              <a:rPr lang="en-US" sz="2800" dirty="0" smtClean="0">
                <a:latin typeface="Arial" panose="020B0604020202020204" pitchFamily="34" charset="0"/>
                <a:cs typeface="Arial" panose="020B0604020202020204" pitchFamily="34" charset="0"/>
              </a:rPr>
              <a:t>us…</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John 2:19</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Jesus answered them, “</a:t>
            </a:r>
            <a:r>
              <a:rPr lang="en-US" sz="2800" dirty="0">
                <a:solidFill>
                  <a:srgbClr val="FF0000"/>
                </a:solidFill>
                <a:latin typeface="Arial" panose="020B0604020202020204" pitchFamily="34" charset="0"/>
                <a:cs typeface="Arial" panose="020B0604020202020204" pitchFamily="34" charset="0"/>
              </a:rPr>
              <a:t>Destroy this temple</a:t>
            </a:r>
            <a:r>
              <a:rPr lang="en-US" sz="2800" dirty="0">
                <a:latin typeface="Arial" panose="020B0604020202020204" pitchFamily="34" charset="0"/>
                <a:cs typeface="Arial" panose="020B0604020202020204" pitchFamily="34" charset="0"/>
              </a:rPr>
              <a:t>, and in three days </a:t>
            </a:r>
            <a:r>
              <a:rPr lang="en-US" sz="2800" dirty="0">
                <a:solidFill>
                  <a:srgbClr val="FF0000"/>
                </a:solidFill>
                <a:latin typeface="Arial" panose="020B0604020202020204" pitchFamily="34" charset="0"/>
                <a:cs typeface="Arial" panose="020B0604020202020204" pitchFamily="34" charset="0"/>
              </a:rPr>
              <a:t>I will raise it up</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229600" cy="715962"/>
          </a:xfrm>
        </p:spPr>
        <p:txBody>
          <a:bodyPr>
            <a:normAutofit/>
          </a:bodyPr>
          <a:lstStyle/>
          <a:p>
            <a:r>
              <a:rPr lang="en-US" sz="3200" dirty="0" smtClean="0">
                <a:solidFill>
                  <a:srgbClr val="0070C0"/>
                </a:solidFill>
                <a:effectLst/>
                <a:latin typeface="Arial" panose="020B0604020202020204" pitchFamily="34" charset="0"/>
                <a:cs typeface="Arial" panose="020B0604020202020204" pitchFamily="34" charset="0"/>
              </a:rPr>
              <a:t>Why Was Their Testimony Inconsistent? </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6C61025-D371-4CD2-806B-238B7FDCC8F6}" type="slidenum">
              <a:rPr lang="en-US" smtClean="0"/>
              <a:t>4</a:t>
            </a:fld>
            <a:endParaRPr lang="en-US"/>
          </a:p>
        </p:txBody>
      </p:sp>
    </p:spTree>
    <p:extLst>
      <p:ext uri="{BB962C8B-B14F-4D97-AF65-F5344CB8AC3E}">
        <p14:creationId xmlns:p14="http://schemas.microsoft.com/office/powerpoint/2010/main" val="106865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14:60-61</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 high priest stood up and came forward and questioned Jesus, saying, “Do You not answer? What is it that these men are testifying against You?”  </a:t>
            </a:r>
            <a:r>
              <a:rPr lang="en-US" sz="2800" u="sng" dirty="0">
                <a:latin typeface="Arial" panose="020B0604020202020204" pitchFamily="34" charset="0"/>
                <a:cs typeface="Arial" panose="020B0604020202020204" pitchFamily="34" charset="0"/>
              </a:rPr>
              <a:t>61</a:t>
            </a:r>
            <a:r>
              <a:rPr lang="en-US" sz="2800" dirty="0">
                <a:latin typeface="Arial" panose="020B0604020202020204" pitchFamily="34" charset="0"/>
                <a:cs typeface="Arial" panose="020B0604020202020204" pitchFamily="34" charset="0"/>
              </a:rPr>
              <a:t> But He kept silent and did not answer. Again the high priest was questioning Him, and saying to Him, “</a:t>
            </a:r>
            <a:r>
              <a:rPr lang="en-US" sz="2800" dirty="0">
                <a:solidFill>
                  <a:srgbClr val="FF0000"/>
                </a:solidFill>
                <a:latin typeface="Arial" panose="020B0604020202020204" pitchFamily="34" charset="0"/>
                <a:cs typeface="Arial" panose="020B0604020202020204" pitchFamily="34" charset="0"/>
              </a:rPr>
              <a:t>Are You the Christ, the Son of the Blessed One</a:t>
            </a:r>
            <a:r>
              <a:rPr lang="en-US" sz="2800" dirty="0" smtClean="0">
                <a:latin typeface="Arial" panose="020B0604020202020204" pitchFamily="34" charset="0"/>
                <a:cs typeface="Arial" panose="020B0604020202020204" pitchFamily="34" charset="0"/>
              </a:rPr>
              <a:t>?”</a:t>
            </a:r>
          </a:p>
          <a:p>
            <a:pPr marL="109728" indent="0">
              <a:buNone/>
            </a:pPr>
            <a:r>
              <a:rPr lang="en-US" sz="2800" dirty="0" smtClean="0">
                <a:latin typeface="Arial" panose="020B0604020202020204" pitchFamily="34" charset="0"/>
                <a:cs typeface="Arial" panose="020B0604020202020204" pitchFamily="34" charset="0"/>
              </a:rPr>
              <a:t> </a:t>
            </a:r>
          </a:p>
          <a:p>
            <a:pPr marL="109728" indent="0">
              <a:buNone/>
            </a:pPr>
            <a:r>
              <a:rPr lang="en-US" sz="2800" b="1" dirty="0" smtClean="0">
                <a:latin typeface="Arial" panose="020B0604020202020204" pitchFamily="34" charset="0"/>
                <a:cs typeface="Arial" panose="020B0604020202020204" pitchFamily="34" charset="0"/>
              </a:rPr>
              <a:t>Christ</a:t>
            </a:r>
            <a:r>
              <a:rPr lang="en-US" sz="2800" dirty="0" smtClean="0">
                <a:latin typeface="Arial" panose="020B0604020202020204" pitchFamily="34" charset="0"/>
                <a:cs typeface="Arial" panose="020B0604020202020204" pitchFamily="34" charset="0"/>
              </a:rPr>
              <a:t> = Messiah (the anointed one – Isaiah 61:1)</a:t>
            </a:r>
          </a:p>
          <a:p>
            <a:pPr marL="109728" indent="0">
              <a:buNone/>
            </a:pPr>
            <a:r>
              <a:rPr lang="en-US" sz="2800" b="1" dirty="0" smtClean="0">
                <a:latin typeface="Arial" panose="020B0604020202020204" pitchFamily="34" charset="0"/>
                <a:cs typeface="Arial" panose="020B0604020202020204" pitchFamily="34" charset="0"/>
              </a:rPr>
              <a:t>Son of the Blessed One </a:t>
            </a:r>
            <a:r>
              <a:rPr lang="en-US" sz="2800" dirty="0" smtClean="0">
                <a:latin typeface="Arial" panose="020B0604020202020204" pitchFamily="34" charset="0"/>
                <a:cs typeface="Arial" panose="020B0604020202020204" pitchFamily="34" charset="0"/>
              </a:rPr>
              <a:t>= periphrasis (Ps. 2:7)</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7620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The Question With Repercussions  </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6C61025-D371-4CD2-806B-238B7FDCC8F6}" type="slidenum">
              <a:rPr lang="en-US" smtClean="0"/>
              <a:t>5</a:t>
            </a:fld>
            <a:endParaRPr lang="en-US"/>
          </a:p>
        </p:txBody>
      </p:sp>
    </p:spTree>
    <p:extLst>
      <p:ext uri="{BB962C8B-B14F-4D97-AF65-F5344CB8AC3E}">
        <p14:creationId xmlns:p14="http://schemas.microsoft.com/office/powerpoint/2010/main" val="354673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763000" cy="4940491"/>
          </a:xfrm>
        </p:spPr>
        <p:txBody>
          <a:bodyPr>
            <a:normAutofit/>
          </a:bodyPr>
          <a:lstStyle/>
          <a:p>
            <a:r>
              <a:rPr lang="en-US" sz="2800" b="1" dirty="0" smtClean="0">
                <a:latin typeface="Arial" panose="020B0604020202020204" pitchFamily="34" charset="0"/>
                <a:cs typeface="Arial" panose="020B0604020202020204" pitchFamily="34" charset="0"/>
              </a:rPr>
              <a:t>The majority of Israelites wrongly believed that Messiah would be merely a man:</a:t>
            </a:r>
            <a:endParaRPr lang="en-US" sz="2800" dirty="0" smtClean="0">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a:p>
            <a:pPr marL="109728" indent="0">
              <a:buNone/>
            </a:pPr>
            <a:r>
              <a:rPr lang="en-US" sz="2800" b="1" u="sng" dirty="0" err="1" smtClean="0">
                <a:latin typeface="Arial" panose="020B0604020202020204" pitchFamily="34" charset="0"/>
                <a:cs typeface="Arial" panose="020B0604020202020204" pitchFamily="34" charset="0"/>
              </a:rPr>
              <a:t>Trypho</a:t>
            </a:r>
            <a:r>
              <a:rPr lang="en-US" sz="2800" b="1" u="sng" dirty="0" smtClean="0">
                <a:latin typeface="Arial" panose="020B0604020202020204" pitchFamily="34" charset="0"/>
                <a:cs typeface="Arial" panose="020B0604020202020204" pitchFamily="34" charset="0"/>
              </a:rPr>
              <a:t> </a:t>
            </a:r>
            <a:r>
              <a:rPr lang="en-US" sz="2800" b="1" u="sng" dirty="0">
                <a:latin typeface="Arial" panose="020B0604020202020204" pitchFamily="34" charset="0"/>
                <a:cs typeface="Arial" panose="020B0604020202020204" pitchFamily="34" charset="0"/>
              </a:rPr>
              <a:t>49:1 </a:t>
            </a:r>
            <a:r>
              <a:rPr lang="en-US" sz="2800" dirty="0" smtClean="0">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Those who affirm him to have been a man, and to have been anointed by election, and then to have become Christ, appear to me to speak more plausibly than you who hold those opinions which you express. For we all expect that Christ will </a:t>
            </a:r>
            <a:r>
              <a:rPr lang="en-US" sz="2800" dirty="0">
                <a:solidFill>
                  <a:srgbClr val="FF0000"/>
                </a:solidFill>
                <a:latin typeface="Arial" panose="020B0604020202020204" pitchFamily="34" charset="0"/>
                <a:cs typeface="Arial" panose="020B0604020202020204" pitchFamily="34" charset="0"/>
              </a:rPr>
              <a:t>be a </a:t>
            </a:r>
            <a:r>
              <a:rPr lang="en-US" sz="2800" dirty="0" smtClean="0">
                <a:solidFill>
                  <a:srgbClr val="FF0000"/>
                </a:solidFill>
                <a:latin typeface="Arial" panose="020B0604020202020204" pitchFamily="34" charset="0"/>
                <a:cs typeface="Arial" panose="020B0604020202020204" pitchFamily="34" charset="0"/>
              </a:rPr>
              <a:t>man [</a:t>
            </a:r>
            <a:r>
              <a:rPr lang="en-US" sz="2800" dirty="0">
                <a:solidFill>
                  <a:srgbClr val="FF0000"/>
                </a:solidFill>
                <a:latin typeface="Arial" panose="020B0604020202020204" pitchFamily="34" charset="0"/>
                <a:cs typeface="Arial" panose="020B0604020202020204" pitchFamily="34" charset="0"/>
              </a:rPr>
              <a:t>born] of men</a:t>
            </a:r>
            <a:r>
              <a:rPr lang="en-US" sz="2800" dirty="0">
                <a:latin typeface="Arial" panose="020B0604020202020204" pitchFamily="34" charset="0"/>
                <a:cs typeface="Arial" panose="020B0604020202020204" pitchFamily="34" charset="0"/>
              </a:rPr>
              <a:t>, and that Elijah when he comes will anoint him.”</a:t>
            </a:r>
            <a:endParaRPr lang="en-US" sz="2800" b="1" dirty="0" smtClean="0">
              <a:latin typeface="Arial" panose="020B0604020202020204" pitchFamily="34" charset="0"/>
              <a:cs typeface="Arial" panose="020B0604020202020204" pitchFamily="34" charset="0"/>
            </a:endParaRPr>
          </a:p>
          <a:p>
            <a:pPr marL="109728" indent="0">
              <a:buNone/>
            </a:pPr>
            <a:endParaRPr lang="en-US" sz="2800" b="1" dirty="0">
              <a:latin typeface="Arial" panose="020B0604020202020204" pitchFamily="34" charset="0"/>
              <a:cs typeface="Arial" panose="020B0604020202020204" pitchFamily="34" charset="0"/>
            </a:endParaRPr>
          </a:p>
          <a:p>
            <a:pPr marL="109728" indent="0">
              <a:buNone/>
            </a:pPr>
            <a:endParaRPr lang="en-US" sz="2800" b="1"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0"/>
            <a:ext cx="8229600" cy="11430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The Jewish Expectation of Messiah</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6C61025-D371-4CD2-806B-238B7FDCC8F6}" type="slidenum">
              <a:rPr lang="en-US" smtClean="0"/>
              <a:t>6</a:t>
            </a:fld>
            <a:endParaRPr lang="en-US"/>
          </a:p>
        </p:txBody>
      </p:sp>
    </p:spTree>
    <p:extLst>
      <p:ext uri="{BB962C8B-B14F-4D97-AF65-F5344CB8AC3E}">
        <p14:creationId xmlns:p14="http://schemas.microsoft.com/office/powerpoint/2010/main" val="239503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14:62-65</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Jesus said, “I am; and you shall see </a:t>
            </a:r>
            <a:r>
              <a:rPr lang="en-US" sz="2800" dirty="0" smtClean="0">
                <a:latin typeface="Arial" panose="020B0604020202020204" pitchFamily="34" charset="0"/>
                <a:cs typeface="Arial" panose="020B0604020202020204" pitchFamily="34" charset="0"/>
              </a:rPr>
              <a:t>THE </a:t>
            </a:r>
            <a:r>
              <a:rPr lang="en-US" sz="2800" dirty="0">
                <a:latin typeface="Arial" panose="020B0604020202020204" pitchFamily="34" charset="0"/>
                <a:cs typeface="Arial" panose="020B0604020202020204" pitchFamily="34" charset="0"/>
              </a:rPr>
              <a:t>SON OF MAN SITTING AT THE RIGHT HAND OF POWER, and COMING WITH THE CLOUDS OF HEAVEN.”  </a:t>
            </a:r>
            <a:r>
              <a:rPr lang="en-US" sz="2800" u="sng" dirty="0">
                <a:latin typeface="Arial" panose="020B0604020202020204" pitchFamily="34" charset="0"/>
                <a:cs typeface="Arial" panose="020B0604020202020204" pitchFamily="34" charset="0"/>
              </a:rPr>
              <a:t>63</a:t>
            </a:r>
            <a:r>
              <a:rPr lang="en-US" sz="2800" dirty="0">
                <a:latin typeface="Arial" panose="020B0604020202020204" pitchFamily="34" charset="0"/>
                <a:cs typeface="Arial" panose="020B0604020202020204" pitchFamily="34" charset="0"/>
              </a:rPr>
              <a:t> Tearing his clothes, the high priest said, “What further need do we have of witnesses?  </a:t>
            </a:r>
            <a:r>
              <a:rPr lang="en-US" sz="2800" u="sng" dirty="0">
                <a:latin typeface="Arial" panose="020B0604020202020204" pitchFamily="34" charset="0"/>
                <a:cs typeface="Arial" panose="020B0604020202020204" pitchFamily="34" charset="0"/>
              </a:rPr>
              <a:t>64</a:t>
            </a:r>
            <a:r>
              <a:rPr lang="en-US" sz="2800" dirty="0">
                <a:latin typeface="Arial" panose="020B0604020202020204" pitchFamily="34" charset="0"/>
                <a:cs typeface="Arial" panose="020B0604020202020204" pitchFamily="34" charset="0"/>
              </a:rPr>
              <a:t> </a:t>
            </a:r>
            <a:r>
              <a:rPr lang="en-US" sz="2800" dirty="0" smtClean="0">
                <a:solidFill>
                  <a:srgbClr val="FF0000"/>
                </a:solidFill>
                <a:latin typeface="Arial" panose="020B0604020202020204" pitchFamily="34" charset="0"/>
                <a:cs typeface="Arial" panose="020B0604020202020204" pitchFamily="34" charset="0"/>
              </a:rPr>
              <a:t>You </a:t>
            </a:r>
            <a:r>
              <a:rPr lang="en-US" sz="2800" dirty="0">
                <a:solidFill>
                  <a:srgbClr val="FF0000"/>
                </a:solidFill>
                <a:latin typeface="Arial" panose="020B0604020202020204" pitchFamily="34" charset="0"/>
                <a:cs typeface="Arial" panose="020B0604020202020204" pitchFamily="34" charset="0"/>
              </a:rPr>
              <a:t>have heard the blasphemy</a:t>
            </a:r>
            <a:r>
              <a:rPr lang="en-US" sz="2800" dirty="0">
                <a:latin typeface="Arial" panose="020B0604020202020204" pitchFamily="34" charset="0"/>
                <a:cs typeface="Arial" panose="020B0604020202020204" pitchFamily="34" charset="0"/>
              </a:rPr>
              <a:t>; how does it seem to you?” And they all condemned Him to be deserving of death.  </a:t>
            </a:r>
            <a:r>
              <a:rPr lang="en-US" sz="2800" u="sng" dirty="0">
                <a:latin typeface="Arial" panose="020B0604020202020204" pitchFamily="34" charset="0"/>
                <a:cs typeface="Arial" panose="020B0604020202020204" pitchFamily="34" charset="0"/>
              </a:rPr>
              <a:t>65</a:t>
            </a:r>
            <a:r>
              <a:rPr lang="en-US" sz="2800" dirty="0">
                <a:latin typeface="Arial" panose="020B0604020202020204" pitchFamily="34" charset="0"/>
                <a:cs typeface="Arial" panose="020B0604020202020204" pitchFamily="34" charset="0"/>
              </a:rPr>
              <a:t> Some began to spit at Him, and to blindfold Him, and to beat Him with their fists, and to say to Him, “Prophesy!” And the officers received Him with slaps in the face. </a:t>
            </a:r>
          </a:p>
        </p:txBody>
      </p:sp>
      <p:sp>
        <p:nvSpPr>
          <p:cNvPr id="3" name="Title 2"/>
          <p:cNvSpPr>
            <a:spLocks noGrp="1"/>
          </p:cNvSpPr>
          <p:nvPr>
            <p:ph type="title"/>
          </p:nvPr>
        </p:nvSpPr>
        <p:spPr>
          <a:xfrm>
            <a:off x="457200" y="76200"/>
            <a:ext cx="8229600" cy="9144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Jesus’ Straightforward Answer</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Rounded Rectangle 3"/>
          <p:cNvSpPr/>
          <p:nvPr/>
        </p:nvSpPr>
        <p:spPr>
          <a:xfrm>
            <a:off x="5423647" y="990600"/>
            <a:ext cx="811306" cy="457200"/>
          </a:xfrm>
          <a:prstGeom prst="roundRect">
            <a:avLst/>
          </a:prstGeom>
          <a:noFill/>
          <a:ln w="444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810000" y="3872753"/>
            <a:ext cx="4953000" cy="0"/>
          </a:xfrm>
          <a:prstGeom prst="line">
            <a:avLst/>
          </a:prstGeom>
          <a:ln w="444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81000" y="4267200"/>
            <a:ext cx="3352800" cy="0"/>
          </a:xfrm>
          <a:prstGeom prst="line">
            <a:avLst/>
          </a:prstGeom>
          <a:ln w="44450">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86C61025-D371-4CD2-806B-238B7FDCC8F6}" type="slidenum">
              <a:rPr lang="en-US" smtClean="0"/>
              <a:t>7</a:t>
            </a:fld>
            <a:endParaRPr lang="en-US"/>
          </a:p>
        </p:txBody>
      </p:sp>
    </p:spTree>
    <p:extLst>
      <p:ext uri="{BB962C8B-B14F-4D97-AF65-F5344CB8AC3E}">
        <p14:creationId xmlns:p14="http://schemas.microsoft.com/office/powerpoint/2010/main" val="338195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90600"/>
            <a:ext cx="8382000" cy="5016691"/>
          </a:xfrm>
        </p:spPr>
        <p:txBody>
          <a:bodyPr>
            <a:normAutofit/>
          </a:bodyPr>
          <a:lstStyle/>
          <a:p>
            <a:pPr marL="624078" indent="-514350">
              <a:buClrTx/>
              <a:buSzPct val="100000"/>
              <a:buFont typeface="+mj-lt"/>
              <a:buAutoNum type="arabicPeriod"/>
            </a:pPr>
            <a:r>
              <a:rPr lang="en-US" sz="2800" dirty="0" smtClean="0">
                <a:latin typeface="Arial" panose="020B0604020202020204" pitchFamily="34" charset="0"/>
                <a:cs typeface="Arial" panose="020B0604020202020204" pitchFamily="34" charset="0"/>
              </a:rPr>
              <a:t>We </a:t>
            </a:r>
            <a:r>
              <a:rPr lang="en-US" sz="2800" dirty="0" smtClean="0">
                <a:latin typeface="Arial" panose="020B0604020202020204" pitchFamily="34" charset="0"/>
                <a:cs typeface="Arial" panose="020B0604020202020204" pitchFamily="34" charset="0"/>
              </a:rPr>
              <a:t>should learn from this narrative that Jesus openly proclaimed to be the Messiah, and that Israel’s leadership knew it.</a:t>
            </a:r>
          </a:p>
          <a:p>
            <a:pPr marL="624078" indent="-514350">
              <a:buClrTx/>
              <a:buSzPct val="100000"/>
              <a:buFont typeface="+mj-lt"/>
              <a:buAutoNum type="arabicPeriod"/>
            </a:pPr>
            <a:endParaRPr lang="en-US" sz="2800" dirty="0" smtClean="0">
              <a:latin typeface="Arial" panose="020B0604020202020204" pitchFamily="34" charset="0"/>
              <a:cs typeface="Arial" panose="020B0604020202020204" pitchFamily="34" charset="0"/>
            </a:endParaRPr>
          </a:p>
          <a:p>
            <a:pPr marL="624078" indent="-514350">
              <a:buClrTx/>
              <a:buSzPct val="100000"/>
              <a:buFont typeface="+mj-lt"/>
              <a:buAutoNum type="arabicPeriod"/>
            </a:pPr>
            <a:r>
              <a:rPr lang="en-US" sz="2800" dirty="0" smtClean="0">
                <a:latin typeface="Arial" panose="020B0604020202020204" pitchFamily="34" charset="0"/>
                <a:cs typeface="Arial" panose="020B0604020202020204" pitchFamily="34" charset="0"/>
              </a:rPr>
              <a:t>We </a:t>
            </a:r>
            <a:r>
              <a:rPr lang="en-US" sz="2800" dirty="0" smtClean="0">
                <a:latin typeface="Arial" panose="020B0604020202020204" pitchFamily="34" charset="0"/>
                <a:cs typeface="Arial" panose="020B0604020202020204" pitchFamily="34" charset="0"/>
              </a:rPr>
              <a:t>should see the deep irony in Jesus being told to “prophesy” by those beating Him which, in turn, fulfilled prophecy!</a:t>
            </a:r>
          </a:p>
          <a:p>
            <a:pPr marL="624078" indent="-514350">
              <a:buClrTx/>
              <a:buSzPct val="100000"/>
              <a:buFont typeface="+mj-lt"/>
              <a:buAutoNum type="arabicPeriod"/>
            </a:pPr>
            <a:endParaRPr lang="en-US" sz="2800" dirty="0">
              <a:latin typeface="Arial" panose="020B0604020202020204" pitchFamily="34" charset="0"/>
              <a:cs typeface="Arial" panose="020B0604020202020204" pitchFamily="34" charset="0"/>
            </a:endParaRPr>
          </a:p>
          <a:p>
            <a:pPr marL="624078" indent="-514350">
              <a:buClrTx/>
              <a:buSzPct val="100000"/>
              <a:buFont typeface="+mj-lt"/>
              <a:buAutoNum type="arabicPeriod"/>
            </a:pPr>
            <a:r>
              <a:rPr lang="en-US" sz="2800" dirty="0" smtClean="0">
                <a:latin typeface="Arial" panose="020B0604020202020204" pitchFamily="34" charset="0"/>
                <a:cs typeface="Arial" panose="020B0604020202020204" pitchFamily="34" charset="0"/>
              </a:rPr>
              <a:t>We </a:t>
            </a:r>
            <a:r>
              <a:rPr lang="en-US" sz="2800" dirty="0" smtClean="0">
                <a:latin typeface="Arial" panose="020B0604020202020204" pitchFamily="34" charset="0"/>
                <a:cs typeface="Arial" panose="020B0604020202020204" pitchFamily="34" charset="0"/>
              </a:rPr>
              <a:t>must realize who the true judge is.</a:t>
            </a:r>
          </a:p>
          <a:p>
            <a:pPr marL="109728" indent="0">
              <a:buNone/>
            </a:pP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914400"/>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Implications</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6C61025-D371-4CD2-806B-238B7FDCC8F6}" type="slidenum">
              <a:rPr lang="en-US" smtClean="0"/>
              <a:t>8</a:t>
            </a:fld>
            <a:endParaRPr lang="en-US"/>
          </a:p>
        </p:txBody>
      </p:sp>
    </p:spTree>
    <p:extLst>
      <p:ext uri="{BB962C8B-B14F-4D97-AF65-F5344CB8AC3E}">
        <p14:creationId xmlns:p14="http://schemas.microsoft.com/office/powerpoint/2010/main" val="161057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763000" cy="5105400"/>
          </a:xfrm>
        </p:spPr>
        <p:txBody>
          <a:bodyPr>
            <a:noAutofit/>
          </a:bodyPr>
          <a:lstStyle/>
          <a:p>
            <a:pPr marL="109728" indent="0">
              <a:spcBef>
                <a:spcPts val="0"/>
              </a:spcBef>
              <a:spcAft>
                <a:spcPts val="600"/>
              </a:spcAft>
              <a:buNone/>
            </a:pPr>
            <a:r>
              <a:rPr lang="en-US" u="sng" dirty="0" smtClean="0">
                <a:latin typeface="Arial" panose="020B0604020202020204" pitchFamily="34" charset="0"/>
                <a:cs typeface="Arial" panose="020B0604020202020204" pitchFamily="34" charset="0"/>
              </a:rPr>
              <a:t>Mark 3:12</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He earnestly warned them </a:t>
            </a:r>
            <a:r>
              <a:rPr lang="en-US" dirty="0">
                <a:solidFill>
                  <a:srgbClr val="FF0000"/>
                </a:solidFill>
                <a:latin typeface="Arial" panose="020B0604020202020204" pitchFamily="34" charset="0"/>
                <a:cs typeface="Arial" panose="020B0604020202020204" pitchFamily="34" charset="0"/>
              </a:rPr>
              <a:t>not to tell who He was</a:t>
            </a:r>
            <a:r>
              <a:rPr lang="en-US" dirty="0" smtClean="0">
                <a:latin typeface="Arial" panose="020B0604020202020204" pitchFamily="34" charset="0"/>
                <a:cs typeface="Arial" panose="020B0604020202020204" pitchFamily="34" charset="0"/>
              </a:rPr>
              <a:t>.</a:t>
            </a:r>
          </a:p>
          <a:p>
            <a:pPr marL="109728" indent="0">
              <a:spcBef>
                <a:spcPts val="0"/>
              </a:spcBef>
              <a:spcAft>
                <a:spcPts val="600"/>
              </a:spcAft>
              <a:buNone/>
            </a:pPr>
            <a:r>
              <a:rPr lang="en-US" u="sng" dirty="0" smtClean="0">
                <a:latin typeface="Arial" panose="020B0604020202020204" pitchFamily="34" charset="0"/>
                <a:cs typeface="Arial" panose="020B0604020202020204" pitchFamily="34" charset="0"/>
              </a:rPr>
              <a:t>Mark 7:36</a:t>
            </a:r>
            <a:r>
              <a:rPr lang="en-US" dirty="0" smtClean="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rPr>
              <a:t>He gave them orders </a:t>
            </a:r>
            <a:r>
              <a:rPr lang="en-US" dirty="0">
                <a:solidFill>
                  <a:srgbClr val="FF0000"/>
                </a:solidFill>
                <a:latin typeface="Arial" panose="020B0604020202020204" pitchFamily="34" charset="0"/>
                <a:cs typeface="Arial" panose="020B0604020202020204" pitchFamily="34" charset="0"/>
              </a:rPr>
              <a:t>not to tell </a:t>
            </a:r>
            <a:r>
              <a:rPr lang="en-US" dirty="0" smtClean="0">
                <a:solidFill>
                  <a:srgbClr val="FF0000"/>
                </a:solidFill>
                <a:latin typeface="Arial" panose="020B0604020202020204" pitchFamily="34" charset="0"/>
                <a:cs typeface="Arial" panose="020B0604020202020204" pitchFamily="34" charset="0"/>
              </a:rPr>
              <a:t>anyone</a:t>
            </a:r>
            <a:r>
              <a:rPr lang="en-US" dirty="0" smtClean="0">
                <a:latin typeface="Arial" panose="020B0604020202020204" pitchFamily="34" charset="0"/>
                <a:cs typeface="Arial" panose="020B0604020202020204" pitchFamily="34" charset="0"/>
              </a:rPr>
              <a:t>…</a:t>
            </a:r>
          </a:p>
          <a:p>
            <a:pPr marL="109728" indent="0">
              <a:spcBef>
                <a:spcPts val="0"/>
              </a:spcBef>
              <a:spcAft>
                <a:spcPts val="600"/>
              </a:spcAft>
              <a:buNone/>
            </a:pPr>
            <a:r>
              <a:rPr lang="en-US" u="sng" dirty="0" smtClean="0">
                <a:latin typeface="Arial" panose="020B0604020202020204" pitchFamily="34" charset="0"/>
                <a:cs typeface="Arial" panose="020B0604020202020204" pitchFamily="34" charset="0"/>
              </a:rPr>
              <a:t>Mark 8:30</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He warned them </a:t>
            </a:r>
            <a:r>
              <a:rPr lang="en-US" dirty="0">
                <a:solidFill>
                  <a:srgbClr val="FF0000"/>
                </a:solidFill>
                <a:latin typeface="Arial" panose="020B0604020202020204" pitchFamily="34" charset="0"/>
                <a:cs typeface="Arial" panose="020B0604020202020204" pitchFamily="34" charset="0"/>
              </a:rPr>
              <a:t>to tell no one about Him.</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a:p>
            <a:pPr marL="109728" indent="0">
              <a:buNone/>
            </a:pPr>
            <a:r>
              <a:rPr lang="en-US" u="sng" dirty="0" smtClean="0">
                <a:latin typeface="Arial" panose="020B0604020202020204" pitchFamily="34" charset="0"/>
                <a:cs typeface="Arial" panose="020B0604020202020204" pitchFamily="34" charset="0"/>
              </a:rPr>
              <a:t>Mark 14:61b-62a</a:t>
            </a:r>
            <a:r>
              <a:rPr lang="en-US" dirty="0" smtClean="0">
                <a:latin typeface="Arial" panose="020B0604020202020204" pitchFamily="34" charset="0"/>
                <a:cs typeface="Arial" panose="020B0604020202020204" pitchFamily="34" charset="0"/>
              </a:rPr>
              <a:t> …the </a:t>
            </a:r>
            <a:r>
              <a:rPr lang="en-US" dirty="0">
                <a:latin typeface="Arial" panose="020B0604020202020204" pitchFamily="34" charset="0"/>
                <a:cs typeface="Arial" panose="020B0604020202020204" pitchFamily="34" charset="0"/>
              </a:rPr>
              <a:t>high priest was questioning Him, and saying to Him, “Are You the Christ, the Son of the Blessed One?”  </a:t>
            </a:r>
            <a:r>
              <a:rPr lang="en-US" u="sng" dirty="0">
                <a:latin typeface="Arial" panose="020B0604020202020204" pitchFamily="34" charset="0"/>
                <a:cs typeface="Arial" panose="020B0604020202020204" pitchFamily="34" charset="0"/>
              </a:rPr>
              <a:t>62</a:t>
            </a:r>
            <a:r>
              <a:rPr lang="en-US" dirty="0">
                <a:latin typeface="Arial" panose="020B0604020202020204" pitchFamily="34" charset="0"/>
                <a:cs typeface="Arial" panose="020B0604020202020204" pitchFamily="34" charset="0"/>
              </a:rPr>
              <a:t> And Jesus said, “</a:t>
            </a:r>
            <a:r>
              <a:rPr lang="en-US" dirty="0">
                <a:solidFill>
                  <a:srgbClr val="FF0000"/>
                </a:solidFill>
                <a:latin typeface="Arial" panose="020B0604020202020204" pitchFamily="34" charset="0"/>
                <a:cs typeface="Arial" panose="020B0604020202020204" pitchFamily="34" charset="0"/>
              </a:rPr>
              <a:t>I </a:t>
            </a:r>
            <a:r>
              <a:rPr lang="en-US" dirty="0" smtClean="0">
                <a:solidFill>
                  <a:srgbClr val="FF0000"/>
                </a:solidFill>
                <a:latin typeface="Arial" panose="020B0604020202020204" pitchFamily="34" charset="0"/>
                <a:cs typeface="Arial" panose="020B0604020202020204" pitchFamily="34" charset="0"/>
              </a:rPr>
              <a:t>am</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228600" y="0"/>
            <a:ext cx="8686800" cy="838200"/>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1. Jesus Openly Claimed </a:t>
            </a:r>
            <a:r>
              <a:rPr lang="en-US" sz="3200" dirty="0" smtClean="0">
                <a:solidFill>
                  <a:srgbClr val="FF0000"/>
                </a:solidFill>
                <a:effectLst/>
                <a:latin typeface="Arial" panose="020B0604020202020204" pitchFamily="34" charset="0"/>
                <a:cs typeface="Arial" panose="020B0604020202020204" pitchFamily="34" charset="0"/>
              </a:rPr>
              <a:t>to </a:t>
            </a:r>
            <a:r>
              <a:rPr lang="en-US" sz="3200" dirty="0" smtClean="0">
                <a:solidFill>
                  <a:srgbClr val="FF0000"/>
                </a:solidFill>
                <a:effectLst/>
                <a:latin typeface="Arial" panose="020B0604020202020204" pitchFamily="34" charset="0"/>
                <a:cs typeface="Arial" panose="020B0604020202020204" pitchFamily="34" charset="0"/>
              </a:rPr>
              <a:t>Be Messiah</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6C61025-D371-4CD2-806B-238B7FDCC8F6}" type="slidenum">
              <a:rPr lang="en-US" smtClean="0"/>
              <a:t>9</a:t>
            </a:fld>
            <a:endParaRPr lang="en-US"/>
          </a:p>
        </p:txBody>
      </p:sp>
    </p:spTree>
    <p:extLst>
      <p:ext uri="{BB962C8B-B14F-4D97-AF65-F5344CB8AC3E}">
        <p14:creationId xmlns:p14="http://schemas.microsoft.com/office/powerpoint/2010/main" val="210167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456</TotalTime>
  <Words>1138</Words>
  <Application>Microsoft Office PowerPoint</Application>
  <PresentationFormat>On-screen Show (4:3)</PresentationFormat>
  <Paragraphs>80</Paragraphs>
  <Slides>12</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Lucida Sans Unicode</vt:lpstr>
      <vt:lpstr>Verdana</vt:lpstr>
      <vt:lpstr>Wingdings 2</vt:lpstr>
      <vt:lpstr>Wingdings 3</vt:lpstr>
      <vt:lpstr>Concourse</vt:lpstr>
      <vt:lpstr>Mark 14:53-65  Who Is the Judge?</vt:lpstr>
      <vt:lpstr>Jesus Is Led Away to the Sanhedrin</vt:lpstr>
      <vt:lpstr>False Accusations Are Made Against Christ</vt:lpstr>
      <vt:lpstr>Why Was Their Testimony Inconsistent? </vt:lpstr>
      <vt:lpstr>The Question With Repercussions  </vt:lpstr>
      <vt:lpstr>The Jewish Expectation of Messiah</vt:lpstr>
      <vt:lpstr>Jesus’ Straightforward Answer</vt:lpstr>
      <vt:lpstr>Implications</vt:lpstr>
      <vt:lpstr>1. Jesus Openly Claimed to Be Messiah</vt:lpstr>
      <vt:lpstr>1. The World Is Confronted With Jesus’ Claims</vt:lpstr>
      <vt:lpstr>2. The Irony of Jesus’ Fulfilling Prophecy</vt:lpstr>
      <vt:lpstr>3. Who Is the Judge?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14:53-65</dc:title>
  <dc:creator>Eric</dc:creator>
  <cp:lastModifiedBy>Christy</cp:lastModifiedBy>
  <cp:revision>48</cp:revision>
  <cp:lastPrinted>2015-02-28T15:31:15Z</cp:lastPrinted>
  <dcterms:created xsi:type="dcterms:W3CDTF">2015-02-23T19:06:38Z</dcterms:created>
  <dcterms:modified xsi:type="dcterms:W3CDTF">2015-02-28T15:31:49Z</dcterms:modified>
</cp:coreProperties>
</file>