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5" r:id="rId12"/>
    <p:sldId id="266" r:id="rId13"/>
  </p:sldIdLst>
  <p:sldSz cx="9144000" cy="6858000" type="screen4x3"/>
  <p:notesSz cx="6924675" cy="9210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34" autoAdjust="0"/>
  </p:normalViewPr>
  <p:slideViewPr>
    <p:cSldViewPr>
      <p:cViewPr varScale="1">
        <p:scale>
          <a:sx n="67" d="100"/>
          <a:sy n="67" d="100"/>
        </p:scale>
        <p:origin x="67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4" d="100"/>
          <a:sy n="54" d="100"/>
        </p:scale>
        <p:origin x="196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der Placeholder 1"/>
          <p:cNvSpPr txBox="1">
            <a:spLocks/>
          </p:cNvSpPr>
          <p:nvPr/>
        </p:nvSpPr>
        <p:spPr>
          <a:xfrm>
            <a:off x="571217" y="292619"/>
            <a:ext cx="3891389" cy="542807"/>
          </a:xfrm>
          <a:prstGeom prst="rect">
            <a:avLst/>
          </a:prstGeom>
        </p:spPr>
        <p:txBody>
          <a:bodyPr vert="horz" lIns="110719" tIns="55359" rIns="110719" bIns="55359" rtlCol="0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Mark </a:t>
            </a:r>
            <a:r>
              <a:rPr lang="en-US" sz="1200" dirty="0"/>
              <a:t>14:66-72</a:t>
            </a:r>
            <a:endParaRPr lang="en-US" sz="1200" dirty="0"/>
          </a:p>
          <a:p>
            <a:r>
              <a:rPr lang="en-US" sz="1200" b="1" dirty="0">
                <a:cs typeface="Arial" panose="020B0604020202020204" pitchFamily="34" charset="0"/>
              </a:rPr>
              <a:t>The Denial of Christ by Peter</a:t>
            </a:r>
            <a:endParaRPr lang="en-US" sz="1200" b="1" dirty="0">
              <a:cs typeface="Arial" panose="020B0604020202020204" pitchFamily="34" charset="0"/>
            </a:endParaRPr>
          </a:p>
        </p:txBody>
      </p:sp>
      <p:sp>
        <p:nvSpPr>
          <p:cNvPr id="7" name="Date Placeholder 2"/>
          <p:cNvSpPr txBox="1">
            <a:spLocks/>
          </p:cNvSpPr>
          <p:nvPr/>
        </p:nvSpPr>
        <p:spPr>
          <a:xfrm>
            <a:off x="2769870" y="260156"/>
            <a:ext cx="3712886" cy="542807"/>
          </a:xfrm>
          <a:prstGeom prst="rect">
            <a:avLst/>
          </a:prstGeom>
        </p:spPr>
        <p:txBody>
          <a:bodyPr vert="horz" lIns="110719" tIns="55359" rIns="110719" bIns="55359" rtlCol="0"/>
          <a:lstStyle>
            <a:defPPr>
              <a:defRPr lang="en-US"/>
            </a:defPPr>
            <a:lvl1pPr marL="0" algn="r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03/08/15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i="1" dirty="0"/>
              <a:t>by Eric Douma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704" y="8318269"/>
            <a:ext cx="2308225" cy="662139"/>
          </a:xfrm>
          <a:prstGeom prst="rect">
            <a:avLst/>
          </a:prstGeom>
        </p:spPr>
      </p:pic>
      <p:sp>
        <p:nvSpPr>
          <p:cNvPr id="9" name="Slide Number Placeholder 4"/>
          <p:cNvSpPr txBox="1">
            <a:spLocks/>
          </p:cNvSpPr>
          <p:nvPr/>
        </p:nvSpPr>
        <p:spPr>
          <a:xfrm>
            <a:off x="2751767" y="8194792"/>
            <a:ext cx="3891391" cy="689181"/>
          </a:xfrm>
          <a:prstGeom prst="rect">
            <a:avLst/>
          </a:prstGeom>
        </p:spPr>
        <p:txBody>
          <a:bodyPr vert="horz" lIns="145269" tIns="72635" rIns="145269" bIns="72635" rtlCol="0" anchor="b"/>
          <a:lstStyle>
            <a:defPPr>
              <a:defRPr lang="en-US"/>
            </a:defPPr>
            <a:lvl1pPr marL="0" algn="r" defTabSz="914400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tabLst>
                <a:tab pos="3533372" algn="r"/>
                <a:tab pos="4782691" algn="r"/>
              </a:tabLst>
            </a:pPr>
            <a:r>
              <a:rPr lang="en-US" sz="1200" dirty="0"/>
              <a:t>www.gospelofgracefellowship.org	</a:t>
            </a:r>
            <a:fld id="{0BBBAE45-9901-4674-9676-D21FB25714E7}" type="slidenum">
              <a:rPr lang="en-US" sz="1200"/>
              <a:pPr algn="l">
                <a:tabLst>
                  <a:tab pos="3533372" algn="r"/>
                  <a:tab pos="4782691" algn="r"/>
                </a:tabLst>
              </a:pPr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4996791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0693" cy="460534"/>
          </a:xfrm>
          <a:prstGeom prst="rect">
            <a:avLst/>
          </a:prstGeom>
        </p:spPr>
        <p:txBody>
          <a:bodyPr vert="horz" lIns="92199" tIns="46099" rIns="92199" bIns="4609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2380" y="0"/>
            <a:ext cx="3000693" cy="460534"/>
          </a:xfrm>
          <a:prstGeom prst="rect">
            <a:avLst/>
          </a:prstGeom>
        </p:spPr>
        <p:txBody>
          <a:bodyPr vert="horz" lIns="92199" tIns="46099" rIns="92199" bIns="46099" rtlCol="0"/>
          <a:lstStyle>
            <a:lvl1pPr algn="r">
              <a:defRPr sz="1200"/>
            </a:lvl1pPr>
          </a:lstStyle>
          <a:p>
            <a:fld id="{6751717D-0836-4D6E-8903-7B292E2C53E7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690563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99" tIns="46099" rIns="92199" bIns="4609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2468" y="4375071"/>
            <a:ext cx="5539740" cy="4144804"/>
          </a:xfrm>
          <a:prstGeom prst="rect">
            <a:avLst/>
          </a:prstGeom>
        </p:spPr>
        <p:txBody>
          <a:bodyPr vert="horz" lIns="92199" tIns="46099" rIns="92199" bIns="4609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48543"/>
            <a:ext cx="3000693" cy="460534"/>
          </a:xfrm>
          <a:prstGeom prst="rect">
            <a:avLst/>
          </a:prstGeom>
        </p:spPr>
        <p:txBody>
          <a:bodyPr vert="horz" lIns="92199" tIns="46099" rIns="92199" bIns="4609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2380" y="8748543"/>
            <a:ext cx="3000693" cy="460534"/>
          </a:xfrm>
          <a:prstGeom prst="rect">
            <a:avLst/>
          </a:prstGeom>
        </p:spPr>
        <p:txBody>
          <a:bodyPr vert="horz" lIns="92199" tIns="46099" rIns="92199" bIns="46099" rtlCol="0" anchor="b"/>
          <a:lstStyle>
            <a:lvl1pPr algn="r">
              <a:defRPr sz="1200"/>
            </a:lvl1pPr>
          </a:lstStyle>
          <a:p>
            <a:fld id="{C1824C79-20B4-4823-9421-3636508B0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877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24C79-20B4-4823-9421-3636508B0B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0975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24C79-20B4-4823-9421-3636508B0BC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1125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24C79-20B4-4823-9421-3636508B0BC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0373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24C79-20B4-4823-9421-3636508B0BC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790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24C79-20B4-4823-9421-3636508B0B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3353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24C79-20B4-4823-9421-3636508B0B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019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24C79-20B4-4823-9421-3636508B0BC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5487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24C79-20B4-4823-9421-3636508B0BC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4538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24C79-20B4-4823-9421-3636508B0BC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8674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24C79-20B4-4823-9421-3636508B0BC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6724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24C79-20B4-4823-9421-3636508B0BC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6658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24C79-20B4-4823-9421-3636508B0BC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024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4CC3147-80C6-4890-9D38-19D444D76C2F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832E346-CF12-408F-BFEE-375647C46D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CC3147-80C6-4890-9D38-19D444D76C2F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32E346-CF12-408F-BFEE-375647C46D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CC3147-80C6-4890-9D38-19D444D76C2F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32E346-CF12-408F-BFEE-375647C46D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CC3147-80C6-4890-9D38-19D444D76C2F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32E346-CF12-408F-BFEE-375647C46D2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CC3147-80C6-4890-9D38-19D444D76C2F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32E346-CF12-408F-BFEE-375647C46D2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CC3147-80C6-4890-9D38-19D444D76C2F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32E346-CF12-408F-BFEE-375647C46D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CC3147-80C6-4890-9D38-19D444D76C2F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32E346-CF12-408F-BFEE-375647C46D2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CC3147-80C6-4890-9D38-19D444D76C2F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32E346-CF12-408F-BFEE-375647C46D2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CC3147-80C6-4890-9D38-19D444D76C2F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32E346-CF12-408F-BFEE-375647C46D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4CC3147-80C6-4890-9D38-19D444D76C2F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32E346-CF12-408F-BFEE-375647C46D2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4CC3147-80C6-4890-9D38-19D444D76C2F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832E346-CF12-408F-BFEE-375647C46D2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4CC3147-80C6-4890-9D38-19D444D76C2F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832E346-CF12-408F-BFEE-375647C46D2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06776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Mark 14:66-72</a:t>
            </a:r>
            <a:endParaRPr lang="en-US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90800"/>
            <a:ext cx="7772400" cy="1199704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latin typeface="Calibri" panose="020F0502020204030204" pitchFamily="34" charset="0"/>
              </a:rPr>
              <a:t>The Denial of Christ </a:t>
            </a:r>
            <a:r>
              <a:rPr lang="en-US" sz="3200" dirty="0" smtClean="0">
                <a:latin typeface="Calibri" panose="020F0502020204030204" pitchFamily="34" charset="0"/>
              </a:rPr>
              <a:t>by Peter</a:t>
            </a:r>
          </a:p>
          <a:p>
            <a:pPr algn="ctr"/>
            <a:r>
              <a:rPr lang="en-US" sz="2800" i="1" dirty="0">
                <a:latin typeface="Calibri" panose="020F0502020204030204" pitchFamily="34" charset="0"/>
              </a:rPr>
              <a:t>by Eric Douma</a:t>
            </a:r>
          </a:p>
          <a:p>
            <a:pPr algn="ctr">
              <a:spcAft>
                <a:spcPts val="1200"/>
              </a:spcAft>
            </a:pPr>
            <a:r>
              <a:rPr lang="en-US" sz="2800" dirty="0">
                <a:latin typeface="Calibri" panose="020F0502020204030204" pitchFamily="34" charset="0"/>
              </a:rPr>
              <a:t>Gospel of Grace Fellowship</a:t>
            </a:r>
          </a:p>
          <a:p>
            <a:pPr algn="ctr"/>
            <a:r>
              <a:rPr lang="en-US" sz="2800" dirty="0">
                <a:latin typeface="Calibri" panose="020F0502020204030204" pitchFamily="34" charset="0"/>
              </a:rPr>
              <a:t>March </a:t>
            </a:r>
            <a:r>
              <a:rPr lang="en-US" sz="2800" dirty="0" smtClean="0">
                <a:latin typeface="Calibri" panose="020F0502020204030204" pitchFamily="34" charset="0"/>
              </a:rPr>
              <a:t>8, </a:t>
            </a:r>
            <a:r>
              <a:rPr lang="en-US" sz="2800" dirty="0">
                <a:latin typeface="Calibri" panose="020F0502020204030204" pitchFamily="34" charset="0"/>
              </a:rPr>
              <a:t>2015</a:t>
            </a:r>
          </a:p>
          <a:p>
            <a:pPr algn="ctr"/>
            <a:endParaRPr lang="en-US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07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3340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14:27-28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Jesus said to them, “You will all fall away, for it is written, ‘I will strike the shepherd, and the sheep will be scattered.’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after I am raised up, I will go before you to Galilee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marL="109728" indent="0">
              <a:buNone/>
            </a:pPr>
            <a:endParaRPr lang="en-US" sz="28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16:6-7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he said to them, “Do not be amazed; you are looking for Jesus the Nazarene, who has been crucified.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He has risen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; He is not here; behold, here is the place where they laid Him.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go, tell His disciples and Peter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‘He is going ahead of you to Galilee; there you will see Him, just as He told you.’ ”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858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Christ’s Sheep Are Secure</a:t>
            </a:r>
            <a:endParaRPr lang="en-US" sz="32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53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066800"/>
            <a:ext cx="8763000" cy="4940491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sz="2800" dirty="0"/>
              <a:t> </a:t>
            </a: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John 21:15-17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Jesus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said to Simon Peter, “Simon, son of John,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love Me more than these?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He said to Him, “Yes, Lord; You know that I love You.” He said to him, “Tend My lambs.”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He said to him again a second time, “Simon, son of John,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love Me?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” He said to Him, “Yes, Lord; You know that I love You.” He said to him, “Shepherd My sheep.”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He said to him the third time, “Simon, son of John,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love Me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?” Peter was grieved because He said to him the third time, “Do you love Me?” And he said to Him, “Lord, You know all things; You know that I love You.” Jesus said to him, “Tend My sheep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Christ’s Sheep Are Secure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47017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90600"/>
            <a:ext cx="8686800" cy="50166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John 10:27-28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My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sheep hear My voice, and I know them, and they follow Me;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and I give eternal life to them, and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will never perish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; and no one will snatch them out of My hand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09728" indent="0"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Romans 8:38-39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 am convinced that neither death, nor life, nor angels, nor principalities, nor things present, nor things to come, nor powers,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39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nor height, nor depth, nor any other created thing, will be able to separate us from the love of God, which is in Christ Jesus our Lord.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Christ’s Sheep Are Secure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76204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4832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Mark 14:32-42 -  Disciples are “asleep”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times</a:t>
            </a:r>
          </a:p>
          <a:p>
            <a:pPr marL="109728" indent="0"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 14:53-65 – Peter follows Jesus during trial</a:t>
            </a: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Mark 14:66-72 – Peter denies Christ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times</a:t>
            </a:r>
          </a:p>
          <a:p>
            <a:pPr marL="109728" indent="0">
              <a:buNone/>
            </a:pPr>
            <a:endParaRPr lang="en-US" sz="2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Jesus</a:t>
            </a:r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Faithful</a:t>
            </a:r>
          </a:p>
          <a:p>
            <a:pPr marL="109728" indent="0">
              <a:buNone/>
            </a:pPr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Peter: Unfaithful</a:t>
            </a:r>
            <a:endParaRPr lang="en-US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Structure of Peter’s Denial</a:t>
            </a:r>
            <a:endParaRPr lang="en-US" sz="32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64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066800"/>
            <a:ext cx="8686800" cy="51816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14:66-68 ESV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And as Peter was below in the courtyard, one of the servant girls of the high priest came,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67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and seeing Peter warming himself, she looked at him and said, “You also were with the Nazarene, Jesus.”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68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But he denied it, saying, “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neither know nor understand what you mean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.” And he went out into the gateway and the rooster crowed. </a:t>
            </a:r>
            <a:endParaRPr lang="en-US" sz="28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Mishnah: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“ ‘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Where is my ox?’ He said to him, ‘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do not know what you are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saying.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Peter’s First Denial</a:t>
            </a:r>
            <a:endParaRPr lang="en-US" sz="32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876800" y="3657600"/>
            <a:ext cx="3886200" cy="5334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664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990600"/>
            <a:ext cx="8686800" cy="5016691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14:69-72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servant-girl saw him, and began once more to say to the bystanders, “This is one of them!”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But again he denied it. And after a little while the bystanders were again saying to Peter, “Surely you are one of them, for you are a Galilean too.”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71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But he began to curse and swear, “I do not know this man you are talking about!” 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72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Immediately a rooster crowed a second time.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Peter remembered how Jesus had made the remark to him,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“Before a rooster crows twice, you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deny Me three times.” And he began to weep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Peter’s Second And Third Denial</a:t>
            </a:r>
            <a:endParaRPr lang="en-US" sz="32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0" y="2286000"/>
            <a:ext cx="3369879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988820" y="3581400"/>
            <a:ext cx="5084773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0881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481328"/>
            <a:ext cx="8382000" cy="4525963"/>
          </a:xfrm>
        </p:spPr>
        <p:txBody>
          <a:bodyPr>
            <a:normAutofit/>
          </a:bodyPr>
          <a:lstStyle/>
          <a:p>
            <a:pPr marL="514350" indent="-404813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1. We should learn from Peter’s failure to humble ourselves and rely upon God’s power to persevere.</a:t>
            </a:r>
          </a:p>
          <a:p>
            <a:pPr marL="514350" indent="-404813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404813"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404813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2. We should remember that Peter’s restoration proves that “Christ’s sheep” cannot be lost!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Applications</a:t>
            </a:r>
            <a:endParaRPr lang="en-US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401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4940491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14:37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He came and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found them sleeping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and said to Peter, “Simon, are you asleep? Could you not keep watch for one hour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14:40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And again He came and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found them sleeping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for their eyes were very heavy; and they did not know what to answer Him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14:41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He came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third time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and said to them, “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you still sleeping and resting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? It is enough; the hour has come; behold, the Son of Man is being betrayed into the hands of sinners.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The Problem of  Trusting Self</a:t>
            </a:r>
            <a:endParaRPr lang="en-US" sz="32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7162800" y="1843088"/>
            <a:ext cx="16764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81000" y="2251710"/>
            <a:ext cx="23241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072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079309"/>
            <a:ext cx="8839200" cy="50166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Being on the alert: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Gregareo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found in the faith</a:t>
            </a:r>
          </a:p>
          <a:p>
            <a:pPr marL="109728" indent="0"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Matt. 24:42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Therefore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on the alert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for you do not know which day your Lord is coming.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Matt. 25:13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on the alert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then, for you do not know the day nor the hour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Luke 12:37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“Blessed are those slaves whom the master will find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the alert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when he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comes…”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152400"/>
            <a:ext cx="8458200" cy="762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Trusting God’s Power Is Essential</a:t>
            </a:r>
            <a:endParaRPr lang="en-US" sz="32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255520" y="4813109"/>
            <a:ext cx="4069080" cy="5334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996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155509"/>
            <a:ext cx="8839200" cy="4940491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9:24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Immediately the boy’s father cried out and said, “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do believe; help my unbelief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pPr marL="109728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Lane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 “His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cry expresses humanity and distress at being asked to manifest radical faith when unbelief is the form of human existence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9:28-29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When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He came into the house, His disciples began questioning Him privately, “Why could we not drive it out?”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And He said to them, “This kind cannot come out by anything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but prayer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.”  </a:t>
            </a:r>
          </a:p>
          <a:p>
            <a:pPr marL="109728" indent="0">
              <a:buNone/>
            </a:pPr>
            <a:endParaRPr lang="en-US" sz="2800" dirty="0"/>
          </a:p>
          <a:p>
            <a:pPr marL="109728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"/>
            <a:ext cx="8229600" cy="88392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The Necessity of Prayer 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Mark</a:t>
            </a:r>
            <a:endParaRPr lang="en-US" sz="32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652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295400"/>
            <a:ext cx="8610600" cy="47118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Ephesians 6:14a, 17-18 ESV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 therefore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and take the helmet of salvation, and the sword of the Spirit, which is the word of God,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praying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at all times in the Spirit, with all prayer and supplication. To that end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keep alert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with all perseverance, making supplication for all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saints…</a:t>
            </a: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Colossians 4:2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Devote yourselves to prayer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keeping alert in it with an attitude of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thanksgiving…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4456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The Necessity of Prayer 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N.T.</a:t>
            </a:r>
            <a:endParaRPr lang="en-US" sz="32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352424" y="5257800"/>
            <a:ext cx="2667000" cy="18143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381000" y="3443288"/>
            <a:ext cx="1752600" cy="142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412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1390</TotalTime>
  <Words>1096</Words>
  <Application>Microsoft Office PowerPoint</Application>
  <PresentationFormat>On-screen Show (4:3)</PresentationFormat>
  <Paragraphs>72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Mark 14:66-72</vt:lpstr>
      <vt:lpstr>Structure of Peter’s Denial</vt:lpstr>
      <vt:lpstr>Peter’s First Denial</vt:lpstr>
      <vt:lpstr>Peter’s Second And Third Denial</vt:lpstr>
      <vt:lpstr>Applications</vt:lpstr>
      <vt:lpstr>1. The Problem of  Trusting Self</vt:lpstr>
      <vt:lpstr>1. Trusting God’s Power Is Essential</vt:lpstr>
      <vt:lpstr>1. The Necessity of Prayer in Mark</vt:lpstr>
      <vt:lpstr>1. The Necessity of Prayer in The N.T.</vt:lpstr>
      <vt:lpstr>2. Christ’s Sheep Are Secure</vt:lpstr>
      <vt:lpstr>2. Christ’s Sheep Are Secure</vt:lpstr>
      <vt:lpstr>2. Christ’s Sheep Are Secure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 14:66-72</dc:title>
  <dc:creator>Eric</dc:creator>
  <cp:lastModifiedBy>Christy</cp:lastModifiedBy>
  <cp:revision>38</cp:revision>
  <cp:lastPrinted>2015-03-06T23:21:13Z</cp:lastPrinted>
  <dcterms:created xsi:type="dcterms:W3CDTF">2015-03-02T22:36:10Z</dcterms:created>
  <dcterms:modified xsi:type="dcterms:W3CDTF">2015-03-07T15:11:38Z</dcterms:modified>
</cp:coreProperties>
</file>