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63" r:id="rId3"/>
    <p:sldId id="280" r:id="rId4"/>
    <p:sldId id="265" r:id="rId5"/>
    <p:sldId id="287" r:id="rId6"/>
    <p:sldId id="285" r:id="rId7"/>
    <p:sldId id="268" r:id="rId8"/>
    <p:sldId id="274" r:id="rId9"/>
    <p:sldId id="281" r:id="rId10"/>
    <p:sldId id="282" r:id="rId11"/>
    <p:sldId id="288"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a:srgbClr val="009A46"/>
    <a:srgbClr val="0D1CAB"/>
    <a:srgbClr val="336600"/>
    <a:srgbClr val="009900"/>
    <a:srgbClr val="FF0066"/>
    <a:srgbClr val="669900"/>
    <a:srgbClr val="486B70"/>
    <a:srgbClr val="768A76"/>
    <a:srgbClr val="527B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21" autoAdjust="0"/>
    <p:restoredTop sz="88869" autoAdjust="0"/>
  </p:normalViewPr>
  <p:slideViewPr>
    <p:cSldViewPr>
      <p:cViewPr varScale="1">
        <p:scale>
          <a:sx n="71" d="100"/>
          <a:sy n="71" d="100"/>
        </p:scale>
        <p:origin x="984" y="54"/>
      </p:cViewPr>
      <p:guideLst>
        <p:guide orient="horz" pos="1104"/>
        <p:guide pos="288"/>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100" d="100"/>
          <a:sy n="100" d="100"/>
        </p:scale>
        <p:origin x="1788" y="-258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7" name="Slide Number Placeholder 6"/>
          <p:cNvSpPr>
            <a:spLocks noGrp="1"/>
          </p:cNvSpPr>
          <p:nvPr>
            <p:ph type="sldNum" sz="quarter" idx="3"/>
          </p:nvPr>
        </p:nvSpPr>
        <p:spPr>
          <a:xfrm>
            <a:off x="2933123" y="8851571"/>
            <a:ext cx="3944372" cy="481549"/>
          </a:xfrm>
          <a:prstGeom prst="rect">
            <a:avLst/>
          </a:prstGeom>
        </p:spPr>
        <p:txBody>
          <a:bodyPr vert="horz" lIns="95866" tIns="47933" rIns="95866" bIns="47933" rtlCol="0" anchor="ctr" anchorCtr="0"/>
          <a:lstStyle>
            <a:lvl1pPr algn="r">
              <a:defRPr sz="1300"/>
            </a:lvl1pPr>
          </a:lstStyle>
          <a:p>
            <a:pPr algn="l" defTabSz="1198321">
              <a:tabLst>
                <a:tab pos="3654880" algn="r"/>
              </a:tabLst>
            </a:pPr>
            <a:r>
              <a:rPr lang="en-US" dirty="0" smtClean="0"/>
              <a:t>www.gospelofgracefellowship.org	Page </a:t>
            </a:r>
            <a:fld id="{EDB2B2A1-32A7-43D3-85C6-9E5B68A11F74}" type="slidenum">
              <a:rPr lang="en-US" smtClean="0"/>
              <a:pPr algn="l" defTabSz="1198321">
                <a:tabLst>
                  <a:tab pos="3654880" algn="r"/>
                </a:tabLst>
              </a:pPr>
              <a:t>‹#›</a:t>
            </a:fld>
            <a:endParaRPr lang="en-US" dirty="0"/>
          </a:p>
        </p:txBody>
      </p:sp>
      <p:sp>
        <p:nvSpPr>
          <p:cNvPr id="4" name="TextBox 3"/>
          <p:cNvSpPr txBox="1"/>
          <p:nvPr/>
        </p:nvSpPr>
        <p:spPr>
          <a:xfrm>
            <a:off x="476187" y="288309"/>
            <a:ext cx="3487327" cy="558467"/>
          </a:xfrm>
          <a:prstGeom prst="rect">
            <a:avLst/>
          </a:prstGeom>
          <a:noFill/>
        </p:spPr>
        <p:txBody>
          <a:bodyPr wrap="none" lIns="95866" tIns="47933" rIns="95866" bIns="47933" rtlCol="0">
            <a:spAutoFit/>
          </a:bodyPr>
          <a:lstStyle/>
          <a:p>
            <a:r>
              <a:rPr lang="en-US" sz="1500" dirty="0"/>
              <a:t>Rejecting Asceticism and Clinging to </a:t>
            </a:r>
            <a:r>
              <a:rPr lang="en-US" sz="1500" dirty="0"/>
              <a:t>Christ</a:t>
            </a:r>
          </a:p>
          <a:p>
            <a:r>
              <a:rPr lang="en-US" sz="1500" dirty="0"/>
              <a:t>Colossians 2:18,19</a:t>
            </a:r>
            <a:endParaRPr lang="en-US" sz="1500" dirty="0"/>
          </a:p>
        </p:txBody>
      </p:sp>
      <p:sp>
        <p:nvSpPr>
          <p:cNvPr id="5" name="TextBox 4"/>
          <p:cNvSpPr txBox="1"/>
          <p:nvPr/>
        </p:nvSpPr>
        <p:spPr>
          <a:xfrm>
            <a:off x="5534255" y="332617"/>
            <a:ext cx="1262743" cy="496912"/>
          </a:xfrm>
          <a:prstGeom prst="rect">
            <a:avLst/>
          </a:prstGeom>
          <a:noFill/>
        </p:spPr>
        <p:txBody>
          <a:bodyPr wrap="none" lIns="95866" tIns="47933" rIns="95866" bIns="47933" rtlCol="0">
            <a:spAutoFit/>
          </a:bodyPr>
          <a:lstStyle/>
          <a:p>
            <a:pPr algn="r"/>
            <a:r>
              <a:rPr lang="en-US" sz="1300" dirty="0"/>
              <a:t>03/22/15</a:t>
            </a:r>
          </a:p>
          <a:p>
            <a:pPr algn="r"/>
            <a:r>
              <a:rPr lang="en-US" sz="1300" dirty="0"/>
              <a:t>by Bob DeWaay</a:t>
            </a:r>
            <a:endParaRPr lang="en-US" sz="13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f hdr="0" dt="0"/>
  <p:extLst mod="1">
    <p:ext uri="{56416CCD-93CA-4268-BC5B-53C4BB910035}">
      <p15:sldGuideLst xmlns:p15="http://schemas.microsoft.com/office/powerpoint/2012/main">
        <p15:guide id="1" orient="horz" pos="450" userDrawn="1">
          <p15:clr>
            <a:srgbClr val="F26B43"/>
          </p15:clr>
        </p15:guide>
        <p15:guide id="2" pos="230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3/21/2015</a:t>
            </a:fld>
            <a:endParaRPr lang="en-US"/>
          </a:p>
        </p:txBody>
      </p:sp>
      <p:sp>
        <p:nvSpPr>
          <p:cNvPr id="4" name="Slide Image Placeholder 3"/>
          <p:cNvSpPr>
            <a:spLocks noGrp="1" noRot="1" noChangeAspect="1"/>
          </p:cNvSpPr>
          <p:nvPr>
            <p:ph type="sldImg" idx="2"/>
          </p:nvPr>
        </p:nvSpPr>
        <p:spPr>
          <a:xfrm>
            <a:off x="1274763" y="669925"/>
            <a:ext cx="4802187" cy="3600450"/>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r>
              <a:rPr lang="en-US" smtClean="0"/>
              <a:t>Gospel Fruit</a:t>
            </a:r>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normAutofit/>
          </a:bodyPr>
          <a:lstStyle/>
          <a:p>
            <a:r>
              <a:rPr lang="en-US" sz="1300" dirty="0"/>
              <a:t>Let no one disqualify you, insisting on ascetic practices and the worship of angels, claiming access to a visionary realm and inflated without cause by his unspiritual mind. </a:t>
            </a:r>
            <a:r>
              <a:rPr lang="en-US" sz="1300" baseline="30000" dirty="0"/>
              <a:t> </a:t>
            </a:r>
            <a:r>
              <a:rPr lang="en-US" sz="1300" dirty="0"/>
              <a:t>He doesn’t hold on to the head, from whom the whole body, nourished and held together by its ligaments and tendons, develops with growth from God.  (Colossians 2^18-19 HCSB)</a:t>
            </a:r>
            <a:endParaRPr lang="en-US"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403426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a:solidFill>
            <a:srgbClr val="527B80"/>
          </a:solidFill>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32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527B8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477000"/>
            <a:ext cx="8229600" cy="334961"/>
          </a:xfrm>
          <a:prstGeom prst="rect">
            <a:avLst/>
          </a:prstGeom>
          <a:solidFill>
            <a:srgbClr val="527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tabLst>
                <a:tab pos="8004175" algn="r"/>
              </a:tabLst>
            </a:pPr>
            <a:r>
              <a:rPr lang="en-US" sz="1800" dirty="0" smtClean="0">
                <a:latin typeface="Calibri" panose="020F0502020204030204" pitchFamily="34" charset="0"/>
              </a:rPr>
              <a:t>Clinging to Christ:</a:t>
            </a:r>
            <a:r>
              <a:rPr lang="en-US" sz="1800" baseline="0" dirty="0" smtClean="0">
                <a:latin typeface="Calibri" panose="020F0502020204030204" pitchFamily="34" charset="0"/>
              </a:rPr>
              <a:t> Colossians 2:18, 19	</a:t>
            </a:r>
            <a:fld id="{304810CA-D189-4E53-B6EA-407B37414C6E}" type="slidenum">
              <a:rPr lang="en-US" sz="1800" baseline="0" smtClean="0">
                <a:latin typeface="Calibri" panose="020F0502020204030204" pitchFamily="34" charset="0"/>
              </a:rPr>
              <a:t>‹#›</a:t>
            </a:fld>
            <a:endParaRPr lang="en-US" sz="1800" dirty="0" smtClean="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sldNum="0" hdr="0" dt="0"/>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Rejecting Asceticism and Clinging to Christ</a:t>
            </a:r>
            <a:endParaRPr lang="en-US" dirty="0"/>
          </a:p>
        </p:txBody>
      </p:sp>
      <p:sp>
        <p:nvSpPr>
          <p:cNvPr id="3" name="Subtitle 2"/>
          <p:cNvSpPr>
            <a:spLocks noGrp="1"/>
          </p:cNvSpPr>
          <p:nvPr>
            <p:ph type="subTitle" idx="1"/>
          </p:nvPr>
        </p:nvSpPr>
        <p:spPr>
          <a:xfrm>
            <a:off x="685800" y="3733800"/>
            <a:ext cx="7772400" cy="3124200"/>
          </a:xfrm>
        </p:spPr>
        <p:txBody>
          <a:bodyPr>
            <a:normAutofit lnSpcReduction="10000"/>
          </a:bodyPr>
          <a:lstStyle/>
          <a:p>
            <a:r>
              <a:rPr lang="en-US" dirty="0" smtClean="0"/>
              <a:t>Colossians 2:18, 19</a:t>
            </a:r>
          </a:p>
          <a:p>
            <a:endParaRPr lang="en-US" dirty="0" smtClean="0"/>
          </a:p>
          <a:p>
            <a:r>
              <a:rPr lang="en-US" dirty="0" smtClean="0"/>
              <a:t>by Bob DeWaay</a:t>
            </a:r>
          </a:p>
          <a:p>
            <a:r>
              <a:rPr lang="en-US" dirty="0" smtClean="0"/>
              <a:t>Gospel of Grace Fellowship</a:t>
            </a:r>
          </a:p>
          <a:p>
            <a:endParaRPr lang="en-US" dirty="0" smtClean="0"/>
          </a:p>
          <a:p>
            <a:r>
              <a:rPr lang="en-US" dirty="0" smtClean="0"/>
              <a:t>March 22, 2015</a:t>
            </a:r>
            <a:endParaRPr lang="en-US" dirty="0"/>
          </a:p>
        </p:txBody>
      </p:sp>
    </p:spTree>
    <p:extLst>
      <p:ext uri="{BB962C8B-B14F-4D97-AF65-F5344CB8AC3E}">
        <p14:creationId xmlns:p14="http://schemas.microsoft.com/office/powerpoint/2010/main" val="174322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52400"/>
            <a:ext cx="8229600" cy="990600"/>
          </a:xfrm>
        </p:spPr>
        <p:txBody>
          <a:bodyPr>
            <a:noAutofit/>
          </a:bodyPr>
          <a:lstStyle/>
          <a:p>
            <a:r>
              <a:rPr lang="en-US" dirty="0" smtClean="0">
                <a:latin typeface="Arial" pitchFamily="34" charset="0"/>
                <a:cs typeface="Arial" pitchFamily="34" charset="0"/>
              </a:rPr>
              <a:t>The Gospel Humbles Us</a:t>
            </a:r>
            <a:endParaRPr lang="en-US" dirty="0"/>
          </a:p>
        </p:txBody>
      </p:sp>
      <p:sp>
        <p:nvSpPr>
          <p:cNvPr id="5" name="TextBox 4"/>
          <p:cNvSpPr txBox="1"/>
          <p:nvPr/>
        </p:nvSpPr>
        <p:spPr>
          <a:xfrm>
            <a:off x="457200" y="1326952"/>
            <a:ext cx="8289219" cy="4760278"/>
          </a:xfrm>
          <a:prstGeom prst="rect">
            <a:avLst/>
          </a:prstGeom>
          <a:noFill/>
        </p:spPr>
        <p:txBody>
          <a:bodyPr wrap="square" rtlCol="0">
            <a:spAutoFit/>
          </a:bodyPr>
          <a:lstStyle/>
          <a:p>
            <a:pPr>
              <a:lnSpc>
                <a:spcPts val="3400"/>
              </a:lnSpc>
              <a:spcAft>
                <a:spcPts val="600"/>
              </a:spcAft>
            </a:pPr>
            <a:r>
              <a:rPr lang="en-US" sz="3200" b="1" u="sng" dirty="0" smtClean="0">
                <a:latin typeface="Calibri" panose="020F0502020204030204" pitchFamily="34" charset="0"/>
              </a:rPr>
              <a:t>Romans 8:3, 6</a:t>
            </a:r>
            <a:r>
              <a:rPr lang="en-US" sz="3200" dirty="0" smtClean="0">
                <a:latin typeface="Calibri" panose="020F0502020204030204" pitchFamily="34" charset="0"/>
              </a:rPr>
              <a:t>  (NASB)</a:t>
            </a:r>
          </a:p>
          <a:p>
            <a:pPr>
              <a:lnSpc>
                <a:spcPts val="3400"/>
              </a:lnSpc>
              <a:spcAft>
                <a:spcPts val="600"/>
              </a:spcAft>
            </a:pPr>
            <a:r>
              <a:rPr lang="en-US" sz="3200" dirty="0" smtClean="0">
                <a:latin typeface="Calibri" panose="020F0502020204030204" pitchFamily="34" charset="0"/>
              </a:rPr>
              <a:t>For what the Law could not do, weak as it was through the flesh, God did: sending His own Son in the likeness of sinful flesh and as an offering for sin, He condemned sin in the flesh, . . . For the mind set on the flesh is death, but the mind set on the Spirit is life and peace,</a:t>
            </a:r>
          </a:p>
          <a:p>
            <a:pPr>
              <a:lnSpc>
                <a:spcPts val="3400"/>
              </a:lnSpc>
              <a:spcAft>
                <a:spcPts val="600"/>
              </a:spcAft>
            </a:pPr>
            <a:endParaRPr lang="en-US" sz="3200" dirty="0" smtClean="0">
              <a:latin typeface="Calibri" panose="020F0502020204030204" pitchFamily="34" charset="0"/>
            </a:endParaRPr>
          </a:p>
          <a:p>
            <a:pPr>
              <a:lnSpc>
                <a:spcPts val="3400"/>
              </a:lnSpc>
              <a:spcAft>
                <a:spcPts val="600"/>
              </a:spcAft>
            </a:pPr>
            <a:endParaRPr lang="en-US" sz="3200" dirty="0" smtClean="0">
              <a:latin typeface="Calibri" panose="020F0502020204030204" pitchFamily="34" charset="0"/>
            </a:endParaRPr>
          </a:p>
          <a:p>
            <a:pPr marL="0" lvl="1">
              <a:lnSpc>
                <a:spcPts val="3400"/>
              </a:lnSpc>
              <a:spcAft>
                <a:spcPts val="600"/>
              </a:spcAft>
            </a:pPr>
            <a:endParaRPr lang="en-US" sz="3200" dirty="0" smtClean="0">
              <a:latin typeface="Calibri" panose="020F0502020204030204" pitchFamily="34" charset="0"/>
              <a:cs typeface="Arial"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The Gospel Humbles Us</a:t>
            </a:r>
            <a:endParaRPr lang="en-US" dirty="0"/>
          </a:p>
        </p:txBody>
      </p:sp>
      <p:sp>
        <p:nvSpPr>
          <p:cNvPr id="8" name="TextBox 7"/>
          <p:cNvSpPr txBox="1"/>
          <p:nvPr/>
        </p:nvSpPr>
        <p:spPr>
          <a:xfrm>
            <a:off x="600635" y="1329357"/>
            <a:ext cx="8289219" cy="2785443"/>
          </a:xfrm>
          <a:prstGeom prst="rect">
            <a:avLst/>
          </a:prstGeom>
          <a:noFill/>
        </p:spPr>
        <p:txBody>
          <a:bodyPr wrap="square" rtlCol="0">
            <a:spAutoFit/>
          </a:bodyPr>
          <a:lstStyle/>
          <a:p>
            <a:pPr>
              <a:lnSpc>
                <a:spcPts val="3400"/>
              </a:lnSpc>
              <a:spcAft>
                <a:spcPts val="600"/>
              </a:spcAft>
            </a:pPr>
            <a:r>
              <a:rPr lang="en-US" sz="3200" b="1" u="sng" dirty="0" smtClean="0">
                <a:latin typeface="Calibri" panose="020F0502020204030204" pitchFamily="34" charset="0"/>
              </a:rPr>
              <a:t>Romans 8:7, 8</a:t>
            </a:r>
            <a:r>
              <a:rPr lang="en-US" sz="3200" dirty="0" smtClean="0">
                <a:latin typeface="Calibri" panose="020F0502020204030204" pitchFamily="34" charset="0"/>
              </a:rPr>
              <a:t>  (NASB)</a:t>
            </a:r>
          </a:p>
          <a:p>
            <a:pPr>
              <a:lnSpc>
                <a:spcPts val="3400"/>
              </a:lnSpc>
              <a:spcAft>
                <a:spcPts val="600"/>
              </a:spcAft>
            </a:pPr>
            <a:r>
              <a:rPr lang="en-US" sz="3200" dirty="0" smtClean="0">
                <a:latin typeface="Calibri" panose="020F0502020204030204" pitchFamily="34" charset="0"/>
              </a:rPr>
              <a:t>because the mind set on the flesh is hostile toward God; for it does not subject itself to the law of God, for it is not even able to do so, and those who are in the flesh cannot please God.</a:t>
            </a:r>
            <a:endParaRPr lang="en-US" sz="3000" dirty="0" smtClean="0">
              <a:latin typeface="Calibri" panose="020F0502020204030204" pitchFamily="34" charset="0"/>
            </a:endParaRPr>
          </a:p>
          <a:p>
            <a:pPr marL="0" lvl="1">
              <a:lnSpc>
                <a:spcPts val="3400"/>
              </a:lnSpc>
              <a:spcAft>
                <a:spcPts val="600"/>
              </a:spcAft>
            </a:pPr>
            <a:endParaRPr lang="en-US" sz="1100" dirty="0" smtClean="0">
              <a:latin typeface="Arial" pitchFamily="34" charset="0"/>
              <a:cs typeface="Arial" pitchFamily="34" charset="0"/>
            </a:endParaRPr>
          </a:p>
        </p:txBody>
      </p:sp>
      <p:sp>
        <p:nvSpPr>
          <p:cNvPr id="9" name="Content Placeholder 1"/>
          <p:cNvSpPr txBox="1">
            <a:spLocks/>
          </p:cNvSpPr>
          <p:nvPr/>
        </p:nvSpPr>
        <p:spPr>
          <a:xfrm>
            <a:off x="448235" y="4267200"/>
            <a:ext cx="8534400" cy="1371600"/>
          </a:xfrm>
          <a:prstGeom prst="rect">
            <a:avLst/>
          </a:prstGeom>
        </p:spPr>
        <p:txBody>
          <a:bodyPr vert="horz">
            <a:noAutofit/>
          </a:bodyPr>
          <a:lstStyle>
            <a:lvl1pPr marL="274320" indent="-274320" algn="l" rtl="0" eaLnBrk="1" latinLnBrk="0" hangingPunct="1">
              <a:spcBef>
                <a:spcPts val="400"/>
              </a:spcBef>
              <a:spcAft>
                <a:spcPts val="0"/>
              </a:spcAft>
              <a:buClr>
                <a:srgbClr val="558797"/>
              </a:buClr>
              <a:buSzPct val="80000"/>
              <a:buFont typeface="Wingdings" panose="05000000000000000000" pitchFamily="2" charset="2"/>
              <a:buChar char="§"/>
              <a:defRPr kumimoji="0" lang="en-US" sz="3200" kern="1200" dirty="0" smtClean="0">
                <a:solidFill>
                  <a:schemeClr val="tx1"/>
                </a:solidFill>
                <a:latin typeface="Calibri" panose="020F0502020204030204" pitchFamily="34" charset="0"/>
                <a:ea typeface="+mn-ea"/>
                <a:cs typeface="+mn-cs"/>
              </a:defRPr>
            </a:lvl1pPr>
            <a:lvl2pPr marL="274320" indent="-274320" algn="l" rtl="0" eaLnBrk="1" latinLnBrk="0" hangingPunct="1">
              <a:spcBef>
                <a:spcPts val="324"/>
              </a:spcBef>
              <a:buClr>
                <a:srgbClr val="486B70"/>
              </a:buClr>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lgn="l" rtl="0" eaLnBrk="1" latinLnBrk="0" hangingPunct="1">
              <a:spcBef>
                <a:spcPts val="350"/>
              </a:spcBef>
              <a:buClr>
                <a:schemeClr val="accent2"/>
              </a:buClr>
              <a:buSzPct val="100000"/>
              <a:buFont typeface="Calibri" panose="020F0502020204030204" pitchFamily="34" charset="0"/>
              <a:buChar char="•"/>
              <a:defRPr kumimoji="0" sz="24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nSpc>
                <a:spcPts val="3500"/>
              </a:lnSpc>
              <a:spcBef>
                <a:spcPts val="0"/>
              </a:spcBef>
            </a:pPr>
            <a:r>
              <a:rPr lang="en-US" dirty="0" smtClean="0"/>
              <a:t>Therefore humble yourselves under the mighty hand of God, that He may exalt you at the proper time, (1Peter 5:6)</a:t>
            </a:r>
          </a:p>
          <a:p>
            <a:pPr>
              <a:lnSpc>
                <a:spcPts val="3500"/>
              </a:lnSpc>
              <a:spcBef>
                <a:spcPts val="0"/>
              </a:spcBef>
            </a:pP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False Teachers Pronounce Judgment</a:t>
            </a:r>
            <a:endParaRPr lang="en-US" dirty="0"/>
          </a:p>
        </p:txBody>
      </p:sp>
      <p:sp>
        <p:nvSpPr>
          <p:cNvPr id="5" name="TextBox 4"/>
          <p:cNvSpPr txBox="1"/>
          <p:nvPr/>
        </p:nvSpPr>
        <p:spPr>
          <a:xfrm>
            <a:off x="457200" y="1295400"/>
            <a:ext cx="8153400" cy="1231106"/>
          </a:xfrm>
          <a:prstGeom prst="rect">
            <a:avLst/>
          </a:prstGeom>
          <a:noFill/>
        </p:spPr>
        <p:txBody>
          <a:bodyPr wrap="square" rtlCol="0">
            <a:noAutofit/>
          </a:bodyPr>
          <a:lstStyle/>
          <a:p>
            <a:pPr>
              <a:spcAft>
                <a:spcPts val="1200"/>
              </a:spcAft>
            </a:pPr>
            <a:r>
              <a:rPr lang="en-US" sz="3200" b="1" u="sng" dirty="0" smtClean="0">
                <a:latin typeface="Calibri" panose="020F0502020204030204" pitchFamily="34" charset="0"/>
              </a:rPr>
              <a:t>Colossians 2:18a</a:t>
            </a:r>
            <a:r>
              <a:rPr lang="en-US" sz="3200" dirty="0" smtClean="0">
                <a:latin typeface="Calibri" panose="020F0502020204030204" pitchFamily="34" charset="0"/>
              </a:rPr>
              <a:t> (HCSB)</a:t>
            </a:r>
          </a:p>
          <a:p>
            <a:r>
              <a:rPr lang="en-US" sz="3200" dirty="0" smtClean="0">
                <a:latin typeface="Calibri" panose="020F0502020204030204" pitchFamily="34" charset="0"/>
              </a:rPr>
              <a:t>Let no one disqualify you . . .  </a:t>
            </a:r>
            <a:r>
              <a:rPr lang="en-US" sz="3200" dirty="0" smtClean="0">
                <a:latin typeface="Calibri" panose="020F0502020204030204" pitchFamily="34" charset="0"/>
                <a:cs typeface="Arial" pitchFamily="34" charset="0"/>
              </a:rPr>
              <a:t> </a:t>
            </a:r>
          </a:p>
        </p:txBody>
      </p:sp>
      <p:sp>
        <p:nvSpPr>
          <p:cNvPr id="4" name="Content Placeholder 1"/>
          <p:cNvSpPr>
            <a:spLocks noGrp="1"/>
          </p:cNvSpPr>
          <p:nvPr>
            <p:ph idx="1"/>
          </p:nvPr>
        </p:nvSpPr>
        <p:spPr>
          <a:xfrm>
            <a:off x="457200" y="2831306"/>
            <a:ext cx="8229600" cy="3036094"/>
          </a:xfrm>
        </p:spPr>
        <p:txBody>
          <a:bodyPr>
            <a:noAutofit/>
          </a:bodyPr>
          <a:lstStyle/>
          <a:p>
            <a:pPr>
              <a:lnSpc>
                <a:spcPts val="3300"/>
              </a:lnSpc>
              <a:spcBef>
                <a:spcPts val="0"/>
              </a:spcBef>
              <a:spcAft>
                <a:spcPts val="600"/>
              </a:spcAft>
            </a:pPr>
            <a:r>
              <a:rPr lang="en-US" dirty="0" smtClean="0"/>
              <a:t>“no one . . . disqualify” is imperative in the Greek</a:t>
            </a:r>
          </a:p>
          <a:p>
            <a:pPr>
              <a:lnSpc>
                <a:spcPts val="3300"/>
              </a:lnSpc>
              <a:spcBef>
                <a:spcPts val="0"/>
              </a:spcBef>
              <a:spcAft>
                <a:spcPts val="600"/>
              </a:spcAft>
            </a:pPr>
            <a:r>
              <a:rPr lang="en-US" dirty="0" smtClean="0"/>
              <a:t>The false teachers “disqualified” ordinary Christians who lacked certain higher order experiences</a:t>
            </a:r>
          </a:p>
          <a:p>
            <a:pPr>
              <a:lnSpc>
                <a:spcPts val="3300"/>
              </a:lnSpc>
              <a:spcBef>
                <a:spcPts val="0"/>
              </a:spcBef>
              <a:spcAft>
                <a:spcPts val="600"/>
              </a:spcAft>
            </a:pPr>
            <a:r>
              <a:rPr lang="en-US" dirty="0" smtClean="0"/>
              <a:t>The term “disqualify” means “judge against”</a:t>
            </a:r>
          </a:p>
          <a:p>
            <a:pPr>
              <a:lnSpc>
                <a:spcPts val="3300"/>
              </a:lnSpc>
              <a:spcBef>
                <a:spcPts val="0"/>
              </a:spcBef>
              <a:spcAft>
                <a:spcPts val="600"/>
              </a:spcAft>
            </a:pPr>
            <a:r>
              <a:rPr lang="en-US" dirty="0" smtClean="0"/>
              <a:t>This is parallel to Colossians 2:16</a:t>
            </a:r>
          </a:p>
          <a:p>
            <a:pPr>
              <a:lnSpc>
                <a:spcPts val="3300"/>
              </a:lnSpc>
              <a:spcBef>
                <a:spcPts val="0"/>
              </a:spcBef>
              <a:spcAft>
                <a:spcPts val="600"/>
              </a:spcAft>
            </a:pPr>
            <a:endParaRPr lang="en-US" dirty="0" smtClean="0"/>
          </a:p>
          <a:p>
            <a:pPr>
              <a:lnSpc>
                <a:spcPts val="3300"/>
              </a:lnSpc>
              <a:spcBef>
                <a:spcPts val="0"/>
              </a:spcBef>
              <a:spcAft>
                <a:spcPts val="600"/>
              </a:spcAft>
            </a:pPr>
            <a:endParaRPr lang="en-US" dirty="0" smtClean="0"/>
          </a:p>
          <a:p>
            <a:pPr>
              <a:lnSpc>
                <a:spcPts val="3300"/>
              </a:lnSpc>
              <a:spcBef>
                <a:spcPts val="0"/>
              </a:spcBef>
              <a:spcAft>
                <a:spcPts val="600"/>
              </a:spcAft>
            </a:pPr>
            <a:endParaRPr lang="en-US" dirty="0" smtClean="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143000"/>
          </a:xfrm>
        </p:spPr>
        <p:txBody>
          <a:bodyPr>
            <a:normAutofit fontScale="90000"/>
          </a:bodyPr>
          <a:lstStyle/>
          <a:p>
            <a:r>
              <a:rPr lang="en-US" dirty="0" smtClean="0"/>
              <a:t>Claiming to Have “Entered” a Higher Order Spiritual Experience</a:t>
            </a:r>
            <a:endParaRPr lang="en-US" dirty="0"/>
          </a:p>
        </p:txBody>
      </p:sp>
      <p:sp>
        <p:nvSpPr>
          <p:cNvPr id="5" name="TextBox 4"/>
          <p:cNvSpPr txBox="1"/>
          <p:nvPr/>
        </p:nvSpPr>
        <p:spPr>
          <a:xfrm>
            <a:off x="457200" y="1443097"/>
            <a:ext cx="8077200" cy="1836400"/>
          </a:xfrm>
          <a:prstGeom prst="rect">
            <a:avLst/>
          </a:prstGeom>
          <a:noFill/>
        </p:spPr>
        <p:txBody>
          <a:bodyPr wrap="square" rtlCol="0">
            <a:spAutoFit/>
          </a:bodyPr>
          <a:lstStyle/>
          <a:p>
            <a:pPr>
              <a:lnSpc>
                <a:spcPts val="3300"/>
              </a:lnSpc>
            </a:pPr>
            <a:r>
              <a:rPr lang="en-US" sz="3100" b="1" u="sng" dirty="0" smtClean="0">
                <a:latin typeface="Calibri" panose="020F0502020204030204" pitchFamily="34" charset="0"/>
              </a:rPr>
              <a:t>Colossians 2:18b</a:t>
            </a:r>
            <a:r>
              <a:rPr lang="en-US" sz="3100" dirty="0" smtClean="0">
                <a:latin typeface="Calibri" panose="020F0502020204030204" pitchFamily="34" charset="0"/>
              </a:rPr>
              <a:t> (HCSB)</a:t>
            </a:r>
          </a:p>
          <a:p>
            <a:pPr>
              <a:lnSpc>
                <a:spcPts val="3300"/>
              </a:lnSpc>
            </a:pPr>
            <a:r>
              <a:rPr lang="en-US" sz="3100" dirty="0" smtClean="0">
                <a:latin typeface="Calibri" panose="020F0502020204030204" pitchFamily="34" charset="0"/>
              </a:rPr>
              <a:t>Let no one disqualify you, insisting on ascetic practices and the worship of angels, claiming access to a visionary realm . . . .  </a:t>
            </a:r>
            <a:endParaRPr lang="en-US" sz="3100" dirty="0" smtClean="0">
              <a:latin typeface="Calibri" panose="020F0502020204030204" pitchFamily="34" charset="0"/>
              <a:cs typeface="Arial" pitchFamily="34" charset="0"/>
            </a:endParaRPr>
          </a:p>
        </p:txBody>
      </p:sp>
      <p:sp>
        <p:nvSpPr>
          <p:cNvPr id="4" name="Content Placeholder 1"/>
          <p:cNvSpPr>
            <a:spLocks noGrp="1"/>
          </p:cNvSpPr>
          <p:nvPr>
            <p:ph idx="1"/>
          </p:nvPr>
        </p:nvSpPr>
        <p:spPr>
          <a:xfrm>
            <a:off x="457200" y="3279497"/>
            <a:ext cx="8229600" cy="3121303"/>
          </a:xfrm>
        </p:spPr>
        <p:txBody>
          <a:bodyPr>
            <a:noAutofit/>
          </a:bodyPr>
          <a:lstStyle/>
          <a:p>
            <a:pPr>
              <a:lnSpc>
                <a:spcPts val="3200"/>
              </a:lnSpc>
              <a:spcBef>
                <a:spcPts val="0"/>
              </a:spcBef>
              <a:spcAft>
                <a:spcPts val="600"/>
              </a:spcAft>
            </a:pPr>
            <a:r>
              <a:rPr lang="en-US" sz="3000" dirty="0" smtClean="0"/>
              <a:t>“insisting on” can also mean “delighting in”</a:t>
            </a:r>
          </a:p>
          <a:p>
            <a:pPr>
              <a:lnSpc>
                <a:spcPts val="3200"/>
              </a:lnSpc>
              <a:spcBef>
                <a:spcPts val="0"/>
              </a:spcBef>
              <a:spcAft>
                <a:spcPts val="600"/>
              </a:spcAft>
            </a:pPr>
            <a:r>
              <a:rPr lang="en-US" sz="3000" dirty="0" smtClean="0"/>
              <a:t>“ascetic practices” translates terms that mean “humility and worship”</a:t>
            </a:r>
          </a:p>
          <a:p>
            <a:pPr>
              <a:lnSpc>
                <a:spcPts val="3200"/>
              </a:lnSpc>
              <a:spcBef>
                <a:spcPts val="0"/>
              </a:spcBef>
              <a:spcAft>
                <a:spcPts val="600"/>
              </a:spcAft>
            </a:pPr>
            <a:r>
              <a:rPr lang="en-US" sz="3000" dirty="0" smtClean="0"/>
              <a:t>“worship of angels” can mean “the type of worship angels have” or “angels as the objects of worship”</a:t>
            </a:r>
          </a:p>
          <a:p>
            <a:pPr>
              <a:lnSpc>
                <a:spcPts val="3200"/>
              </a:lnSpc>
              <a:spcBef>
                <a:spcPts val="0"/>
              </a:spcBef>
              <a:spcAft>
                <a:spcPts val="600"/>
              </a:spcAft>
            </a:pPr>
            <a:r>
              <a:rPr lang="en-US" sz="3000" dirty="0" smtClean="0"/>
              <a:t>The passage says “entering things seen”</a:t>
            </a:r>
          </a:p>
          <a:p>
            <a:pPr>
              <a:lnSpc>
                <a:spcPts val="3200"/>
              </a:lnSpc>
              <a:spcBef>
                <a:spcPts val="0"/>
              </a:spcBef>
              <a:spcAft>
                <a:spcPts val="600"/>
              </a:spcAft>
            </a:pPr>
            <a:endParaRPr lang="en-US" sz="3000" dirty="0" smtClean="0"/>
          </a:p>
          <a:p>
            <a:pPr>
              <a:lnSpc>
                <a:spcPts val="3200"/>
              </a:lnSpc>
              <a:spcBef>
                <a:spcPts val="0"/>
              </a:spcBef>
              <a:spcAft>
                <a:spcPts val="600"/>
              </a:spcAft>
            </a:pPr>
            <a:endParaRPr lang="en-US" sz="3000" dirty="0" smtClean="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mtClean="0"/>
          </a:p>
          <a:p>
            <a:endParaRPr lang="en-US" dirty="0" smtClean="0"/>
          </a:p>
        </p:txBody>
      </p:sp>
      <p:sp>
        <p:nvSpPr>
          <p:cNvPr id="3" name="Title 2"/>
          <p:cNvSpPr>
            <a:spLocks noGrp="1"/>
          </p:cNvSpPr>
          <p:nvPr>
            <p:ph type="title"/>
          </p:nvPr>
        </p:nvSpPr>
        <p:spPr/>
        <p:txBody>
          <a:bodyPr/>
          <a:lstStyle/>
          <a:p>
            <a:r>
              <a:rPr lang="en-US" smtClean="0"/>
              <a:t>“Puffed Up” by the “Mind of the Flesh”</a:t>
            </a:r>
            <a:endParaRPr lang="en-US" dirty="0"/>
          </a:p>
        </p:txBody>
      </p:sp>
      <p:sp>
        <p:nvSpPr>
          <p:cNvPr id="5" name="TextBox 4"/>
          <p:cNvSpPr txBox="1"/>
          <p:nvPr/>
        </p:nvSpPr>
        <p:spPr>
          <a:xfrm>
            <a:off x="457200" y="1219200"/>
            <a:ext cx="8382000" cy="1477328"/>
          </a:xfrm>
          <a:prstGeom prst="rect">
            <a:avLst/>
          </a:prstGeom>
          <a:noFill/>
        </p:spPr>
        <p:txBody>
          <a:bodyPr wrap="square" rtlCol="0">
            <a:spAutoFit/>
          </a:bodyPr>
          <a:lstStyle/>
          <a:p>
            <a:pPr>
              <a:lnSpc>
                <a:spcPts val="3400"/>
              </a:lnSpc>
              <a:spcAft>
                <a:spcPts val="600"/>
              </a:spcAft>
            </a:pPr>
            <a:r>
              <a:rPr lang="en-US" sz="3200" b="1" u="sng" dirty="0" smtClean="0">
                <a:latin typeface="Calibri" panose="020F0502020204030204" pitchFamily="34" charset="0"/>
              </a:rPr>
              <a:t>Colossians 2:18c</a:t>
            </a:r>
            <a:r>
              <a:rPr lang="en-US" sz="3200" b="1" dirty="0" smtClean="0">
                <a:latin typeface="Calibri" panose="020F0502020204030204" pitchFamily="34" charset="0"/>
              </a:rPr>
              <a:t> </a:t>
            </a:r>
            <a:r>
              <a:rPr lang="en-US" sz="3200" dirty="0" smtClean="0">
                <a:latin typeface="Calibri" panose="020F0502020204030204" pitchFamily="34" charset="0"/>
              </a:rPr>
              <a:t>(HCSB)</a:t>
            </a:r>
          </a:p>
          <a:p>
            <a:pPr>
              <a:lnSpc>
                <a:spcPts val="3400"/>
              </a:lnSpc>
            </a:pPr>
            <a:r>
              <a:rPr lang="en-US" sz="3200" dirty="0" smtClean="0">
                <a:latin typeface="Calibri" panose="020F0502020204030204" pitchFamily="34" charset="0"/>
              </a:rPr>
              <a:t>and inflated without cause by his unspiritual mind</a:t>
            </a:r>
            <a:endParaRPr lang="en-US" sz="3200" dirty="0" smtClean="0">
              <a:latin typeface="Calibri" panose="020F0502020204030204" pitchFamily="34" charset="0"/>
              <a:cs typeface="Arial" pitchFamily="34" charset="0"/>
            </a:endParaRPr>
          </a:p>
        </p:txBody>
      </p:sp>
      <p:sp>
        <p:nvSpPr>
          <p:cNvPr id="11" name="Rectangle 10"/>
          <p:cNvSpPr/>
          <p:nvPr/>
        </p:nvSpPr>
        <p:spPr>
          <a:xfrm>
            <a:off x="469900" y="2667000"/>
            <a:ext cx="8229600" cy="3427623"/>
          </a:xfrm>
          <a:prstGeom prst="rect">
            <a:avLst/>
          </a:prstGeom>
        </p:spPr>
        <p:txBody>
          <a:bodyPr wrap="square">
            <a:noAutofit/>
          </a:bodyPr>
          <a:lstStyle/>
          <a:p>
            <a:pPr marL="274320" lvl="0" indent="-274320">
              <a:lnSpc>
                <a:spcPts val="3300"/>
              </a:lnSpc>
              <a:spcAft>
                <a:spcPts val="600"/>
              </a:spcAft>
              <a:buClr>
                <a:srgbClr val="558797"/>
              </a:buClr>
              <a:buSzPct val="80000"/>
              <a:buFont typeface="Wingdings" panose="05000000000000000000" pitchFamily="2" charset="2"/>
              <a:buChar char="§"/>
            </a:pPr>
            <a:r>
              <a:rPr lang="en-US" sz="3100" dirty="0">
                <a:solidFill>
                  <a:prstClr val="black"/>
                </a:solidFill>
                <a:latin typeface="Calibri" panose="020F0502020204030204" pitchFamily="34" charset="0"/>
              </a:rPr>
              <a:t>The word translated “inflated” is also found in 1Corinthians 8:1 concerning spiritual knowledge</a:t>
            </a:r>
          </a:p>
          <a:p>
            <a:pPr marL="274320" lvl="0" indent="-274320">
              <a:lnSpc>
                <a:spcPts val="3300"/>
              </a:lnSpc>
              <a:spcAft>
                <a:spcPts val="600"/>
              </a:spcAft>
              <a:buClr>
                <a:srgbClr val="558797"/>
              </a:buClr>
              <a:buSzPct val="80000"/>
              <a:buFont typeface="Wingdings" panose="05000000000000000000" pitchFamily="2" charset="2"/>
              <a:buChar char="§"/>
            </a:pPr>
            <a:r>
              <a:rPr lang="en-US" sz="3100" dirty="0">
                <a:solidFill>
                  <a:prstClr val="black"/>
                </a:solidFill>
                <a:latin typeface="Calibri" panose="020F0502020204030204" pitchFamily="34" charset="0"/>
              </a:rPr>
              <a:t>Spiritual piety can in reality be “fleshly”</a:t>
            </a:r>
          </a:p>
          <a:p>
            <a:pPr marL="274320" lvl="0" indent="-274320">
              <a:lnSpc>
                <a:spcPts val="3300"/>
              </a:lnSpc>
              <a:spcAft>
                <a:spcPts val="600"/>
              </a:spcAft>
              <a:buClr>
                <a:srgbClr val="558797"/>
              </a:buClr>
              <a:buSzPct val="80000"/>
              <a:buFont typeface="Wingdings" panose="05000000000000000000" pitchFamily="2" charset="2"/>
              <a:buChar char="§"/>
            </a:pPr>
            <a:r>
              <a:rPr lang="en-US" sz="3100" dirty="0">
                <a:solidFill>
                  <a:prstClr val="black"/>
                </a:solidFill>
                <a:latin typeface="Calibri" panose="020F0502020204030204" pitchFamily="34" charset="0"/>
              </a:rPr>
              <a:t>This false humility is rather an expression of pride</a:t>
            </a:r>
          </a:p>
          <a:p>
            <a:pPr marL="274320" lvl="0" indent="-274320">
              <a:lnSpc>
                <a:spcPts val="3300"/>
              </a:lnSpc>
              <a:spcAft>
                <a:spcPts val="600"/>
              </a:spcAft>
              <a:buClr>
                <a:srgbClr val="558797"/>
              </a:buClr>
              <a:buSzPct val="80000"/>
              <a:buFont typeface="Wingdings" panose="05000000000000000000" pitchFamily="2" charset="2"/>
              <a:buChar char="§"/>
            </a:pPr>
            <a:r>
              <a:rPr lang="en-US" sz="3100" dirty="0">
                <a:solidFill>
                  <a:prstClr val="black"/>
                </a:solidFill>
                <a:latin typeface="Calibri" panose="020F0502020204030204" pitchFamily="34" charset="0"/>
              </a:rPr>
              <a:t>F. F. Bruce = “a parade of exceptional piety”</a:t>
            </a:r>
          </a:p>
          <a:p>
            <a:pPr marL="274320" lvl="0" indent="-274320">
              <a:lnSpc>
                <a:spcPts val="3300"/>
              </a:lnSpc>
              <a:spcAft>
                <a:spcPts val="600"/>
              </a:spcAft>
              <a:buClr>
                <a:srgbClr val="558797"/>
              </a:buClr>
              <a:buSzPct val="80000"/>
              <a:buFont typeface="Wingdings" panose="05000000000000000000" pitchFamily="2" charset="2"/>
              <a:buChar char="§"/>
            </a:pPr>
            <a:r>
              <a:rPr lang="en-US" sz="3100" dirty="0">
                <a:solidFill>
                  <a:prstClr val="black"/>
                </a:solidFill>
                <a:latin typeface="Calibri" panose="020F0502020204030204" pitchFamily="34" charset="0"/>
              </a:rPr>
              <a:t>The gospel humbles us, secret knowledge puffs us up</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3657600"/>
            <a:ext cx="8229600" cy="2590801"/>
          </a:xfrm>
        </p:spPr>
        <p:txBody>
          <a:bodyPr>
            <a:noAutofit/>
          </a:bodyPr>
          <a:lstStyle/>
          <a:p>
            <a:pPr>
              <a:lnSpc>
                <a:spcPts val="3300"/>
              </a:lnSpc>
              <a:spcBef>
                <a:spcPts val="0"/>
              </a:spcBef>
              <a:spcAft>
                <a:spcPts val="600"/>
              </a:spcAft>
            </a:pPr>
            <a:r>
              <a:rPr lang="en-US" dirty="0"/>
              <a:t>The false teachers have a “Christian” religion not connected to Christ, the Head of the church.</a:t>
            </a:r>
          </a:p>
          <a:p>
            <a:pPr>
              <a:lnSpc>
                <a:spcPts val="3300"/>
              </a:lnSpc>
              <a:spcBef>
                <a:spcPts val="0"/>
              </a:spcBef>
              <a:spcAft>
                <a:spcPts val="600"/>
              </a:spcAft>
            </a:pPr>
            <a:r>
              <a:rPr lang="en-US" dirty="0"/>
              <a:t>They have powerful, spiritual experiences, but NOT Christ!</a:t>
            </a:r>
          </a:p>
          <a:p>
            <a:pPr>
              <a:lnSpc>
                <a:spcPts val="3300"/>
              </a:lnSpc>
              <a:spcBef>
                <a:spcPts val="0"/>
              </a:spcBef>
              <a:spcAft>
                <a:spcPts val="600"/>
              </a:spcAft>
            </a:pPr>
            <a:r>
              <a:rPr lang="en-US" dirty="0"/>
              <a:t>Colossians 1 taught the sufficiency of </a:t>
            </a:r>
            <a:r>
              <a:rPr lang="en-US" dirty="0" smtClean="0"/>
              <a:t>Christ</a:t>
            </a:r>
            <a:endParaRPr lang="en-US" dirty="0"/>
          </a:p>
        </p:txBody>
      </p:sp>
      <p:sp>
        <p:nvSpPr>
          <p:cNvPr id="3" name="Title 2"/>
          <p:cNvSpPr>
            <a:spLocks noGrp="1"/>
          </p:cNvSpPr>
          <p:nvPr>
            <p:ph type="title"/>
          </p:nvPr>
        </p:nvSpPr>
        <p:spPr/>
        <p:txBody>
          <a:bodyPr/>
          <a:lstStyle/>
          <a:p>
            <a:r>
              <a:rPr lang="en-US" smtClean="0"/>
              <a:t>Disconnected From Christ</a:t>
            </a:r>
            <a:endParaRPr lang="en-US" dirty="0"/>
          </a:p>
        </p:txBody>
      </p:sp>
      <p:sp>
        <p:nvSpPr>
          <p:cNvPr id="8" name="Content Placeholder 1"/>
          <p:cNvSpPr txBox="1">
            <a:spLocks/>
          </p:cNvSpPr>
          <p:nvPr/>
        </p:nvSpPr>
        <p:spPr>
          <a:xfrm>
            <a:off x="476250" y="3810000"/>
            <a:ext cx="8324850" cy="2667000"/>
          </a:xfrm>
          <a:prstGeom prst="rect">
            <a:avLst/>
          </a:prstGeom>
        </p:spPr>
        <p:txBody>
          <a:bodyPr vert="horz">
            <a:noAutofit/>
          </a:bodyPr>
          <a:lstStyle>
            <a:lvl1pPr marL="274320" indent="-274320" algn="l" rtl="0" eaLnBrk="1" latinLnBrk="0" hangingPunct="1">
              <a:spcBef>
                <a:spcPts val="400"/>
              </a:spcBef>
              <a:spcAft>
                <a:spcPts val="0"/>
              </a:spcAft>
              <a:buClr>
                <a:srgbClr val="558797"/>
              </a:buClr>
              <a:buSzPct val="80000"/>
              <a:buFont typeface="Wingdings" panose="05000000000000000000" pitchFamily="2" charset="2"/>
              <a:buChar char="§"/>
              <a:defRPr kumimoji="0" lang="en-US" sz="3200" kern="1200" dirty="0" smtClean="0">
                <a:solidFill>
                  <a:schemeClr val="tx1"/>
                </a:solidFill>
                <a:latin typeface="Calibri" panose="020F0502020204030204" pitchFamily="34" charset="0"/>
                <a:ea typeface="+mn-ea"/>
                <a:cs typeface="+mn-cs"/>
              </a:defRPr>
            </a:lvl1pPr>
            <a:lvl2pPr marL="274320" indent="-274320" algn="l" rtl="0" eaLnBrk="1" latinLnBrk="0" hangingPunct="1">
              <a:spcBef>
                <a:spcPts val="324"/>
              </a:spcBef>
              <a:buClr>
                <a:srgbClr val="486B70"/>
              </a:buClr>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lgn="l" rtl="0" eaLnBrk="1" latinLnBrk="0" hangingPunct="1">
              <a:spcBef>
                <a:spcPts val="350"/>
              </a:spcBef>
              <a:buClr>
                <a:schemeClr val="accent2"/>
              </a:buClr>
              <a:buSzPct val="100000"/>
              <a:buFont typeface="Calibri" panose="020F0502020204030204" pitchFamily="34" charset="0"/>
              <a:buChar char="•"/>
              <a:defRPr kumimoji="0" sz="24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nSpc>
                <a:spcPts val="3400"/>
              </a:lnSpc>
              <a:spcBef>
                <a:spcPts val="0"/>
              </a:spcBef>
              <a:spcAft>
                <a:spcPts val="600"/>
              </a:spcAft>
            </a:pPr>
            <a:endParaRPr lang="en-US" sz="3100" dirty="0"/>
          </a:p>
        </p:txBody>
      </p:sp>
      <p:sp>
        <p:nvSpPr>
          <p:cNvPr id="9" name="TextBox 8"/>
          <p:cNvSpPr txBox="1"/>
          <p:nvPr/>
        </p:nvSpPr>
        <p:spPr>
          <a:xfrm>
            <a:off x="457200" y="1174376"/>
            <a:ext cx="8382000" cy="2349361"/>
          </a:xfrm>
          <a:prstGeom prst="rect">
            <a:avLst/>
          </a:prstGeom>
          <a:noFill/>
        </p:spPr>
        <p:txBody>
          <a:bodyPr wrap="square" rtlCol="0">
            <a:spAutoFit/>
          </a:bodyPr>
          <a:lstStyle/>
          <a:p>
            <a:pPr>
              <a:lnSpc>
                <a:spcPts val="3400"/>
              </a:lnSpc>
              <a:spcAft>
                <a:spcPts val="600"/>
              </a:spcAft>
            </a:pPr>
            <a:r>
              <a:rPr lang="en-US" sz="3200" b="1" u="sng" dirty="0" smtClean="0">
                <a:latin typeface="Calibri" panose="020F0502020204030204" pitchFamily="34" charset="0"/>
              </a:rPr>
              <a:t>Colossians 2:19</a:t>
            </a:r>
            <a:r>
              <a:rPr lang="en-US" sz="3200" b="1" dirty="0" smtClean="0">
                <a:latin typeface="Calibri" panose="020F0502020204030204" pitchFamily="34" charset="0"/>
              </a:rPr>
              <a:t> </a:t>
            </a:r>
            <a:r>
              <a:rPr lang="en-US" sz="3200" dirty="0" smtClean="0">
                <a:latin typeface="Calibri" panose="020F0502020204030204" pitchFamily="34" charset="0"/>
              </a:rPr>
              <a:t>(NASB)</a:t>
            </a:r>
          </a:p>
          <a:p>
            <a:pPr>
              <a:lnSpc>
                <a:spcPts val="3400"/>
              </a:lnSpc>
              <a:spcAft>
                <a:spcPts val="600"/>
              </a:spcAft>
            </a:pPr>
            <a:r>
              <a:rPr lang="en-US" sz="3200" dirty="0" smtClean="0">
                <a:latin typeface="Calibri" panose="020F0502020204030204" pitchFamily="34" charset="0"/>
              </a:rPr>
              <a:t>and not holding fast to the head, from whom the entire body, being supplied and held together by the joints and ligaments, grows with a growth which is from God.</a:t>
            </a:r>
            <a:endParaRPr lang="en-US" sz="3200" dirty="0" smtClean="0">
              <a:latin typeface="Calibri" panose="020F0502020204030204" pitchFamily="34" charset="0"/>
              <a:cs typeface="Arial"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524000"/>
            <a:ext cx="8229600" cy="4800600"/>
          </a:xfrm>
        </p:spPr>
        <p:txBody>
          <a:bodyPr>
            <a:normAutofit/>
          </a:bodyPr>
          <a:lstStyle/>
          <a:p>
            <a:pPr>
              <a:lnSpc>
                <a:spcPts val="3840"/>
              </a:lnSpc>
              <a:spcBef>
                <a:spcPts val="0"/>
              </a:spcBef>
            </a:pPr>
            <a:r>
              <a:rPr lang="en-US" dirty="0" smtClean="0">
                <a:cs typeface="Arial" pitchFamily="34" charset="0"/>
              </a:rPr>
              <a:t>There are no valid secrets beyond Scripture</a:t>
            </a:r>
          </a:p>
          <a:p>
            <a:pPr>
              <a:lnSpc>
                <a:spcPts val="3840"/>
              </a:lnSpc>
              <a:spcBef>
                <a:spcPts val="0"/>
              </a:spcBef>
            </a:pPr>
            <a:endParaRPr lang="en-US" dirty="0" smtClean="0">
              <a:cs typeface="Arial" pitchFamily="34" charset="0"/>
            </a:endParaRPr>
          </a:p>
          <a:p>
            <a:pPr>
              <a:lnSpc>
                <a:spcPts val="3840"/>
              </a:lnSpc>
              <a:spcBef>
                <a:spcPts val="0"/>
              </a:spcBef>
            </a:pPr>
            <a:r>
              <a:rPr lang="en-US" dirty="0" smtClean="0">
                <a:cs typeface="Arial" pitchFamily="34" charset="0"/>
              </a:rPr>
              <a:t>We are free from the hostile powers because of the gospel, not secrets from the spirit realm</a:t>
            </a:r>
          </a:p>
          <a:p>
            <a:pPr>
              <a:lnSpc>
                <a:spcPts val="3840"/>
              </a:lnSpc>
              <a:spcBef>
                <a:spcPts val="0"/>
              </a:spcBef>
            </a:pPr>
            <a:endParaRPr lang="en-US" dirty="0" smtClean="0">
              <a:cs typeface="Arial" pitchFamily="34" charset="0"/>
            </a:endParaRPr>
          </a:p>
          <a:p>
            <a:pPr>
              <a:lnSpc>
                <a:spcPts val="3840"/>
              </a:lnSpc>
              <a:spcBef>
                <a:spcPts val="0"/>
              </a:spcBef>
            </a:pPr>
            <a:r>
              <a:rPr lang="en-US" dirty="0" smtClean="0">
                <a:cs typeface="Arial" pitchFamily="34" charset="0"/>
              </a:rPr>
              <a:t>Every Christian is attached to Christ</a:t>
            </a:r>
          </a:p>
          <a:p>
            <a:pPr>
              <a:lnSpc>
                <a:spcPts val="3840"/>
              </a:lnSpc>
              <a:spcBef>
                <a:spcPts val="0"/>
              </a:spcBef>
            </a:pPr>
            <a:endParaRPr lang="en-US" dirty="0">
              <a:cs typeface="Arial" pitchFamily="34" charset="0"/>
            </a:endParaRPr>
          </a:p>
          <a:p>
            <a:pPr>
              <a:lnSpc>
                <a:spcPts val="3840"/>
              </a:lnSpc>
              <a:spcBef>
                <a:spcPts val="0"/>
              </a:spcBef>
            </a:pPr>
            <a:r>
              <a:rPr lang="en-US" dirty="0" smtClean="0">
                <a:cs typeface="Arial" pitchFamily="34" charset="0"/>
              </a:rPr>
              <a:t>The gospel humbles us and reminds us of our constant need for Christ</a:t>
            </a:r>
            <a:endParaRPr lang="en-US" dirty="0" smtClean="0"/>
          </a:p>
        </p:txBody>
      </p:sp>
      <p:sp>
        <p:nvSpPr>
          <p:cNvPr id="3" name="Title 2"/>
          <p:cNvSpPr>
            <a:spLocks noGrp="1"/>
          </p:cNvSpPr>
          <p:nvPr>
            <p:ph type="title"/>
          </p:nvPr>
        </p:nvSpPr>
        <p:spPr/>
        <p:txBody>
          <a:bodyPr/>
          <a:lstStyle/>
          <a:p>
            <a:r>
              <a:rPr lang="en-US" smtClean="0"/>
              <a:t>Implications and Applications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73781" y="1514856"/>
            <a:ext cx="8213019" cy="2272417"/>
          </a:xfrm>
          <a:prstGeom prst="rect">
            <a:avLst/>
          </a:prstGeom>
          <a:noFill/>
        </p:spPr>
        <p:txBody>
          <a:bodyPr wrap="square" rtlCol="0">
            <a:spAutoFit/>
          </a:bodyPr>
          <a:lstStyle/>
          <a:p>
            <a:pPr>
              <a:lnSpc>
                <a:spcPts val="3400"/>
              </a:lnSpc>
            </a:pPr>
            <a:r>
              <a:rPr lang="en-US" sz="3200" b="1" u="sng" dirty="0" smtClean="0">
                <a:latin typeface="Calibri" panose="020F0502020204030204" pitchFamily="34" charset="0"/>
                <a:cs typeface="Arial" pitchFamily="34" charset="0"/>
              </a:rPr>
              <a:t>Deuteronomy 29:29</a:t>
            </a:r>
            <a:r>
              <a:rPr lang="en-US" sz="3200" dirty="0" smtClean="0">
                <a:latin typeface="Calibri" panose="020F0502020204030204" pitchFamily="34" charset="0"/>
                <a:cs typeface="Arial" pitchFamily="34" charset="0"/>
              </a:rPr>
              <a:t>  (NASB)</a:t>
            </a:r>
          </a:p>
          <a:p>
            <a:pPr marL="274320">
              <a:lnSpc>
                <a:spcPts val="3400"/>
              </a:lnSpc>
            </a:pPr>
            <a:r>
              <a:rPr lang="en-US" sz="3200" dirty="0" smtClean="0">
                <a:latin typeface="Calibri" panose="020F0502020204030204" pitchFamily="34" charset="0"/>
                <a:cs typeface="Arial" pitchFamily="34" charset="0"/>
              </a:rPr>
              <a:t>The secret things belong to the Lord our God, but the things revealed belong to us and to our sons forever, that we may observe all the words of this law.</a:t>
            </a:r>
          </a:p>
        </p:txBody>
      </p:sp>
      <p:sp>
        <p:nvSpPr>
          <p:cNvPr id="6" name="Title 5"/>
          <p:cNvSpPr>
            <a:spLocks noGrp="1"/>
          </p:cNvSpPr>
          <p:nvPr>
            <p:ph type="title"/>
          </p:nvPr>
        </p:nvSpPr>
        <p:spPr>
          <a:xfrm>
            <a:off x="457200" y="152400"/>
            <a:ext cx="8229600" cy="1219200"/>
          </a:xfrm>
        </p:spPr>
        <p:txBody>
          <a:bodyPr>
            <a:normAutofit/>
          </a:bodyPr>
          <a:lstStyle/>
          <a:p>
            <a:r>
              <a:rPr lang="en-US" dirty="0" smtClean="0">
                <a:latin typeface="Arial" pitchFamily="34" charset="0"/>
                <a:cs typeface="Arial" pitchFamily="34" charset="0"/>
              </a:rPr>
              <a:t>There Are </a:t>
            </a:r>
            <a:r>
              <a:rPr lang="en-US" dirty="0">
                <a:latin typeface="Arial" pitchFamily="34" charset="0"/>
                <a:cs typeface="Arial" pitchFamily="34" charset="0"/>
              </a:rPr>
              <a:t>N</a:t>
            </a:r>
            <a:r>
              <a:rPr lang="en-US" dirty="0" smtClean="0">
                <a:latin typeface="Arial" pitchFamily="34" charset="0"/>
                <a:cs typeface="Arial" pitchFamily="34" charset="0"/>
              </a:rPr>
              <a:t>o Valid Secrets </a:t>
            </a:r>
            <a:br>
              <a:rPr lang="en-US" dirty="0" smtClean="0">
                <a:latin typeface="Arial" pitchFamily="34" charset="0"/>
                <a:cs typeface="Arial" pitchFamily="34" charset="0"/>
              </a:rPr>
            </a:br>
            <a:r>
              <a:rPr lang="en-US" dirty="0" smtClean="0">
                <a:latin typeface="Arial" pitchFamily="34" charset="0"/>
                <a:cs typeface="Arial" pitchFamily="34" charset="0"/>
              </a:rPr>
              <a:t>Beyond Scripture</a:t>
            </a:r>
          </a:p>
        </p:txBody>
      </p:sp>
      <p:sp>
        <p:nvSpPr>
          <p:cNvPr id="4" name="Content Placeholder 1"/>
          <p:cNvSpPr>
            <a:spLocks noGrp="1"/>
          </p:cNvSpPr>
          <p:nvPr>
            <p:ph idx="1"/>
          </p:nvPr>
        </p:nvSpPr>
        <p:spPr>
          <a:xfrm>
            <a:off x="509640" y="3787273"/>
            <a:ext cx="8329560" cy="2057400"/>
          </a:xfrm>
        </p:spPr>
        <p:txBody>
          <a:bodyPr>
            <a:noAutofit/>
          </a:bodyPr>
          <a:lstStyle/>
          <a:p>
            <a:pPr>
              <a:lnSpc>
                <a:spcPts val="3200"/>
              </a:lnSpc>
              <a:spcBef>
                <a:spcPts val="0"/>
              </a:spcBef>
              <a:spcAft>
                <a:spcPts val="600"/>
              </a:spcAft>
            </a:pPr>
            <a:r>
              <a:rPr lang="en-US" sz="3100" dirty="0" smtClean="0"/>
              <a:t>False prophets claim to reveal secrets that are not validly found in Scripture (</a:t>
            </a:r>
            <a:r>
              <a:rPr lang="en-US" sz="3100" dirty="0" err="1" smtClean="0"/>
              <a:t>Jere</a:t>
            </a:r>
            <a:r>
              <a:rPr lang="en-US" sz="3100" dirty="0" smtClean="0"/>
              <a:t>. 14:14; </a:t>
            </a:r>
            <a:r>
              <a:rPr lang="en-US" sz="3100" dirty="0" err="1" smtClean="0"/>
              <a:t>Jere</a:t>
            </a:r>
            <a:r>
              <a:rPr lang="en-US" sz="3100" dirty="0" smtClean="0"/>
              <a:t>. 23:16)</a:t>
            </a:r>
          </a:p>
          <a:p>
            <a:pPr>
              <a:lnSpc>
                <a:spcPts val="3200"/>
              </a:lnSpc>
              <a:spcBef>
                <a:spcPts val="0"/>
              </a:spcBef>
              <a:spcAft>
                <a:spcPts val="600"/>
              </a:spcAft>
            </a:pPr>
            <a:r>
              <a:rPr lang="en-US" sz="3100" dirty="0" smtClean="0"/>
              <a:t>Divination is forbidden in the Bible</a:t>
            </a:r>
          </a:p>
          <a:p>
            <a:pPr>
              <a:lnSpc>
                <a:spcPts val="3200"/>
              </a:lnSpc>
              <a:spcBef>
                <a:spcPts val="0"/>
              </a:spcBef>
              <a:spcAft>
                <a:spcPts val="600"/>
              </a:spcAft>
            </a:pPr>
            <a:r>
              <a:rPr lang="en-US" sz="3100" dirty="0" smtClean="0"/>
              <a:t>False teachers in Colossae claimed visionary experiences</a:t>
            </a:r>
          </a:p>
          <a:p>
            <a:pPr>
              <a:lnSpc>
                <a:spcPts val="3200"/>
              </a:lnSpc>
              <a:spcBef>
                <a:spcPts val="0"/>
              </a:spcBef>
              <a:spcAft>
                <a:spcPts val="600"/>
              </a:spcAft>
              <a:buNone/>
            </a:pPr>
            <a:endParaRPr lang="en-US" sz="3100" dirty="0" smtClean="0"/>
          </a:p>
          <a:p>
            <a:pPr>
              <a:lnSpc>
                <a:spcPts val="3200"/>
              </a:lnSpc>
              <a:spcBef>
                <a:spcPts val="0"/>
              </a:spcBef>
              <a:spcAft>
                <a:spcPts val="600"/>
              </a:spcAft>
              <a:buNone/>
            </a:pPr>
            <a:endParaRPr lang="en-US" sz="3100" dirty="0" smtClean="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9900" y="1295400"/>
            <a:ext cx="8229600" cy="4724401"/>
          </a:xfrm>
        </p:spPr>
        <p:txBody>
          <a:bodyPr/>
          <a:lstStyle/>
          <a:p>
            <a:pPr marL="0" indent="0">
              <a:buNone/>
            </a:pPr>
            <a:r>
              <a:rPr lang="en-US" b="1" u="sng" dirty="0"/>
              <a:t>Ephesians 1:20 - 22</a:t>
            </a:r>
            <a:r>
              <a:rPr lang="en-US" b="1" dirty="0"/>
              <a:t> </a:t>
            </a:r>
            <a:r>
              <a:rPr lang="en-US" dirty="0"/>
              <a:t>(NASB)</a:t>
            </a:r>
          </a:p>
          <a:p>
            <a:pPr marL="0" lvl="1" indent="0">
              <a:buNone/>
            </a:pPr>
            <a:r>
              <a:rPr lang="en-US" sz="3000" dirty="0" smtClean="0"/>
              <a:t>which </a:t>
            </a:r>
            <a:r>
              <a:rPr lang="en-US" sz="3000" dirty="0"/>
              <a:t>He brought about in Christ, when He raised Him from the dead and seated Him at His right hand in the heavenly places, far above all rule and authority and power and dominion, and every name that is named, not only in this age but also in the one to come. And He put all things in subjection under His feet, and gave Him as head over all things to the church,</a:t>
            </a:r>
          </a:p>
          <a:p>
            <a:pPr marL="0" lvl="1" indent="0">
              <a:buNone/>
            </a:pPr>
            <a:endParaRPr lang="en-US" sz="3000" dirty="0"/>
          </a:p>
          <a:p>
            <a:pPr marL="0" lvl="1" indent="0">
              <a:buNone/>
            </a:pPr>
            <a:endParaRPr lang="en-US" sz="3200" dirty="0"/>
          </a:p>
          <a:p>
            <a:pPr marL="0" indent="0">
              <a:buNone/>
            </a:pPr>
            <a:endParaRPr lang="en-US" dirty="0"/>
          </a:p>
        </p:txBody>
      </p:sp>
      <p:sp>
        <p:nvSpPr>
          <p:cNvPr id="3" name="Title 2"/>
          <p:cNvSpPr>
            <a:spLocks noGrp="1"/>
          </p:cNvSpPr>
          <p:nvPr>
            <p:ph type="title"/>
          </p:nvPr>
        </p:nvSpPr>
        <p:spPr/>
        <p:txBody>
          <a:bodyPr/>
          <a:lstStyle/>
          <a:p>
            <a:r>
              <a:rPr lang="en-US" smtClean="0"/>
              <a:t>Freedom From Demons Is Found in Christ</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9900" y="1295400"/>
            <a:ext cx="8229600" cy="4724401"/>
          </a:xfrm>
        </p:spPr>
        <p:txBody>
          <a:bodyPr/>
          <a:lstStyle/>
          <a:p>
            <a:pPr marL="0" indent="0">
              <a:lnSpc>
                <a:spcPts val="3400"/>
              </a:lnSpc>
              <a:spcBef>
                <a:spcPts val="0"/>
              </a:spcBef>
              <a:spcAft>
                <a:spcPts val="600"/>
              </a:spcAft>
              <a:buNone/>
            </a:pPr>
            <a:r>
              <a:rPr lang="en-US" b="1" u="sng" dirty="0" smtClean="0"/>
              <a:t>Ephesians 4:15, 16  </a:t>
            </a:r>
            <a:r>
              <a:rPr lang="en-US" dirty="0" smtClean="0"/>
              <a:t>(NASB)</a:t>
            </a:r>
          </a:p>
          <a:p>
            <a:pPr marL="0" indent="0">
              <a:lnSpc>
                <a:spcPts val="3400"/>
              </a:lnSpc>
              <a:spcBef>
                <a:spcPts val="0"/>
              </a:spcBef>
              <a:spcAft>
                <a:spcPts val="600"/>
              </a:spcAft>
              <a:buNone/>
            </a:pPr>
            <a:r>
              <a:rPr lang="en-US" dirty="0" smtClean="0"/>
              <a:t>but speaking the truth in love, we are to grow up in all aspects into Him who is the head, even Christ, from whom the whole body, being fitted and held together by what every joint supplies, according to the proper working of each individual part, causes the growth of the body for the building up of itself in love.</a:t>
            </a:r>
            <a:endParaRPr lang="en-US" dirty="0"/>
          </a:p>
        </p:txBody>
      </p:sp>
      <p:sp>
        <p:nvSpPr>
          <p:cNvPr id="3" name="Title 2"/>
          <p:cNvSpPr>
            <a:spLocks noGrp="1"/>
          </p:cNvSpPr>
          <p:nvPr>
            <p:ph type="title"/>
          </p:nvPr>
        </p:nvSpPr>
        <p:spPr/>
        <p:txBody>
          <a:bodyPr/>
          <a:lstStyle/>
          <a:p>
            <a:r>
              <a:rPr lang="en-US" smtClean="0"/>
              <a:t>Every Christian Is Attached to Christ</a:t>
            </a:r>
            <a:endParaRPr lang="en-US" dirty="0" smtClean="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13976</TotalTime>
  <Words>863</Words>
  <Application>Microsoft Office PowerPoint</Application>
  <PresentationFormat>On-screen Show (4:3)</PresentationFormat>
  <Paragraphs>90</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vt:lpstr>
      <vt:lpstr>Wingdings 2</vt:lpstr>
      <vt:lpstr>Concourse</vt:lpstr>
      <vt:lpstr>Rejecting Asceticism and Clinging to Christ</vt:lpstr>
      <vt:lpstr>False Teachers Pronounce Judgment</vt:lpstr>
      <vt:lpstr>Claiming to Have “Entered” a Higher Order Spiritual Experience</vt:lpstr>
      <vt:lpstr>“Puffed Up” by the “Mind of the Flesh”</vt:lpstr>
      <vt:lpstr>Disconnected From Christ</vt:lpstr>
      <vt:lpstr>Implications and Applications</vt:lpstr>
      <vt:lpstr>There Are No Valid Secrets  Beyond Scripture</vt:lpstr>
      <vt:lpstr>Freedom From Demons Is Found in Christ</vt:lpstr>
      <vt:lpstr>Every Christian Is Attached to Christ</vt:lpstr>
      <vt:lpstr>The Gospel Humbles Us</vt:lpstr>
      <vt:lpstr>The Gospel Humbles Us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655</cp:revision>
  <cp:lastPrinted>2015-03-21T14:40:35Z</cp:lastPrinted>
  <dcterms:created xsi:type="dcterms:W3CDTF">2014-02-05T15:11:40Z</dcterms:created>
  <dcterms:modified xsi:type="dcterms:W3CDTF">2015-03-21T14:41:08Z</dcterms:modified>
</cp:coreProperties>
</file>