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handoutMasterIdLst>
    <p:handoutMasterId r:id="rId17"/>
  </p:handoutMasterIdLst>
  <p:sldIdLst>
    <p:sldId id="256" r:id="rId2"/>
    <p:sldId id="257" r:id="rId3"/>
    <p:sldId id="258" r:id="rId4"/>
    <p:sldId id="259" r:id="rId5"/>
    <p:sldId id="260" r:id="rId6"/>
    <p:sldId id="261" r:id="rId7"/>
    <p:sldId id="262" r:id="rId8"/>
    <p:sldId id="265" r:id="rId9"/>
    <p:sldId id="266" r:id="rId10"/>
    <p:sldId id="267" r:id="rId11"/>
    <p:sldId id="268" r:id="rId12"/>
    <p:sldId id="269" r:id="rId13"/>
    <p:sldId id="270" r:id="rId14"/>
    <p:sldId id="271" r:id="rId15"/>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4748" autoAdjust="0"/>
  </p:normalViewPr>
  <p:slideViewPr>
    <p:cSldViewPr>
      <p:cViewPr varScale="1">
        <p:scale>
          <a:sx n="59" d="100"/>
          <a:sy n="59" d="100"/>
        </p:scale>
        <p:origin x="1632" y="78"/>
      </p:cViewPr>
      <p:guideLst>
        <p:guide orient="horz" pos="216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449430" y="274644"/>
            <a:ext cx="3169921" cy="481727"/>
          </a:xfrm>
          <a:prstGeom prst="rect">
            <a:avLst/>
          </a:prstGeom>
        </p:spPr>
        <p:txBody>
          <a:bodyPr vert="horz" lIns="96661" tIns="48330" rIns="96661" bIns="48330" rtlCol="0"/>
          <a:lstStyle>
            <a:lvl1pPr algn="l">
              <a:defRPr sz="1300"/>
            </a:lvl1pPr>
          </a:lstStyle>
          <a:p>
            <a:r>
              <a:rPr lang="en-US" dirty="0">
                <a:cs typeface="Arial" panose="020B0604020202020204" pitchFamily="34" charset="0"/>
              </a:rPr>
              <a:t>Christ’s Resurrection </a:t>
            </a:r>
            <a:r>
              <a:rPr lang="en-US" dirty="0" smtClean="0">
                <a:cs typeface="Arial" panose="020B0604020202020204" pitchFamily="34" charset="0"/>
              </a:rPr>
              <a:t/>
            </a:r>
            <a:br>
              <a:rPr lang="en-US" dirty="0" smtClean="0">
                <a:cs typeface="Arial" panose="020B0604020202020204" pitchFamily="34" charset="0"/>
              </a:rPr>
            </a:br>
            <a:r>
              <a:rPr lang="en-US" b="1" dirty="0" smtClean="0">
                <a:cs typeface="Arial" panose="020B0604020202020204" pitchFamily="34" charset="0"/>
              </a:rPr>
              <a:t>The </a:t>
            </a:r>
            <a:r>
              <a:rPr lang="en-US" b="1" dirty="0">
                <a:cs typeface="Arial" panose="020B0604020202020204" pitchFamily="34" charset="0"/>
              </a:rPr>
              <a:t>Basis of Our Assured </a:t>
            </a:r>
            <a:r>
              <a:rPr lang="en-US" b="1" dirty="0" smtClean="0">
                <a:cs typeface="Arial" panose="020B0604020202020204" pitchFamily="34" charset="0"/>
              </a:rPr>
              <a:t>Hope</a:t>
            </a:r>
            <a:endParaRPr lang="en-US" dirty="0"/>
          </a:p>
        </p:txBody>
      </p:sp>
      <p:sp>
        <p:nvSpPr>
          <p:cNvPr id="3" name="Date Placeholder 2"/>
          <p:cNvSpPr>
            <a:spLocks noGrp="1"/>
          </p:cNvSpPr>
          <p:nvPr>
            <p:ph type="dt" sz="quarter" idx="1"/>
          </p:nvPr>
        </p:nvSpPr>
        <p:spPr>
          <a:xfrm>
            <a:off x="3609787" y="280724"/>
            <a:ext cx="3169921" cy="481727"/>
          </a:xfrm>
          <a:prstGeom prst="rect">
            <a:avLst/>
          </a:prstGeom>
        </p:spPr>
        <p:txBody>
          <a:bodyPr vert="horz" lIns="96661" tIns="48330" rIns="96661" bIns="48330" rtlCol="0"/>
          <a:lstStyle>
            <a:lvl1pPr algn="r">
              <a:defRPr sz="1300"/>
            </a:lvl1pPr>
          </a:lstStyle>
          <a:p>
            <a:r>
              <a:rPr lang="en-US" dirty="0"/>
              <a:t>b</a:t>
            </a:r>
            <a:r>
              <a:rPr lang="en-US" dirty="0" smtClean="0"/>
              <a:t>y Eric Douma</a:t>
            </a:r>
          </a:p>
          <a:p>
            <a:r>
              <a:rPr lang="en-US" dirty="0" smtClean="0"/>
              <a:t>04/05/15</a:t>
            </a:r>
            <a:endParaRPr lang="en-US" dirty="0"/>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0241" y="8692433"/>
            <a:ext cx="2285593" cy="699061"/>
          </a:xfrm>
          <a:prstGeom prst="rect">
            <a:avLst/>
          </a:prstGeom>
        </p:spPr>
      </p:pic>
      <p:sp>
        <p:nvSpPr>
          <p:cNvPr id="7" name="TextBox 6"/>
          <p:cNvSpPr txBox="1"/>
          <p:nvPr/>
        </p:nvSpPr>
        <p:spPr>
          <a:xfrm>
            <a:off x="3189183" y="8881113"/>
            <a:ext cx="3571402" cy="297659"/>
          </a:xfrm>
          <a:prstGeom prst="rect">
            <a:avLst/>
          </a:prstGeom>
          <a:noFill/>
        </p:spPr>
        <p:txBody>
          <a:bodyPr wrap="square" lIns="96661" tIns="48330" rIns="96661" bIns="48330" rtlCol="0">
            <a:spAutoFit/>
          </a:bodyPr>
          <a:lstStyle/>
          <a:p>
            <a:pPr>
              <a:tabLst>
                <a:tab pos="3260644" algn="r"/>
              </a:tabLst>
            </a:pPr>
            <a:r>
              <a:rPr lang="en-US" sz="1300" dirty="0"/>
              <a:t>Gospelofgracefellowship.org	</a:t>
            </a:r>
            <a:fld id="{DFC88A95-7DAD-434A-8E5C-0399E81677F0}" type="slidenum">
              <a:rPr lang="en-US" sz="1300"/>
              <a:pPr>
                <a:tabLst>
                  <a:tab pos="3260644" algn="r"/>
                </a:tabLst>
              </a:pPr>
              <a:t>‹#›</a:t>
            </a:fld>
            <a:endParaRPr lang="en-US" sz="1300" dirty="0"/>
          </a:p>
        </p:txBody>
      </p:sp>
    </p:spTree>
    <p:extLst>
      <p:ext uri="{BB962C8B-B14F-4D97-AF65-F5344CB8AC3E}">
        <p14:creationId xmlns:p14="http://schemas.microsoft.com/office/powerpoint/2010/main" val="3854024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6462D5EC-CDC5-45DD-AA0A-920C97AAA55E}" type="datetimeFigureOut">
              <a:rPr lang="en-US" smtClean="0"/>
              <a:t>4/4/2015</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7183C486-EA0F-4FA2-BCF4-6CEF25D3DA8E}" type="slidenum">
              <a:rPr lang="en-US" smtClean="0"/>
              <a:t>‹#›</a:t>
            </a:fld>
            <a:endParaRPr lang="en-US"/>
          </a:p>
        </p:txBody>
      </p:sp>
    </p:spTree>
    <p:extLst>
      <p:ext uri="{BB962C8B-B14F-4D97-AF65-F5344CB8AC3E}">
        <p14:creationId xmlns:p14="http://schemas.microsoft.com/office/powerpoint/2010/main" val="28480519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1</a:t>
            </a:fld>
            <a:endParaRPr lang="en-US"/>
          </a:p>
        </p:txBody>
      </p:sp>
    </p:spTree>
    <p:extLst>
      <p:ext uri="{BB962C8B-B14F-4D97-AF65-F5344CB8AC3E}">
        <p14:creationId xmlns:p14="http://schemas.microsoft.com/office/powerpoint/2010/main" val="17355288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11</a:t>
            </a:fld>
            <a:endParaRPr lang="en-US"/>
          </a:p>
        </p:txBody>
      </p:sp>
    </p:spTree>
    <p:extLst>
      <p:ext uri="{BB962C8B-B14F-4D97-AF65-F5344CB8AC3E}">
        <p14:creationId xmlns:p14="http://schemas.microsoft.com/office/powerpoint/2010/main" val="37404024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183C486-EA0F-4FA2-BCF4-6CEF25D3DA8E}" type="slidenum">
              <a:rPr lang="en-US" smtClean="0"/>
              <a:t>12</a:t>
            </a:fld>
            <a:endParaRPr lang="en-US"/>
          </a:p>
        </p:txBody>
      </p:sp>
    </p:spTree>
    <p:extLst>
      <p:ext uri="{BB962C8B-B14F-4D97-AF65-F5344CB8AC3E}">
        <p14:creationId xmlns:p14="http://schemas.microsoft.com/office/powerpoint/2010/main" val="38330484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13</a:t>
            </a:fld>
            <a:endParaRPr lang="en-US"/>
          </a:p>
        </p:txBody>
      </p:sp>
    </p:spTree>
    <p:extLst>
      <p:ext uri="{BB962C8B-B14F-4D97-AF65-F5344CB8AC3E}">
        <p14:creationId xmlns:p14="http://schemas.microsoft.com/office/powerpoint/2010/main" val="25521797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14</a:t>
            </a:fld>
            <a:endParaRPr lang="en-US"/>
          </a:p>
        </p:txBody>
      </p:sp>
    </p:spTree>
    <p:extLst>
      <p:ext uri="{BB962C8B-B14F-4D97-AF65-F5344CB8AC3E}">
        <p14:creationId xmlns:p14="http://schemas.microsoft.com/office/powerpoint/2010/main" val="2477421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3</a:t>
            </a:fld>
            <a:endParaRPr lang="en-US"/>
          </a:p>
        </p:txBody>
      </p:sp>
    </p:spTree>
    <p:extLst>
      <p:ext uri="{BB962C8B-B14F-4D97-AF65-F5344CB8AC3E}">
        <p14:creationId xmlns:p14="http://schemas.microsoft.com/office/powerpoint/2010/main" val="415930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4</a:t>
            </a:fld>
            <a:endParaRPr lang="en-US"/>
          </a:p>
        </p:txBody>
      </p:sp>
    </p:spTree>
    <p:extLst>
      <p:ext uri="{BB962C8B-B14F-4D97-AF65-F5344CB8AC3E}">
        <p14:creationId xmlns:p14="http://schemas.microsoft.com/office/powerpoint/2010/main" val="1327867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183C486-EA0F-4FA2-BCF4-6CEF25D3DA8E}" type="slidenum">
              <a:rPr lang="en-US" smtClean="0"/>
              <a:t>5</a:t>
            </a:fld>
            <a:endParaRPr lang="en-US"/>
          </a:p>
        </p:txBody>
      </p:sp>
    </p:spTree>
    <p:extLst>
      <p:ext uri="{BB962C8B-B14F-4D97-AF65-F5344CB8AC3E}">
        <p14:creationId xmlns:p14="http://schemas.microsoft.com/office/powerpoint/2010/main" val="10696018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7183C486-EA0F-4FA2-BCF4-6CEF25D3DA8E}" type="slidenum">
              <a:rPr lang="en-US" smtClean="0"/>
              <a:t>6</a:t>
            </a:fld>
            <a:endParaRPr lang="en-US"/>
          </a:p>
        </p:txBody>
      </p:sp>
    </p:spTree>
    <p:extLst>
      <p:ext uri="{BB962C8B-B14F-4D97-AF65-F5344CB8AC3E}">
        <p14:creationId xmlns:p14="http://schemas.microsoft.com/office/powerpoint/2010/main" val="11626465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7</a:t>
            </a:fld>
            <a:endParaRPr lang="en-US"/>
          </a:p>
        </p:txBody>
      </p:sp>
    </p:spTree>
    <p:extLst>
      <p:ext uri="{BB962C8B-B14F-4D97-AF65-F5344CB8AC3E}">
        <p14:creationId xmlns:p14="http://schemas.microsoft.com/office/powerpoint/2010/main" val="220188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8</a:t>
            </a:fld>
            <a:endParaRPr lang="en-US"/>
          </a:p>
        </p:txBody>
      </p:sp>
    </p:spTree>
    <p:extLst>
      <p:ext uri="{BB962C8B-B14F-4D97-AF65-F5344CB8AC3E}">
        <p14:creationId xmlns:p14="http://schemas.microsoft.com/office/powerpoint/2010/main" val="3091201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9</a:t>
            </a:fld>
            <a:endParaRPr lang="en-US"/>
          </a:p>
        </p:txBody>
      </p:sp>
    </p:spTree>
    <p:extLst>
      <p:ext uri="{BB962C8B-B14F-4D97-AF65-F5344CB8AC3E}">
        <p14:creationId xmlns:p14="http://schemas.microsoft.com/office/powerpoint/2010/main" val="616763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183C486-EA0F-4FA2-BCF4-6CEF25D3DA8E}" type="slidenum">
              <a:rPr lang="en-US" smtClean="0"/>
              <a:t>10</a:t>
            </a:fld>
            <a:endParaRPr lang="en-US"/>
          </a:p>
        </p:txBody>
      </p:sp>
    </p:spTree>
    <p:extLst>
      <p:ext uri="{BB962C8B-B14F-4D97-AF65-F5344CB8AC3E}">
        <p14:creationId xmlns:p14="http://schemas.microsoft.com/office/powerpoint/2010/main" val="24706161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7C5C7F1-B6ED-4AED-A618-09EFC4278579}" type="datetime1">
              <a:rPr lang="en-US" smtClean="0"/>
              <a:t>4/4/2015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667D021-58E1-41C8-8770-0B8DBA1CE1C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A3BF5D0-B0E4-49A4-8003-9E530BE27315}" type="datetime1">
              <a:rPr lang="en-US" smtClean="0"/>
              <a:t>4/4/2015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7D021-58E1-41C8-8770-0B8DBA1CE1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E6E3F9-5DB2-4EEA-AF8F-8EC8B26A4278}" type="datetime1">
              <a:rPr lang="en-US" smtClean="0"/>
              <a:t>4/4/2015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7D021-58E1-41C8-8770-0B8DBA1CE1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3C5EC0-7270-4915-89F2-D83CBE161C50}" type="datetime1">
              <a:rPr lang="en-US" smtClean="0"/>
              <a:t>4/4/2015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7D021-58E1-41C8-8770-0B8DBA1CE1CE}"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09CD16-4A75-4A7F-A7E5-304A717ACCD1}" type="datetime1">
              <a:rPr lang="en-US" smtClean="0"/>
              <a:t>4/4/2015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D667D021-58E1-41C8-8770-0B8DBA1CE1CE}"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EC80E38-1A36-495B-9A54-832398DCDD2E}" type="datetime1">
              <a:rPr lang="en-US" smtClean="0"/>
              <a:t>4/4/2015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7D021-58E1-41C8-8770-0B8DBA1CE1CE}"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C92A20E-A20D-473C-ABCF-53B3A60A4F01}" type="datetime1">
              <a:rPr lang="en-US" smtClean="0"/>
              <a:t>4/4/2015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D667D021-58E1-41C8-8770-0B8DBA1CE1C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8B1521A-DAE7-448E-BA5C-EF97ED6A0671}" type="datetime1">
              <a:rPr lang="en-US" smtClean="0"/>
              <a:t>4/4/2015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D667D021-58E1-41C8-8770-0B8DBA1CE1CE}"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B0AEC0D-96F3-4A4D-A7B2-7D78D1A68374}" type="datetime1">
              <a:rPr lang="en-US" smtClean="0"/>
              <a:t>4/4/2015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D667D021-58E1-41C8-8770-0B8DBA1CE1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A7A2C5F-6807-4C9C-9D5F-3E4CA3CBFDF3}" type="datetime1">
              <a:rPr lang="en-US" smtClean="0"/>
              <a:t>4/4/2015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D667D021-58E1-41C8-8770-0B8DBA1CE1C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3CEAE0E4-CE37-473C-BA38-44AE95E953A2}" type="datetime1">
              <a:rPr lang="en-US" smtClean="0"/>
              <a:t>4/4/2015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667D021-58E1-41C8-8770-0B8DBA1CE1CE}"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D16756F-0850-4CA4-86B6-B7AFB9D7AFA9}" type="datetime1">
              <a:rPr lang="en-US" smtClean="0"/>
              <a:t>4/4/2015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7772400" y="6407944"/>
            <a:ext cx="1240632" cy="365125"/>
          </a:xfrm>
          <a:prstGeom prst="rect">
            <a:avLst/>
          </a:prstGeom>
        </p:spPr>
        <p:txBody>
          <a:bodyPr vert="horz" anchor="b"/>
          <a:lstStyle>
            <a:lvl1pPr algn="r" eaLnBrk="1" latinLnBrk="0" hangingPunct="1">
              <a:defRPr kumimoji="0" sz="2000" b="0">
                <a:solidFill>
                  <a:schemeClr val="tx1"/>
                </a:solidFill>
                <a:latin typeface="Arial" panose="020B0604020202020204" pitchFamily="34" charset="0"/>
                <a:cs typeface="Arial" panose="020B0604020202020204" pitchFamily="34" charset="0"/>
              </a:defRPr>
            </a:lvl1pPr>
            <a:extLst/>
          </a:lstStyle>
          <a:p>
            <a:fld id="{D667D021-58E1-41C8-8770-0B8DBA1CE1C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google.com/url?sa=i&amp;rct=j&amp;q=&amp;esrc=s&amp;source=images&amp;cd=&amp;cad=rja&amp;uact=8&amp;docid=Hf2nR5AIeFBT4M&amp;tbnid=3K1Xu7hEtB2GTM:&amp;ved=0CAUQjRw&amp;url=http://vridar.org/2014/03/15/was-the-empty-tomb-story-originally-meant-to-be-understood-literally/&amp;ei=a4ZNU-PyGuSqyAGh-4BY&amp;bvm=bv.64764171,d.aWc&amp;psig=AFQjCNFWCX5g58rgfgjf5wSCVx-HycyVnQ&amp;ust=139767600997981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500" y="914400"/>
            <a:ext cx="8001000" cy="839162"/>
          </a:xfrm>
        </p:spPr>
        <p:txBody>
          <a:bodyPr>
            <a:normAutofit/>
          </a:bodyPr>
          <a:lstStyle/>
          <a:p>
            <a:pPr algn="ctr"/>
            <a:r>
              <a:rPr lang="en-US" dirty="0" smtClean="0">
                <a:solidFill>
                  <a:srgbClr val="0070C0"/>
                </a:solidFill>
                <a:latin typeface="Arial" panose="020B0604020202020204" pitchFamily="34" charset="0"/>
                <a:cs typeface="Arial" panose="020B0604020202020204" pitchFamily="34" charset="0"/>
              </a:rPr>
              <a:t>Christ’s Resurrection</a:t>
            </a:r>
            <a:endParaRPr lang="en-US" dirty="0">
              <a:solidFill>
                <a:srgbClr val="0070C0"/>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085850" y="1905000"/>
            <a:ext cx="6972300" cy="1199704"/>
          </a:xfrm>
        </p:spPr>
        <p:txBody>
          <a:bodyPr>
            <a:noAutofit/>
          </a:bodyPr>
          <a:lstStyle/>
          <a:p>
            <a:pPr algn="ctr"/>
            <a:r>
              <a:rPr lang="en-US" sz="3200" b="1" dirty="0" smtClean="0">
                <a:latin typeface="Arial" panose="020B0604020202020204" pitchFamily="34" charset="0"/>
                <a:cs typeface="Arial" panose="020B0604020202020204" pitchFamily="34" charset="0"/>
              </a:rPr>
              <a:t>The </a:t>
            </a:r>
            <a:r>
              <a:rPr lang="en-US" sz="3200" b="1" dirty="0" smtClean="0">
                <a:latin typeface="Arial" panose="020B0604020202020204" pitchFamily="34" charset="0"/>
                <a:cs typeface="Arial" panose="020B0604020202020204" pitchFamily="34" charset="0"/>
              </a:rPr>
              <a:t>Basis </a:t>
            </a:r>
            <a:r>
              <a:rPr lang="en-US" sz="3200" b="1" dirty="0" smtClean="0">
                <a:latin typeface="Arial" panose="020B0604020202020204" pitchFamily="34" charset="0"/>
                <a:cs typeface="Arial" panose="020B0604020202020204" pitchFamily="34" charset="0"/>
              </a:rPr>
              <a:t>of </a:t>
            </a:r>
            <a:r>
              <a:rPr lang="en-US" sz="3200" b="1" dirty="0" smtClean="0">
                <a:latin typeface="Arial" panose="020B0604020202020204" pitchFamily="34" charset="0"/>
                <a:cs typeface="Arial" panose="020B0604020202020204" pitchFamily="34" charset="0"/>
              </a:rPr>
              <a:t>Our Assured </a:t>
            </a:r>
            <a:r>
              <a:rPr lang="en-US" sz="3200" b="1" dirty="0" smtClean="0">
                <a:latin typeface="Arial" panose="020B0604020202020204" pitchFamily="34" charset="0"/>
                <a:cs typeface="Arial" panose="020B0604020202020204" pitchFamily="34" charset="0"/>
              </a:rPr>
              <a:t>Hope</a:t>
            </a:r>
          </a:p>
          <a:p>
            <a:pPr algn="ctr"/>
            <a:endParaRPr lang="en-US" sz="2800" b="1" dirty="0" smtClean="0">
              <a:latin typeface="Arial" panose="020B0604020202020204" pitchFamily="34" charset="0"/>
              <a:cs typeface="Arial" panose="020B0604020202020204" pitchFamily="34" charset="0"/>
            </a:endParaRPr>
          </a:p>
          <a:p>
            <a:pPr algn="ctr"/>
            <a:r>
              <a:rPr lang="en-US" sz="2800" dirty="0" smtClean="0">
                <a:latin typeface="Arial" panose="020B0604020202020204" pitchFamily="34" charset="0"/>
                <a:cs typeface="Arial" panose="020B0604020202020204" pitchFamily="34" charset="0"/>
              </a:rPr>
              <a:t>by Eric Douma</a:t>
            </a:r>
          </a:p>
          <a:p>
            <a:pPr algn="ctr"/>
            <a:r>
              <a:rPr lang="en-US" sz="2800" i="1" dirty="0" smtClean="0">
                <a:latin typeface="Arial" panose="020B0604020202020204" pitchFamily="34" charset="0"/>
                <a:cs typeface="Arial" panose="020B0604020202020204" pitchFamily="34" charset="0"/>
              </a:rPr>
              <a:t>Gospel of Grace Fellowship</a:t>
            </a:r>
          </a:p>
          <a:p>
            <a:pPr algn="ctr"/>
            <a:endParaRPr lang="en-US" sz="2800" b="1" dirty="0">
              <a:latin typeface="Arial" panose="020B0604020202020204" pitchFamily="34" charset="0"/>
              <a:cs typeface="Arial" panose="020B0604020202020204" pitchFamily="34" charset="0"/>
            </a:endParaRPr>
          </a:p>
          <a:p>
            <a:pPr algn="ctr"/>
            <a:r>
              <a:rPr lang="en-US" sz="2800" b="1" dirty="0" smtClean="0">
                <a:latin typeface="Arial" panose="020B0604020202020204" pitchFamily="34" charset="0"/>
                <a:cs typeface="Arial" panose="020B0604020202020204" pitchFamily="34" charset="0"/>
              </a:rPr>
              <a:t>April 5, 2015</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051134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685800"/>
            <a:ext cx="8991600" cy="5410200"/>
          </a:xfrm>
        </p:spPr>
        <p:txBody>
          <a:bodyPr>
            <a:noAutofit/>
          </a:bodyPr>
          <a:lstStyle/>
          <a:p>
            <a:pPr marL="109728" indent="0">
              <a:buNone/>
            </a:pPr>
            <a:r>
              <a:rPr lang="en-US" sz="2800" b="1" dirty="0" smtClean="0">
                <a:latin typeface="Arial" panose="020B0604020202020204" pitchFamily="34" charset="0"/>
                <a:cs typeface="Arial" panose="020B0604020202020204" pitchFamily="34" charset="0"/>
              </a:rPr>
              <a:t>Unlikely converts:</a:t>
            </a:r>
          </a:p>
          <a:p>
            <a:pPr marL="109728" indent="0">
              <a:buNone/>
            </a:pPr>
            <a:r>
              <a:rPr lang="en-US" sz="2800" u="sng" dirty="0" smtClean="0">
                <a:latin typeface="Arial" panose="020B0604020202020204" pitchFamily="34" charset="0"/>
                <a:cs typeface="Arial" panose="020B0604020202020204" pitchFamily="34" charset="0"/>
              </a:rPr>
              <a:t>John 7:3-5</a:t>
            </a:r>
            <a:r>
              <a:rPr lang="en-US" sz="2800" dirty="0" smtClean="0">
                <a:latin typeface="Arial" panose="020B0604020202020204" pitchFamily="34" charset="0"/>
                <a:cs typeface="Arial" panose="020B0604020202020204" pitchFamily="34" charset="0"/>
              </a:rPr>
              <a:t> Therefore </a:t>
            </a:r>
            <a:r>
              <a:rPr lang="en-US" sz="2800" dirty="0">
                <a:latin typeface="Arial" panose="020B0604020202020204" pitchFamily="34" charset="0"/>
                <a:cs typeface="Arial" panose="020B0604020202020204" pitchFamily="34" charset="0"/>
              </a:rPr>
              <a:t>His brothers said to Him, “Leave here and go into Judea, so that Your disciples also may see Your works which You are doing.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no one does anything in secret when he himself seeks to be known publicly. If You do these things, show Yourself to the world.” </a:t>
            </a:r>
            <a:r>
              <a:rPr lang="en-US" sz="2800" dirty="0" smtClean="0">
                <a:solidFill>
                  <a:srgbClr val="FF0000"/>
                </a:solidFill>
                <a:latin typeface="Arial" panose="020B0604020202020204" pitchFamily="34" charset="0"/>
                <a:cs typeface="Arial" panose="020B0604020202020204" pitchFamily="34" charset="0"/>
              </a:rPr>
              <a:t>For </a:t>
            </a:r>
            <a:r>
              <a:rPr lang="en-US" sz="2800" dirty="0">
                <a:solidFill>
                  <a:srgbClr val="FF0000"/>
                </a:solidFill>
                <a:latin typeface="Arial" panose="020B0604020202020204" pitchFamily="34" charset="0"/>
                <a:cs typeface="Arial" panose="020B0604020202020204" pitchFamily="34" charset="0"/>
              </a:rPr>
              <a:t>not even His brothers were believing in Him</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1050" dirty="0" smtClean="0">
              <a:latin typeface="Arial" panose="020B0604020202020204" pitchFamily="34" charset="0"/>
              <a:cs typeface="Arial" panose="020B0604020202020204" pitchFamily="34" charset="0"/>
            </a:endParaRPr>
          </a:p>
          <a:p>
            <a:pPr marL="109728" indent="0" defTabSz="776288">
              <a:buNone/>
            </a:pPr>
            <a:r>
              <a:rPr lang="en-US" sz="2400" dirty="0" smtClean="0">
                <a:latin typeface="Arial" panose="020B0604020202020204" pitchFamily="34" charset="0"/>
                <a:cs typeface="Arial" panose="020B0604020202020204" pitchFamily="34" charset="0"/>
              </a:rPr>
              <a:t>“</a:t>
            </a:r>
            <a:r>
              <a:rPr lang="en-US" sz="2400" dirty="0" err="1" smtClean="0">
                <a:latin typeface="Arial" panose="020B0604020202020204" pitchFamily="34" charset="0"/>
                <a:cs typeface="Arial" panose="020B0604020202020204" pitchFamily="34" charset="0"/>
              </a:rPr>
              <a:t>Ananus</a:t>
            </a:r>
            <a:r>
              <a:rPr lang="en-US" sz="2400" dirty="0" smtClean="0">
                <a:latin typeface="Arial" panose="020B0604020202020204" pitchFamily="34" charset="0"/>
                <a:cs typeface="Arial" panose="020B0604020202020204" pitchFamily="34" charset="0"/>
              </a:rPr>
              <a:t>… assembled </a:t>
            </a:r>
            <a:r>
              <a:rPr lang="en-US" sz="2400" dirty="0">
                <a:latin typeface="Arial" panose="020B0604020202020204" pitchFamily="34" charset="0"/>
                <a:cs typeface="Arial" panose="020B0604020202020204" pitchFamily="34" charset="0"/>
              </a:rPr>
              <a:t>the </a:t>
            </a:r>
            <a:r>
              <a:rPr lang="en-US" sz="2400" dirty="0" smtClean="0">
                <a:latin typeface="Arial" panose="020B0604020202020204" pitchFamily="34" charset="0"/>
                <a:cs typeface="Arial" panose="020B0604020202020204" pitchFamily="34" charset="0"/>
              </a:rPr>
              <a:t>Sanhedrim </a:t>
            </a:r>
            <a:r>
              <a:rPr lang="en-US" sz="2400" dirty="0">
                <a:latin typeface="Arial" panose="020B0604020202020204" pitchFamily="34" charset="0"/>
                <a:cs typeface="Arial" panose="020B0604020202020204" pitchFamily="34" charset="0"/>
              </a:rPr>
              <a:t>of judges, and brought before them </a:t>
            </a:r>
            <a:r>
              <a:rPr lang="en-US" sz="2400" dirty="0">
                <a:solidFill>
                  <a:srgbClr val="FF0000"/>
                </a:solidFill>
                <a:latin typeface="Arial" panose="020B0604020202020204" pitchFamily="34" charset="0"/>
                <a:cs typeface="Arial" panose="020B0604020202020204" pitchFamily="34" charset="0"/>
              </a:rPr>
              <a:t>the brother of Jesus</a:t>
            </a:r>
            <a:r>
              <a:rPr lang="en-US" sz="2400" dirty="0">
                <a:latin typeface="Arial" panose="020B0604020202020204" pitchFamily="34" charset="0"/>
                <a:cs typeface="Arial" panose="020B0604020202020204" pitchFamily="34" charset="0"/>
              </a:rPr>
              <a:t>, who was called Christ, whose name was </a:t>
            </a:r>
            <a:r>
              <a:rPr lang="en-US" sz="2400" dirty="0">
                <a:solidFill>
                  <a:srgbClr val="FF0000"/>
                </a:solidFill>
                <a:latin typeface="Arial" panose="020B0604020202020204" pitchFamily="34" charset="0"/>
                <a:cs typeface="Arial" panose="020B0604020202020204" pitchFamily="34" charset="0"/>
              </a:rPr>
              <a:t>James</a:t>
            </a:r>
            <a:r>
              <a:rPr lang="en-US" sz="2400" dirty="0">
                <a:latin typeface="Arial" panose="020B0604020202020204" pitchFamily="34" charset="0"/>
                <a:cs typeface="Arial" panose="020B0604020202020204" pitchFamily="34" charset="0"/>
              </a:rPr>
              <a:t>, and some others; and when he had formed an accusation against them as breakers of the law, he delivered </a:t>
            </a:r>
            <a:r>
              <a:rPr lang="en-US" sz="2400" dirty="0" smtClean="0">
                <a:latin typeface="Arial" panose="020B0604020202020204" pitchFamily="34" charset="0"/>
                <a:cs typeface="Arial" panose="020B0604020202020204" pitchFamily="34" charset="0"/>
              </a:rPr>
              <a:t>		them </a:t>
            </a:r>
            <a:r>
              <a:rPr lang="en-US" sz="2400" dirty="0">
                <a:latin typeface="Arial" panose="020B0604020202020204" pitchFamily="34" charset="0"/>
                <a:cs typeface="Arial" panose="020B0604020202020204" pitchFamily="34" charset="0"/>
              </a:rPr>
              <a:t>to be </a:t>
            </a:r>
            <a:r>
              <a:rPr lang="en-US" sz="2400" dirty="0" smtClean="0">
                <a:latin typeface="Arial" panose="020B0604020202020204" pitchFamily="34" charset="0"/>
                <a:cs typeface="Arial" panose="020B0604020202020204" pitchFamily="34" charset="0"/>
              </a:rPr>
              <a:t>stoned” (Josephus, </a:t>
            </a:r>
            <a:r>
              <a:rPr lang="en-US" sz="2400" i="1" dirty="0" smtClean="0">
                <a:latin typeface="Arial" panose="020B0604020202020204" pitchFamily="34" charset="0"/>
                <a:cs typeface="Arial" panose="020B0604020202020204" pitchFamily="34" charset="0"/>
              </a:rPr>
              <a:t>Antiquities</a:t>
            </a:r>
            <a:r>
              <a:rPr lang="en-US" sz="2400" dirty="0" smtClean="0">
                <a:latin typeface="Arial" panose="020B0604020202020204" pitchFamily="34" charset="0"/>
                <a:cs typeface="Arial" panose="020B0604020202020204" pitchFamily="34" charset="0"/>
              </a:rPr>
              <a:t>,  </a:t>
            </a:r>
            <a:r>
              <a:rPr lang="en-US" sz="2400" dirty="0">
                <a:latin typeface="Arial" panose="020B0604020202020204" pitchFamily="34" charset="0"/>
                <a:cs typeface="Arial" panose="020B0604020202020204" pitchFamily="34" charset="0"/>
              </a:rPr>
              <a:t>XX, IX, </a:t>
            </a:r>
            <a:r>
              <a:rPr lang="en-US" sz="2400" dirty="0" smtClean="0">
                <a:latin typeface="Arial" panose="020B0604020202020204" pitchFamily="34" charset="0"/>
                <a:cs typeface="Arial" panose="020B0604020202020204" pitchFamily="34" charset="0"/>
              </a:rPr>
              <a:t>1</a:t>
            </a:r>
            <a:r>
              <a:rPr lang="en-US" sz="2400" dirty="0" smtClean="0">
                <a:latin typeface="Arial" panose="020B0604020202020204" pitchFamily="34" charset="0"/>
                <a:cs typeface="Arial" panose="020B0604020202020204" pitchFamily="34" charset="0"/>
              </a:rPr>
              <a:t>).</a:t>
            </a:r>
            <a:endParaRPr lang="en-US" sz="24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76200" y="76200"/>
            <a:ext cx="8991600" cy="639762"/>
          </a:xfrm>
        </p:spPr>
        <p:txBody>
          <a:bodyPr>
            <a:noAutofit/>
          </a:bodyPr>
          <a:lstStyle/>
          <a:p>
            <a:pPr algn="ctr"/>
            <a:r>
              <a:rPr lang="en-US" sz="3000" dirty="0">
                <a:solidFill>
                  <a:srgbClr val="0070C0"/>
                </a:solidFill>
                <a:effectLst/>
                <a:latin typeface="Arial" panose="020B0604020202020204" pitchFamily="34" charset="0"/>
                <a:cs typeface="Arial" panose="020B0604020202020204" pitchFamily="34" charset="0"/>
              </a:rPr>
              <a:t>Overwhelming Evidence That Jesus Was Raised </a:t>
            </a:r>
            <a:endParaRPr lang="en-US" sz="3000" dirty="0"/>
          </a:p>
        </p:txBody>
      </p:sp>
      <p:sp>
        <p:nvSpPr>
          <p:cNvPr id="4" name="Slide Number Placeholder 3"/>
          <p:cNvSpPr>
            <a:spLocks noGrp="1"/>
          </p:cNvSpPr>
          <p:nvPr>
            <p:ph type="sldNum" sz="quarter" idx="12"/>
          </p:nvPr>
        </p:nvSpPr>
        <p:spPr/>
        <p:txBody>
          <a:bodyPr/>
          <a:lstStyle/>
          <a:p>
            <a:fld id="{D667D021-58E1-41C8-8770-0B8DBA1CE1CE}" type="slidenum">
              <a:rPr lang="en-US" smtClean="0"/>
              <a:t>10</a:t>
            </a:fld>
            <a:endParaRPr lang="en-US"/>
          </a:p>
        </p:txBody>
      </p:sp>
    </p:spTree>
    <p:extLst>
      <p:ext uri="{BB962C8B-B14F-4D97-AF65-F5344CB8AC3E}">
        <p14:creationId xmlns:p14="http://schemas.microsoft.com/office/powerpoint/2010/main" val="4272828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07909"/>
            <a:ext cx="8839200" cy="50166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Proof that Jesus is Lord and Judge:</a:t>
            </a:r>
          </a:p>
          <a:p>
            <a:pPr marL="109728" indent="0">
              <a:buNone/>
            </a:pPr>
            <a:endParaRPr lang="en-US" sz="1800" b="1"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Acts 17:30-31</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Therefore having overlooked the times of ignorance, God is now declaring to men that all people everywhere should repent, </a:t>
            </a:r>
            <a:r>
              <a:rPr lang="en-US" sz="2800" dirty="0" smtClean="0">
                <a:latin typeface="Arial" panose="020B0604020202020204" pitchFamily="34" charset="0"/>
                <a:cs typeface="Arial" panose="020B0604020202020204" pitchFamily="34" charset="0"/>
              </a:rPr>
              <a:t>because </a:t>
            </a:r>
            <a:r>
              <a:rPr lang="en-US" sz="2800" dirty="0">
                <a:latin typeface="Arial" panose="020B0604020202020204" pitchFamily="34" charset="0"/>
                <a:cs typeface="Arial" panose="020B0604020202020204" pitchFamily="34" charset="0"/>
              </a:rPr>
              <a:t>He has fixed a day in which He will judge the world in righteousness through a Man whom He has appointed, </a:t>
            </a:r>
            <a:r>
              <a:rPr lang="en-US" sz="2800" dirty="0">
                <a:solidFill>
                  <a:srgbClr val="FF0000"/>
                </a:solidFill>
                <a:latin typeface="Arial" panose="020B0604020202020204" pitchFamily="34" charset="0"/>
                <a:cs typeface="Arial" panose="020B0604020202020204" pitchFamily="34" charset="0"/>
              </a:rPr>
              <a:t>having furnished proof to all men by raising Him from the dead</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381000" y="76200"/>
            <a:ext cx="83058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The Significance Of Jesus’ Resurrection </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3429000" y="3060509"/>
            <a:ext cx="2209800" cy="3810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667D021-58E1-41C8-8770-0B8DBA1CE1CE}" type="slidenum">
              <a:rPr lang="en-US" smtClean="0"/>
              <a:t>11</a:t>
            </a:fld>
            <a:endParaRPr lang="en-US"/>
          </a:p>
        </p:txBody>
      </p:sp>
    </p:spTree>
    <p:extLst>
      <p:ext uri="{BB962C8B-B14F-4D97-AF65-F5344CB8AC3E}">
        <p14:creationId xmlns:p14="http://schemas.microsoft.com/office/powerpoint/2010/main" val="662982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55509"/>
            <a:ext cx="8839200" cy="50166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Jesus raised for our justification:</a:t>
            </a:r>
          </a:p>
          <a:p>
            <a:pPr marL="109728" indent="0">
              <a:buNone/>
            </a:pP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4:25 NET</a:t>
            </a:r>
            <a:r>
              <a:rPr lang="en-US" sz="2800" dirty="0" smtClean="0">
                <a:latin typeface="Arial" panose="020B0604020202020204" pitchFamily="34" charset="0"/>
                <a:cs typeface="Arial" panose="020B0604020202020204" pitchFamily="34" charset="0"/>
              </a:rPr>
              <a:t> He </a:t>
            </a:r>
            <a:r>
              <a:rPr lang="en-US" sz="2800" dirty="0">
                <a:latin typeface="Arial" panose="020B0604020202020204" pitchFamily="34" charset="0"/>
                <a:cs typeface="Arial" panose="020B0604020202020204" pitchFamily="34" charset="0"/>
              </a:rPr>
              <a:t>was given over because of our transgressions and was </a:t>
            </a:r>
            <a:r>
              <a:rPr lang="en-US" sz="2800" dirty="0">
                <a:solidFill>
                  <a:srgbClr val="FF0000"/>
                </a:solidFill>
                <a:latin typeface="Arial" panose="020B0604020202020204" pitchFamily="34" charset="0"/>
                <a:cs typeface="Arial" panose="020B0604020202020204" pitchFamily="34" charset="0"/>
              </a:rPr>
              <a:t>raised for the sake of our justification</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Romans 5:10</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 For if while we were enemies we were reconciled to God through the death of His Son, much more, having been reconciled, </a:t>
            </a:r>
            <a:r>
              <a:rPr lang="en-US" sz="2800" dirty="0">
                <a:solidFill>
                  <a:srgbClr val="FF0000"/>
                </a:solidFill>
                <a:latin typeface="Arial" panose="020B0604020202020204" pitchFamily="34" charset="0"/>
                <a:cs typeface="Arial" panose="020B0604020202020204" pitchFamily="34" charset="0"/>
              </a:rPr>
              <a:t>we shall be saved by His life</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381000" y="76200"/>
            <a:ext cx="8382000" cy="914400"/>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The Significance Of Jesus’ Resurrection </a:t>
            </a:r>
            <a:endParaRPr lang="en-US" sz="3200" dirty="0"/>
          </a:p>
        </p:txBody>
      </p:sp>
      <p:sp>
        <p:nvSpPr>
          <p:cNvPr id="4" name="Slide Number Placeholder 3"/>
          <p:cNvSpPr>
            <a:spLocks noGrp="1"/>
          </p:cNvSpPr>
          <p:nvPr>
            <p:ph type="sldNum" sz="quarter" idx="12"/>
          </p:nvPr>
        </p:nvSpPr>
        <p:spPr/>
        <p:txBody>
          <a:bodyPr/>
          <a:lstStyle/>
          <a:p>
            <a:fld id="{D667D021-58E1-41C8-8770-0B8DBA1CE1CE}" type="slidenum">
              <a:rPr lang="en-US" smtClean="0"/>
              <a:t>12</a:t>
            </a:fld>
            <a:endParaRPr lang="en-US"/>
          </a:p>
        </p:txBody>
      </p:sp>
    </p:spTree>
    <p:extLst>
      <p:ext uri="{BB962C8B-B14F-4D97-AF65-F5344CB8AC3E}">
        <p14:creationId xmlns:p14="http://schemas.microsoft.com/office/powerpoint/2010/main" val="302373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Jesus’ resurrection is the grounds for our hope:</a:t>
            </a:r>
            <a:endParaRPr lang="en-US" sz="28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Corinthians 15:13-14</a:t>
            </a:r>
            <a:r>
              <a:rPr lang="en-US" sz="2800" dirty="0" smtClean="0">
                <a:latin typeface="Arial" panose="020B0604020202020204" pitchFamily="34" charset="0"/>
                <a:cs typeface="Arial" panose="020B0604020202020204" pitchFamily="34" charset="0"/>
              </a:rPr>
              <a:t> But </a:t>
            </a:r>
            <a:r>
              <a:rPr lang="en-US" sz="2800" dirty="0">
                <a:solidFill>
                  <a:srgbClr val="FF0000"/>
                </a:solidFill>
                <a:latin typeface="Arial" panose="020B0604020202020204" pitchFamily="34" charset="0"/>
                <a:cs typeface="Arial" panose="020B0604020202020204" pitchFamily="34" charset="0"/>
              </a:rPr>
              <a:t>if there is no resurrection </a:t>
            </a:r>
            <a:r>
              <a:rPr lang="en-US" sz="2800" dirty="0">
                <a:latin typeface="Arial" panose="020B0604020202020204" pitchFamily="34" charset="0"/>
                <a:cs typeface="Arial" panose="020B0604020202020204" pitchFamily="34" charset="0"/>
              </a:rPr>
              <a:t>of the dead, not even Christ has been raised;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if Christ has not been raised, then our preaching is vain, </a:t>
            </a:r>
            <a:r>
              <a:rPr lang="en-US" sz="2800" dirty="0">
                <a:solidFill>
                  <a:srgbClr val="FF0000"/>
                </a:solidFill>
                <a:latin typeface="Arial" panose="020B0604020202020204" pitchFamily="34" charset="0"/>
                <a:cs typeface="Arial" panose="020B0604020202020204" pitchFamily="34" charset="0"/>
              </a:rPr>
              <a:t>your faith also is </a:t>
            </a:r>
            <a:r>
              <a:rPr lang="en-US" sz="2800" dirty="0" smtClean="0">
                <a:solidFill>
                  <a:srgbClr val="FF0000"/>
                </a:solidFill>
                <a:latin typeface="Arial" panose="020B0604020202020204" pitchFamily="34" charset="0"/>
                <a:cs typeface="Arial" panose="020B0604020202020204" pitchFamily="34" charset="0"/>
              </a:rPr>
              <a:t>vain</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Corinthians 15:20</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now Christ has been raised from the dead, </a:t>
            </a:r>
            <a:r>
              <a:rPr lang="en-US" sz="2800" dirty="0">
                <a:solidFill>
                  <a:srgbClr val="FF0000"/>
                </a:solidFill>
                <a:latin typeface="Arial" panose="020B0604020202020204" pitchFamily="34" charset="0"/>
                <a:cs typeface="Arial" panose="020B0604020202020204" pitchFamily="34" charset="0"/>
              </a:rPr>
              <a:t>the first fruits </a:t>
            </a:r>
            <a:r>
              <a:rPr lang="en-US" sz="2800" dirty="0">
                <a:latin typeface="Arial" panose="020B0604020202020204" pitchFamily="34" charset="0"/>
                <a:cs typeface="Arial" panose="020B0604020202020204" pitchFamily="34" charset="0"/>
              </a:rPr>
              <a:t>of those who are </a:t>
            </a:r>
            <a:r>
              <a:rPr lang="en-US" sz="2800" dirty="0" smtClean="0">
                <a:latin typeface="Arial" panose="020B0604020202020204" pitchFamily="34" charset="0"/>
                <a:cs typeface="Arial" panose="020B0604020202020204" pitchFamily="34" charset="0"/>
              </a:rPr>
              <a:t>asleep. </a:t>
            </a:r>
            <a:endParaRPr lang="en-US" sz="2800"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304800" y="76200"/>
            <a:ext cx="8458200" cy="762000"/>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The Significance Of Jesus’ Resurrection </a:t>
            </a:r>
            <a:endParaRPr lang="en-US" sz="3200" dirty="0"/>
          </a:p>
        </p:txBody>
      </p:sp>
      <p:sp>
        <p:nvSpPr>
          <p:cNvPr id="4" name="Slide Number Placeholder 3"/>
          <p:cNvSpPr>
            <a:spLocks noGrp="1"/>
          </p:cNvSpPr>
          <p:nvPr>
            <p:ph type="sldNum" sz="quarter" idx="12"/>
          </p:nvPr>
        </p:nvSpPr>
        <p:spPr/>
        <p:txBody>
          <a:bodyPr/>
          <a:lstStyle/>
          <a:p>
            <a:fld id="{D667D021-58E1-41C8-8770-0B8DBA1CE1CE}" type="slidenum">
              <a:rPr lang="en-US" smtClean="0"/>
              <a:t>13</a:t>
            </a:fld>
            <a:endParaRPr lang="en-US"/>
          </a:p>
        </p:txBody>
      </p:sp>
    </p:spTree>
    <p:extLst>
      <p:ext uri="{BB962C8B-B14F-4D97-AF65-F5344CB8AC3E}">
        <p14:creationId xmlns:p14="http://schemas.microsoft.com/office/powerpoint/2010/main" val="4029798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57250"/>
            <a:ext cx="8839200" cy="515004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1 Corinthians 15:54-55</a:t>
            </a:r>
            <a:r>
              <a:rPr lang="en-US" sz="2800" dirty="0" smtClean="0">
                <a:latin typeface="Arial" panose="020B0604020202020204" pitchFamily="34" charset="0"/>
                <a:cs typeface="Arial" panose="020B0604020202020204" pitchFamily="34" charset="0"/>
              </a:rPr>
              <a:t> But </a:t>
            </a:r>
            <a:r>
              <a:rPr lang="en-US" sz="2800" dirty="0">
                <a:latin typeface="Arial" panose="020B0604020202020204" pitchFamily="34" charset="0"/>
                <a:cs typeface="Arial" panose="020B0604020202020204" pitchFamily="34" charset="0"/>
              </a:rPr>
              <a:t>when this perishable will have put on the imperishable, and this mortal will have put on immortality, then will come about the saying that is written, “DEATH IS SWALLOWED UP in victory. O DEATH, WHERE IS YOUR VICTORY? O DEATH, WHERE IS YOUR STING?” </a:t>
            </a:r>
          </a:p>
        </p:txBody>
      </p:sp>
      <p:sp>
        <p:nvSpPr>
          <p:cNvPr id="3" name="Title 2"/>
          <p:cNvSpPr>
            <a:spLocks noGrp="1"/>
          </p:cNvSpPr>
          <p:nvPr>
            <p:ph type="title"/>
          </p:nvPr>
        </p:nvSpPr>
        <p:spPr>
          <a:xfrm>
            <a:off x="457200" y="76200"/>
            <a:ext cx="8229600" cy="762000"/>
          </a:xfrm>
        </p:spPr>
        <p:txBody>
          <a:bodyPr>
            <a:normAutofit/>
          </a:bodyPr>
          <a:lstStyle/>
          <a:p>
            <a:pPr algn="ctr"/>
            <a:r>
              <a:rPr lang="en-US" sz="3200" dirty="0">
                <a:solidFill>
                  <a:srgbClr val="0070C0"/>
                </a:solidFill>
                <a:effectLst/>
                <a:latin typeface="Arial" panose="020B0604020202020204" pitchFamily="34" charset="0"/>
                <a:cs typeface="Arial" panose="020B0604020202020204" pitchFamily="34" charset="0"/>
              </a:rPr>
              <a:t>The Significance Of Jesus’ Resurrection </a:t>
            </a:r>
            <a:endParaRPr lang="en-US" sz="3200" dirty="0"/>
          </a:p>
        </p:txBody>
      </p:sp>
      <p:sp>
        <p:nvSpPr>
          <p:cNvPr id="4" name="AutoShape 2"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46038" y="-22860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198438" y="-21336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350838" y="-19812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503238" y="-18288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0"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655638" y="-16764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12"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808038" y="-15240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14"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960438" y="-13716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6"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1112838" y="-12192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18"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1265238" y="-10668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20" descr="data:image/jpeg;base64,/9j/4AAQSkZJRgABAQAAAQABAAD/2wCEAAkGBhQSERQUExQWFRUWGBgZGBgYGB4ZIBscGBwYHBwdHRcdHCYeHB4kGRoaHy8gJCcqLCwsHB4xNTAqNSYrLCkBCQoKDgwOGg8PGiwkHyQpKSwsLCwsLCwsKSwpLCwsLCkpLCwpLCwsLCwsLCwsLCwsKSwsLCwsLCwsKSwsLCwsLP/AABEIAMoA+QMBIgACEQEDEQH/xAAbAAACAwEBAQAAAAAAAAAAAAAEBQIDBgcBAP/EAEUQAAECBAQDBgMECAQEBwAAAAECEQADITEEEkFRBSJhBhMycYGRobHwQsHR4QcUFSNSktLxFjNiclNUgqIlY3OTsrPC/8QAGAEBAQEBAQAAAAAAAAAAAAAAAQIAAwT/xAAfEQEBAQACAwEBAQEAAAAAAAAAARECIRIxQVFhcQP/2gAMAwEAAhEDEQA/AA5EqVJKSzHYn6a2sESsXKBKmpT6FIyKeKqzcxJb0/vE8Tj2Q7gc3NSzuRT0ji661knjSAAlyWoAwO/rrB2FxYKg6VEpv8dqWNo5rN4kuyVEE6gtTS0H4RM6aQUk6i5oblzpGsGumyJ4GhT6trR9dYlNxcpPMtYSczVIq9X996M+0c/kcLmKOQOSSBax0qzQ2kcB7s55xzBNAm4PqbtWjXiMVrST+IoqErzvQEgJSR0pUVdx+MC4eclQCj9k73IrYJDs/p7wA5WStVW62awBboHtHyZahpezMAp9y/ytFYEsRiUlb5UuRRmLVD0NdrEQ4TkoAlOZP8IrW5OppvSFuFwYQoqmhiLMaOWFAKxfiOJpluAk9S2Vz5tTWJqoqxmLCXcfaLgB3ao0a0J8diQolQH4V+ekfYqdmUR8PfX3gApysdTBpQWp963/ALx4mdeh1i6VJJJoW9h7xYjhkwk2A6VeM2g8Sqj0O76G34+0Ume7BxQMBUHz86fCGquDLb6Y+f17R5heBhJzKS6iTqwHw+6KxOhcMHuaBJ1jwEs7OHprvrZmjScO7PZ2GXKFG+/lv6eph/K7NykAky85DXqkudAbAHWJ9K1iuH4Rc1WRMvN4TRGZvNTZU332vGpwXAZhooAJSHegApvR/JLw3lze7TlHKBZKaJB++IpnlaAovSuxVtS42AeDybxVYfg6ii6TdlGnWiRS53iGKwUxFCSRu34UYbt7xcvDTFEEkg+bMzF/ui6Soy0l1BSxXK93cVOor8YPIyEEs25zW7kE5X0AZvPSF2D4kqfOUju1Jlh2URWja3u8MuIyUA3SorJo7u9wwB3asKE8RORJQlROpDhyGdmv6RU7TR2JSkS82QllDMVK36EjUEk19I9wIT3S5hLpfkYEACzavUM+8KJk5QSEIIJU6lPatgSfCCA5B2G8e4uYkCXz0Z8qWHNq4IrqH0aLk6TatmY/LZklqAcxNq1vtr5RZLxmrFt1bnVga2oN+kJZk0BSUggWuSTvpUu4pE1TyVqbwZhoXo1yKaVjYNaIzR/mTVgCjZtwwqD5sIvRi5blIAeunweMtxBMolKlpGVIYO7JZmelfX4xThsdmJO+ZICaVNKnp5wYdayfLSEFQJy6vQDT1hflGyv+6BMNxKYFM5yuA2lCal6kklNt40P6wr/lviqAztzOThjYhmr9esWIkAO6TXq7jy89+vlDudhpabu5qNi7/D8OsF4OSmW5CRe+wJFXAfUV84pi39jBIBUgl2pb3SBy33h9wuUhCRy0uE1atTT2HvEMVjwVDMQXAZ6mm1/jBWFmhiA7vtb3Tc6QgwE5dCAT0Ab6NopxqUHxKchgQKixLV0r8N4pl8Qc5EA5hU1Px2p84rlYNaiVEZSz29dyT5QNqGJxTrCQCU0sCl2H4EV0iuZiVk1UQAGCUsBoAA3XqaR9Lwi3qrKCxc+I/wDSfUud4ZpwyAnlcqO7v7aeVI1pwDLz3Ny17kV3PX4PH36sWqynowS4HqYY4dQq4r9WGh/OL0qUKpuSGAdh6n7vaDWwmThRsNnJHsPWLhg0hgw82tXeHQwaKFVSdLn8R7xZIJzEAA/MeukGw4Vy8BsCTu1PUn2i1PDTV6aHmH17Q0nKp19/jEc4J2bXyrrSDzbxCI4UhITVTnqA9+rmGJwcuWhKrEitXI3sC7/CBJkwOKk3cksxO3pT6rYlSSakZmoDelbaUB9jG1sFYcAKfKFE7gGvQWENUyghOYqABFgLhqCtYTy+JhCFLSl2LDr6NQRRIwq5z96o1sHety5b8qRKjbEmWxWSQCQGDVfSBUYgEqHdZEgeJTHyITal6wKUTVnKlISlLs9XfV7RVOmKK5csVH27gGhLEs5OsaYw2bjkocAKWs+tmertYmnS0Ily1y5ffTlFJNWVu5yhh4lFnbo+kNhhWKAxCi9f4RQmptrTaAscjvJ8oL5gKNUjMGUCbPQkbUh6BfMwS5ss5glSlJCtQHLG5oNvKE6pqcKgnMM4SM2XwsWoAKuQTfXyjTY6XNm5nUA6FFyMqUpJAbqpgTbSMlxfgM2coDDpVMUomooMocC/k8VxTURxeWuTMysCTZ3ACsvhDJZmIdrmF0kJVOYAMkEqLl6vQDyf26xouG9gVymMyYGWKsLXLDeze8XYjsrJQp1z8rJJIAAJCak7DZgPKHyGMjxBZczKJQkMkPXNQO3TN8IjIxXdAsTnUQnKXoFA1HW7n/VGj4pw+X3WSTKZDjMtQ5tVgF6ucthoTS0VyuAT5628ITzFg6izUHU7bOYdGFfG0zVoQi4Jtag1DCoZg51tDTh/DzQOBq2RmJUGDkkOba2PnDLHYMYeQ58SyCUv4QLJUqoJp4d/iCEtkKglCUHM1zMID3/hD384N6bFkrCCWVazCoZUmuZSinL1u5NNtoq7pX/NJ/mH9cDFSlzVzFOpKiogjlckAM4sK+ZFoF/w3/5cn+SZ/XDJG0cOMoACEAOlqkfVawBiOPgqOar6MdejwokpmUDFxoNai0NsB2TnKzFWVKVMDn8XoKnppG1WWqZHGjmTkSCpmANTXVtPKGOEwK5hczFblEqqiTubW84O4X2cTJUosJizcqFvIORXeGkzFzUpyuhNqnKPbmHpBv42fqOHwMxnRJEoWKll1Ub7OlthBc10pGbMqrlQF7UezRQMZm1FgHfoKjSt2j6bgZpYISrqxfe1m/tBtOPjLls5Cnu7l/N38qRdJlFTOCwubQInhc4AuakuecU6XroPekUSJuLC1oouSQDlGUlNWd0kmvWNlbYdCQAUhwOr28z6QJi+NSpQ5VBSlW0YC5J0v66Qkk4ghw7qSCSlQyuqv2TzGunl6V4rCknlcknmOUlgzkA2FGtrGwWna+0iAAEMcx1pYEktrSAJnaRT8igpJJYDXSgrc6n5QtxmHUUJAQQXZdGJS1R5aPAYwk0qohYYMkpBpSz6UAhyNbRk7tAorDLUSzMDcgv4TsBU/LQuRxObNyjMWzV5tBvyjcUpACOHnKEiX3d8xANqM5va48vIGYThcxIT3UuxzBy9TQkvcuSWAo0boTTdBVLITNUymelhWwAo+rnYxDgmLRNVOKXYAJcvUtWuulKfiLO4GuZMKkzFWqVVIIeu41ppB3DOG9yghJKSKFyBtYAX1tW5eAnRxiUpJLJSkgqJ5RTbc0/vBmDmFVnAygF75i2j0hTI4cjKpShmZWZ1FJCToGoGD30hohA2ZO2+3udYhQyUpg5IIBNX2+vhFJxaQXZyGKd9raamK5iFkMzMHDanzNIAmYqZR05eaxIB83+EZjZEwZsxAte5r6RE4iX4jU1+i1IEk4YqYvVjQVHnHs3MfCAEgXu9RYe1YGe4nGoWwBKnDUNK2Yt8hEZXDZaQXWupypCFEONmanlFuHwYSgHQAfQ6RCYoXCnWwZLsNiQOpLQ6wWbhgVh5kxiLE1AtZvTSFmOwye8MtKSphzFRcGjuaeGvzg7BzqqfmUSQSQ9aCmrUj3HYoSnXM5VlwE3YUuwrRvYdYYCxSggArKnKiRl3aqnFXYX2EAo4+FuQiYxJJUvlFeqmd/SKuLKlzV5jmUlJIyuW0oQ9iHvSvSCsVgpYypCc66MCAnK4DkdPcu/paVeL4oEhOWTnL5SQ2UC5IWAzb1rE1YhCq90Tm06ltQKv90EyUgJMuiTYpFgkMW6ksx94sw2BClfuXqCWDhh4SS9KBgPzgIebgV5UqCASC5BLhy4AuxLl3DQo/Z2O3/7z/TGt4zxCVhUoM1RzF0hAcv8ACg6vC79vyv8AhK/mT+MMTsIOyfDAJ6VrT/luUjUq06MBWu0ajE8WSpTEZJdASlNVqeyTY9ejwp4OEplAqV41OADXZOY+YduoeBOIY5C50ooQVA5q18LaaAE/CJdKlxnGrUgsAkF7MwrqLnSj7UqYz3COET8TMJllmIKlksEv950AqYdDhy8WBLQUsDWvhe5V6JFPIRrMHJlyECVJBCEPoHWrVR1JLejNpF25Eya+l4BMhIZWdSUuVqAvqwsH6bXi+WtSrOCAxJ2fbreB1zRnuNi4clh9eTwWmo86/KlKWo0cbXTEZ+GzDLfcjyP3H6eKsJJyHlIS6nUWvbfp7UgkfxKoTVQ+nfSJSlJYk6WoLnWNOVFhZisCmYSldjUUYj61jMcTXMwyuRRAIBylyPV6ho2suYFLoksNTSpbWAMbw9MyXN8OYgZFFqNpXpQ11O0dePPfaLxz0xsjtQpZUlYCAlnL1r5ae941PCMXImI8QUoB6VpVvjHO+PyAhZCapTRyKg6sdQ/T8w+G8VMhQLkHMHY0I+7zirx/Ezk6/nlJZwEhzfb+1PxiU3iSWaUmpFVN8KhzYRnuHY9M5JUlBc2LuS12BNPPcxpZeGqm2YkOLjp/eJ9H2XcCWZCVEIqtSsxfckirOWcxPD8RUZhyS8haqiHJoa1cAbC8OJuDAlso1c9KFifiIHMyXlKUkOo1OzVbfp6ROqxFcyvOM6TU/wC6lABo3lcvE18TkoSCZSwAwZqAV6+cfSpyEAJJermmrMB5UMVYnEIUUaJckHyr8esHbPp/GpKiAygWJJFGazkfJ4CGIVnMxLqykNmUGUk3OV6MzVPlEOIYyWVpQClnBU2jEv5nR7CAeJ4gZ5eTLQElnFjTqaRUDTjiQm8iAQWqqnuE6+doOXJdIB96UGzC7xjpIWpCwFAUTVLvlIJJT6FrwT3q1AjxC96B/wCIm7kM0GHWgRj5YdJWlKUkg84J3JIrlro72gRWNwq1UUVFRAzaPcMWuwJpGYxSVJlFKUhRUpkjcqYNu1/hWDJeAmgJSQHcl8tBuEgHXeNjab4rj8rDoORiWolIJ3AJVe7nW0Y+diFLzqWFEmpuws6XffWlo0qsApUwZXYhlF2dgzOS4FbDYQVj8GDKAIBfMwSKClybaFo0FZHg+GDLKlMlOUFg5e512p62MNZwL5mq4y5aEsbsRuFXtsY+4XgBLTOKw4NgNM5CSAbWPwMX4fMAkEOcyg7swNWbRntFaC6bNUh0sMxPLlPhq7bOVHMSPuh3hcYooKU5QdkFlKOw3Zm8z1hEo/vlqOhLPRnewa7BvLzhpwJaWWDMAVlUWKgC1XL+Yv1MahnO1iVZ5CSS4C1MS55iw12AHpFv7SlfwTP50wP2klJGIAQpwJaA7kgkPmYm9XgLMOnv+cVPQoheJUhCAWLICmNaPdR0rpe0QmTzkSaoIIIINWYAlwWHKGA6mK8VPHd5HIZKQagE001Gr+kE8OwZxK5MtKuXMkrJH2QXUA/+l4lf1seA4RSJKStXNMAUAD4EmqU1q7Fyd2d4snzMtmf7hSsHTZLknrTp66ae0AYiSxqHpSOfKrkUSw5tfb8INlT8iR0DV8j8fraBpU8py0u9NvOvSDp+VSTR3v5RFWgE5k0DUFh0+bvE04cG/wA4pWpgPPX5x8ieSkXLto0SVcqaoFWgDuWck/2+6KMFjhLSuYtLstTE1YMGFmBejbiKk4vvVGXLsmilDSjnS9Opi3ukcpUAoJLgF2HkH31qbxc6Qy3Guz06cpcxMtQTMJUH9Orhy7CMXisGUkpIIKSR+I9PlHbp03OgjMxppYjf3JbpHL+OYVpqwwoaEJ9i/X8o9PDlvThymBOzHHv1dfMl0uHHyrHS8HjRPyFC6KIsCfTp7RyMcqxWhA9vyLiNbwHixkELSxa43p84bx3sS40naLFzJcxnDClTtv11iPCZgzEKvU5j0cil6vpAeCQZyFLMxllTuRQO5YW+yD89IdcHwhSVZikkMAHoHd/WgNfaOToVcQWsKSgJdXMwsTS7kszn1eIT1FghUxOuYlgQQACaW1v0h0cGlMzMQabUqbuXqXEBcSxkkZsyAopVmDcrl6BwzaeoEGtiXD8IgS0qY5SeY6nMNBd31PXR4A4jOmS1LSShstCUgkJJZnFhUU1MFSZp+0pzcIBzBNG8R5lFnJPnAGJxqJyHKkqYnmKXAtR1C4DVY1duqyPCOKLM5OWUpUoBQWRW486VGsa2ZPmEygEBKQAqt6CxDM5fU/lnsHx9KOXuiQHOZID+Tdb+sEr7SB8yV0oTmDZQ2iWcvu9IK0OEywtlEpASo7cxpQH3iqfNCppIqDb76C9nLQgxfbpILISFKT/EWDi9Wr0FLmGuC4uJrG4AcgaqqSxFQBbq4jdnRWM46mQCBzLTlISA5Y+rCx+mg7CJ76WFpIdTmodiH0NC3zjLcDQZk2ZMXLQiWxL5g5y5gwDuovqCAGjSSMVLlSEJQEoTQBD2at9d/WCsqxSBKeodSkJ+KQB1o4tC7GJLqy8ral6Pc7PffWDJePStEyZmBUkgJc3Kda7iw2gGdOPdqUoJmZkulL5SAaEvTNdw13u0M6FJcbigaSwVo5i9vN/IbffCrh80rmFiUtTKDQ2erE/XStPHOLgsHLZWYejj1+QiXAEBcySEOk5635kgC59xF30j6pxSJhqsZvsvzMMvVm/tAfdjb4/lHXZPAnFkZ6gZgCwJIfKNK/GGv+Hpf/BH8g/oifKrxy3DYNBw+eaU5UvmBAJq4AD1uIO/R7w4jErWzJRLNFeJ1sE8twAHhR2hxMyUlAJGUmgAZ28xp6D3h/8Ao4x+aXiiAH/dXqS/eVJ1Lt0hnpvrS8WxolIUt3IFB10H80BJCsiDM8RSMz/xav60YQQp2BVzag/G0UYmcTYg9DfX4Rxt10zFSrFrmx2b7oqkYp2QkFRFDejE3HUNS8XGcAKkONPT40hZwE5kzFmiTMU3V2c77awK+m84sz0N2p8/eKhNGUAhnej2A/v8RHigFl3rQ12f5xMTctGYOHNydYI1WycPlQAwTsAGb2iKkNQWrtT6MGSy52AYVa7ivm0UzZNvr19oREZE0JGhN2/L74yva3EKSSClIBTUgtWwHUAgnrTaNOh25RV7noNtYSdqsJmlFWXMocrktlAYkhOpJIHtF8L2jnOnOMQnl/2k+xqPiDBGExWZKQ5BP1WIqlkJX5Aj0P5wuwKiCGvHpjg1+CxPdm5Y0NakbPpTWNQrtBhpIKkKcrqWKX9WDlmb7459NxLBlEPrASp71cfL3ieUlVK2XGe3IU6ZKQbcynd/cvQm/nGXm8UWHKltvo9XsOsD5gkBzXYa/lFOLHIS1D90RFDkccQH5l11D+t2iqV2kUgMha0h3pvuz3hEI8jp4xz8mjV2rUwGY0pVIL9TdzpEcR2jzJbvTl/hYgfygNGbmGIPG8Y3keSeIS68xG1CIe8B7VJkpUkK8WrgHY1PSMPEobxjeTtHDskzDJImqTLdJrkJLGnMDQNRuu8UcRWVFIQ1XIUbAUZgNSCwp1jBdjOJKE0SM3JOOVjYLNEq6czD1jqc7DFAlJNShKSo/BhuTHKzK6S6TrxJSiUwK1JJypqXUSEvcaGjiJYSXMvMYMlIA0cVL0aiWpoR0i6XgysoXRKZZU6CC+ZZDAlqNSGc/DEgBSjlCWyU8SnuaawMzI4JLWokIBAHiULtokPUnf2h/wAJyyQVZQ6QSaNbR9N26QBxbETaIS2Vw68rHflXlcnc06PDfhOEEtAmLUV57pLpANrte9dt3hvoQbLx5KDkSt1MUhNXIbKHcbO5+4xHuMV9TFf1wThFJQoqUvMFOyhRKEs4SPWu9TBHeTN0/wAw/oiMW5524lpVKllKudKnchyczFKX6VMS7BTlyzPzpIExIUVGgdBNv5jD+TwtM1BzU5gRR6guL3d/hAy8AUqVkzLNK1AHQH0e+givmN903nTAEk7H42gWVIZRJ6U8nPtePpU15SDUKZj5jatohMPkwrq5VWnyjk6IYyYkF1AKZ2CnazuQNgIlhEKIQAKM7hLBzsK7RXKQFMFgHKlLAks9aktXyhhNnvVAoxGwoaQM+mSqEJIFg9vOsfSJHUqZgD539fygI41IcPlA9OnxPzguRNLENXTTp5gMPjBh0SiYRZtb1Z/vj2ZUdd+sUvyulXMC2W9Gf0uDWPpSw1Ge9/jCEJiimjtytTbrFeMmNKVrmBZt2v7gCp0glKXLsXD+W1faMz2q4goLEsFgA6m1e34+sad1r6YfGls/+0/dCfCqasG8VxHi3IA+MA4YUj1cfTzcvYtc5xFaVbCu5+4RWa0HrBeGlDW0OARwzhyiQoihet4r40piUCyR8wIe/rSUpSEhht0P36wn40l5ilaEBuoAre8TVRndI8j2YGJERi0ILNYjHxMfRQeiJCIxJMZmu/Rn2cTjMclEzNkQkzFZSxOUpYPo6iKx1Hj4CcQqWcylZMzgWqvKB67b1jJ/oEUBi8QS3+SB7rH4Rte080zFqCBlUss96Buj2Bp/eOHO9uvH0h2b4ehUtOYg51FRBTTQJJe1RR+kS45NUmeE5SB4EuQmtCSNCbVjzgstIKEJKQZiMoFQeVRD0sxAU8EYqWFS05UhSnUaJq1SK7EdRcRKiTC8GM2aVTSVs5DUykVoDQtUQ0x81SZSRLKEoSXZQJJZmBP2dXLe0MeIY1MqQooIBCQxYU3qa6X+MYbHdo0KKFZzOX4ggWClMKjfLp7AXhk0XppsHMTLy5lZ5mZyTo1/EwA6C2sD/wCMUdPdH9cB8X4qUplgpr4qpcZWqVty1rRz5Qm/xBM/4eG/9oQM2k+UlJYqHk4+Z3+uqrjHF0yw0opqlipyaqrYAvYi0I+1fFJYmzEpOmZIp4n8jRq1raFuC5kpJZzU8ynFXNH1ce/WLzptM+C8TykIUQ9SG60NTep++HaQWSXq1aU6/GMbiMKVTc6S7bUAqU0L1qCGjU8MxDyy/QhwB4gCdtRHPlHSVZLw6io6gsB8fxHtBpDjlrU02tp733gWapwCgsXd94IVPKUrY1UG2AZjVhQMCd21pBhDyhUFYAq5fcKISK3LgKYU3hjJklOYgVO7lzXV66/EwslTahRFBVIJazAUsaVr+EGTJozsBmmBL0O5OUFZNASGA+bQYNGKlUYgO121pW73iuXg3JBfIK18ut9/SJYQK1L6uz+nu9zZonMxACnOtnIrVmpBTFOMGUk5xlDfnHN+K8TC1KISAKl7kvuTeNj2pxITKUpQckAAENWu9Sz7RzTiOLAB+XXaK4Qc6VYlfOXq+nyj5KdopJckxek6WEeqR5tXlDV9PeDJIDUEVy5Bytdx/aPpcxktrGpEKmNAWIxBUwUSwFvrWCpctJBBPr+EC4mSAaUHWI/iiuf4jFRi/FjmvcRQTFRFVx5HoEfRQegRMRFMWCMzqf6E5BCcYtix7pGwfnVfe3vGg4onOvkVXM55moHsGq7/ACgH9HMtcvhILBKZs6ap/tEAJQGHmlVdhrpdIVmnpRlS5WkAquxNWDGrKNTSPNy9134+jLhvDlBMtZYZCro4eiQb1JLn8IZT5glys5TVZ5QCxazhg4L0t5w4w+IQVBABZmJYgADzAcfWsA8bnh0kIckZASWAFXMDMr2jwOIxKUpStKEkVSQa3N2c0poICwXApeDl5pynWuwQ7kC7UBCrbXjSTuOyMNKdSw4DhID6s1Awrudow47UzO8UsEKVlplGVKCalq8x0c3aLm4mqeL44ISQlASsEoYuo16k3vCT9RXsfr1gnG4nMSaKLkkA6mrPAzzN0/D8I587tdOMyBEYhZWVAl1UUfONdwDsx36ikzChCeYkh1k0IBUWbmf2h3wns+n9XBlpCkXBzM5LByqgITq9m6QfwbAiUCvOlaTR02OU6HUODU+m8deXL5Ezj+pzZSZAySJK8QoXCWcA1zEnlFgPaHSUslyltS7O21Hf0MGyQkEhNHYktc+Z+mJhJxjtH3acy1BAo1He+mjl7nSJzTqWIms3hAJL5izAVLPQ6nSginGmQp0kgkuClsz1BIp0ajxj8LxJWKmTJqyFKVyS0GiUywf3ilWsKdeaLZfFk+KXzKM5S0qLpDEKTZnoADRrmNjHWKOHl8ylZQ+Vs1KX5Uh/OE2N7V4dCgZSXCSCaXYEEc1rmtYzPHCozD/CouPIHQbbQoWYucYm2uucG4n+syc0ourVx4ST4WF2B9RXWlXG+JjDf5iwqiWSLm/yoL+8c34HxFUqYwXkCiKuwcere8Hcew0/Ezcy8RJNL50pAG1z8N4i8O1eXQPtF2qVPXmVRqAbCMtPnFR6aCOmcI/RLLmpSTigt6vLTmSKV5iQ+1oA4p+j1EuauXKM6YUUOWW9Taxsdy0XxvGI5TlWBQIMlqpf0h3j+wuISCUSZygA9ZZB9nMKTwiel3kzQ13lqp8I67HPBmFxIIDMCCKR7OlkB2gKSopUxDaEEN/aG8uYFAAgNV2MLAcMcxuBR60j7iBtZhsddmvBM3D5VKcDLoT9X6QsJKrAkROEBjBUQO0HYjDLU3KYqHDpn8PyjAG0fNB37Mmfw/KIL4csfZMICiJiPkyySwqdo3/Af0RT5iUrxCxISoOEXmEUYkWTcXr0gtk9mTWv7L4sHhOE7sBwJstTk+POol7ULg+sNOGKCZqAnIpZLgagguS2gYEvA2A4TJw2GGHC1BMtRUXWKqUblgNmtR4Z8JRLkSpmIDBIdAJNSSzlz6D1jz2bXadQfjeKCXLK1crJNKka39dI5djuOzcTNM1SaAshywSPNw/pq12EWdr+03f0lrWS9WdvSvU6RmV4ohsoYgMAKaM5Lu8XJkTauxeMVOWVKsCSB9lIJslIaKJk4hLBwmjvr+UeSF5SAdq0jxXMXPs/00F7adI4eaQHts2kS/WDur3iQYfhH3fK6+0bxOtDh+2M+YiXKyIEtCUoyghKSkBi4NyTW93jacBxEpcgFFQL5gxcqUXB8maOf/4emIDEZC97vowG5O1qxqOBpmSQELS4U5KWZin7RfdSkhvKHlkPHWnn8TVkzEDkBawAvff0jJcawy5wSlQKEKI5mBzu5JDFwLCsNeOcYlfq0wCimZIsQTu2jRi19sjKlhBGYpINC9PVyDBGv9OJWVLSZctmKgV2cJNKmqiQp3teEfEVmWvupYYAnmqSq410v6mL8PiR30xUsl5ksGUo1H+onq4LnzhahLqzKLl6v8fjDxnYt6SxkwEjdhfpb66Qrm3g+eou5v8ATQFOVraEBZy6R9LWejPFplUt8vq0F8LUETZayxyLSpruxBqI6yObedg+EYqWoGZySyCrIo8xIBysm6dK0LekbmatMtKsg5/EQCzqYXJ8gH0aMR2a4wVJxGIUVLXmACQQLuTdgXIF60imXxZS0ErLhcznzvLytVsqGKqDdqjaPPeW3XfMjcdypQzEjKR9rdtB+NfaPUSVd4QFhxUABmAYX+Q2JjmPE+20yY6USwhILsFqsDsKH1gvCdqJ6yCFTVS1BL5aMRoGBckuPaENwmQUErm5Sw5Xck7u9dfs2pBON4QJlDLTWpIQnpZ/wjFq45i5fOyyU0SCMxIANRy0Fqkwqwc7E5TOWpaAS7ucygpz/EDf742s2iuzuEnAI7pwDmVRrNRViHfSBP2bhEFQThkMxZKRnVRquosPQ6xnp/aGemalSUzBLUctXOYUYkl+YNBsviU1CiZaUEKVmKlAkOBQJQLMCNPxjSixqJHApLP+ryy1pYQh3rdRDW3OkKcbLwyp8vD9xKSZljQEG7Mm2we8L8Vj8UsJJnBNwohCQOps/VzQUhR2YUr9pS2UJhqVLawY5jX57xtbG54X2BwznvRmPQlKX2SHzVJAqYiv9HmDWS6CkO2bOdCw5S/nXpD5SKChUwAASWc2/GujGCzhyUgLIFoi8qrxjOYTAYfCLVLw6EJmZQQvKlSgCSConqxDUsaRT3y5gmHMpSmdJNgRYgWZ2vDSf3WVWcnInMVM4c1uQH1NOsZviXFQlWRCMkuZVCqkq2DGgq3SGXRmPpmKTkUhayoJ5iSAok1IcAMT0ba8KeG4j/w0rmpKwZ6zITX/AGuQmpLpUzAeExDjXESMPMObItTJNhzUCrPQP8toa4Xhav2fKloUV5CtKglmzIUVHxbFTOLtaKDmipiiVAGtS4cE9G+MVSJZPpGiR2cWlWYseYZqHdjUa38oPxnA5CZ1ORGUk5VBWViH0NhTzOjR06c+2bnYVLDK5JF+sVJl01hyOFFQKpZOSoBVR223rT0MLVyGJBvD/heSpdCYl3p6R9KlQV+r9B8I54p0Dh3BUyEFKiuYsFs5BA8h7tSDOGYZJmF6qSDYDlezl6PX+XSLZ8tyyVMMoypJJIINVGmivrejhxlyJuVawpR8SjYM1VPuWHqIi9unp9jsPJBCZsuhdipk5zsA7kAdIiOyeHKAoSJQLOXD2qaFy7QNjcTKBcKOImFbhZokOWypAFkht7wt7Q9rJiD3coghiCxax0O16fdGzBo/EcElkBQHd5UKSlQSKDWwYBuup3hFiOCSmMxRWou4y5QGFHJy77QuTLxEyYTMzEEEcynvrtGnl5UptZOVt2/OkPpvbFY7BISHCy5+zlZh/uephTPlBjR40naRu9J+GwAAA9hvtGcxixVrRepsWYaYwFPhDfCBKvEl26QhwUyz6Q8wk8PQ03i9xOHPZ/By1KnOGAIALgaWbqCbbQD2hmz5UvugEGS7ghIDk6Gn3wz7NTMypoyguH60avxh6eGpZQWCQb0f5x5r7dp6cpSJmlHu1qGj7wXJ4nMQju2zJL0coIJYPS4pq8dAPZCUpYPME/w/nAkzsxJTPUdgkNe4LqLi5t6RXlE+NZNHHsVkASpTvQBSq6M3rEsLheJzFJ/dTVAEUIVYGwKtWtG5kyJYyhhkA5QE1J0I+UHSJ4AzAEggUv8Af8Y1snxsv6y3GOD4vFkFKUyUIHKFzElgk1qmjuK6QXwrgWKSARNQSkEZlHMGLNldmo0NOGhZlpGW4qXaxIIqLPp0h5KZnIYVuX9RtEeXxWfWE41wPHkFMvu1PQkXq2huaDUw+7I9nk4NGdSlrnLHOcpYG+VNKh9ekPAKk1PV/vgYqKXIJKtQaN6itXJpsYfIYknirz0JVOly0IBUcw5nOgB5ba6At1LZWKCkulbuKFxVt292FIzuDwk1a5ikqSmoCiQ7hISyXKbZioUPxhRxqVPB5p6AFOkJRLJKtxUlhu35wZrejedwzMlfezilOYkgKuk2Bp523F2hBxCZhZRCO8zBNHBJP8xASEj/AEvCpfYifRS5iEA3qR7ACvyvFEvsTNskZt3DN5uGHu8VJ/Rb/FfabiKFheQcjhiS5VW+wcNSNori0uVw3ChGZIMlLU+1dSjRzXMWfURmJnZeXIkzJmIAJAKEgK+2RQlrEAu3vtGkXhkDCyiJawAhIQknmIFArK2tNr+sXsSzP7WJlpRLVMJW4qAS1QAkAa+dK+su7VIk5VIOdYWpZJcsmjUoDzE13hriMcjCpl5ZXdzVJUS5CyBap0JewoIW4PCqxSlLnYhCEoBIdDs1QKBgT1i9ThlhcXNMhAcGZOYAKV4UCxAblDb6V1hJxzhplTCFLSpRZwl6HUOQPlDmdhJMtHfJxCjNWBkYhxTxF0gpBqGFWy1c0yWLxClqqXL+cG/jf69Re7QQ3WA5MlRsGgn9SmfxCK7je3Up3FkoJEpiVinL0LdTW5/CFWGw7TnXVGVgnK+waxqCzF/SL7+VXPld/wAIitCSo5Smvjdy4uzPQM9fo8LHbVHEOCy1KYTZmYCrAgB6keVBRhAPEuC92kBKitSmBygMG3ChsALw57pB2Uq/17XMfZKUDtS7M7VJ9Y2jCXiE7updEnNlJA8SgosC6mI3YQi/XCtCg6gpRDhqlnpmJ62AAjbyw6mdKcwoVEB3I302Ny/vE4cBRTqnnrqxZ0gnptps8bWxzXFTKOb6iFawVGkdNm8HTMOZSZZChbJ50B+Du0Uq7OyAoHKLB2GUWAoBWpqanX0vjykTeNrnCJCkmjiGUlSxTlpSorG3/wAL4dVSFEUsqlSzuR1Gpi/C8Gw8plBKHAerkptzc2r0G7Rd/wCk/E+FZzs6uahZWhIUkOVE0FdATc9BG6w85RSlRQWIcC9IAllQ8KcoAyoBA+2S7JBcCt3+FiUzsqcqBmGbbVIL9CKF9LbvHDldvp1kyGEmYVh0pNifzbahhVNwBViZqlhYTkQAapDgqOjWBi3h+ImS5hmKYzVFqkBszFQDA6ABujw9TxVKlErJuXDg2odt/lBjazE0ITTV6vXfWun3R4nEpSlawQcgqAfhUPtGmm4uW5KALGjX8zvSF03Ay5pKVI5VGvSn2S9Kw1n3AZ6ZmHStiAczCtGUoNTrBikMD9GhhdhcGnDS8kkkAn7TqZ3cuTTSnntBuHK1fbQLMGLn1N6bRCkjNAP2uj9X0FmYwFjJZ+zMqbBIBr6+VzBx4NMK/GD0I0sbi3ufKKOKyZ0lDhCVkgkAEJtqSaAdI3Y6L+z2GUiUtBmZ1CYo6BswCvZ303pFONlMUqAIyk8zNRWzn5C0R4XgJqJkyYvmK8oIGjavbVmG0UcS40lwhIN8qsyFfk/5w72FcziZTM5UEqYkqqos7Bs2UJch+jho+wGKnKnpdIShCaBwTXUs4zFQL7VitXFEoCVK5Sqwa41oQ9GIbr6wHN7RjxBTHMLioDVZ6D0iwG7Y4hTZMwy5nyigrqdSa3jTY7tckSApJKVGVKFZZLlGUku+VyXDbC8YnjuOE1MtKNCSRTVqlgHLv6NDDAmbNlgJBCZeQHV2e5cBiPkIc6T9NeG8SE1Kp+JmpuyUJYzFKoWrQJrdvWkeSuNCakysPhAVKOUAKzFRAck71dWw9Iz8zs1Nm55iZYYLa+W50B0qPfWPZPCZsnItC0pXzDkWXDUPMKW6xsbUu0ctSVgLSQrLUO41IAYNQGF/D5H21IzpDOKinmLf3i6Tw2dPUpsyyHzEudbO1TD7gM9chE0BXdqWQlLhi6dwoUHMz9fOLnUTe6Y4HD4UylK/V5iSASoFZoQQMtOYEVNRb0hb+0JP/CT/ADrgI9qMQUZCXDuSNRoCR9mFHe/6U+xg2nI3mVKAlKqZnGUIGo2bp5NeLZGGDkVL0I8KXBqPD5CjvUxDGKfvHq0pw++VX4CPJCQZdauoP1YBoxfTZqEZApklbhgwBYqckgWyqAc7CJoIWRQsAVDxZXBJDCmYh/F11gfhSQZZUQ6u8Ac3YJmFn2cAt0EFIPOnqUA+RSSR5PpAUpjOAgE0DAMDYFnNRRqtSsSmHnX6VqQKVcsc1BSu9LRKalj5KU3RkkD2AA9BHko80zoadOTTaHG18jEUDEMwNKVIJDJDk1brFiJylkOlgoJBoSHOYlwK2DsfPrF4DkE1ORBc+cLJcwlC3JPM1TpSDCJkywSl0kcpJ1UztZ2I+mGsJswkUtcEVsb0GtvWCcMl1Ampch+gKWD7dIslq5V/7pf/ANi/wEbG1VPqF5bNqohnBZmFyeh28h0YQhIU7Bzyg5S6qFn0uG8jrTxKyEuCRY+rGvnFmWiv9yB6EVHl0jB7hipUv94nLQ2BVqR4bq8IfWLVzQkg2oSAb8wo7Cz7bjrFnH0gTmAYfu6aXGkDzBy/9X9UZlqp6s4YhgKsCcx9bMHPqILkzXP1sbb2ML5yjmWHoDQbUVaPVFpCTupT9WNHgwjZikl81QDUXsDEVGWFMLtUAgmtn2/KF2Aqgk1PNU3vvB81AaVQVSp/eDG1LvEuwqdKuQ3w1iPdUIJWQ71JLgbu9yL32hbOUf1aaXqwr6w3nKaWWpyv60gxtVrExfiJS4AKUuBQmz/aVRzW1oiUd2krWps27MMocsMoLNBUmyfr7B++BuIH92P/AFB/85f4n3jYXi5SFVUhJOV3KQWdvbSA8Rh5IWkKlImKIJykcqaMCoBuXf4xPjSymQpSSxzpqKH/ADRrBGGDS3F8qvvjeLaUSOzaAEgoCqKzrS6QBoMpUTZtoMk8KQh8jJDMbVUCd9Q4baCZ5ZampQfNMK1eKd0nS26NmttGC5XDEqlJRMAI5iXADlTOaUpcFtqQNN4e47tDGUk+EJKUkkBlEguprs9wXsxe4cutT18F+qTFk6WKUFk6f6SfnBSR4DBiUlKClwHSamtj6sK01p1gefwhK5qlzQQlJcBR5dzRrHbM9PSGIUaVsSB0AWmg2EGaq+t4wZ3hGGwctK+8qCQHc8qjuCBQdBQHUs5v7NwX8P8A3zv6YcFALuAWH/5MA90Nh7Qy1un/2Q==">
            <a:hlinkClick r:id="rId3"/>
          </p:cNvPr>
          <p:cNvSpPr>
            <a:spLocks noChangeAspect="1" noChangeArrowheads="1"/>
          </p:cNvSpPr>
          <p:nvPr/>
        </p:nvSpPr>
        <p:spPr bwMode="auto">
          <a:xfrm>
            <a:off x="1417638" y="-914400"/>
            <a:ext cx="5857875" cy="47625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2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2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52400"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AutoShape 2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04800"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AutoShape 3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57200"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AutoShape 3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609600"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AutoShape 3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762000" y="61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AutoShape 3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914400" y="76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AutoShape 3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066800" y="92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AutoShape 4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219200" y="107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AutoShape 4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371600" y="122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AutoShape 4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524000" y="137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AutoShape 4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676400" y="153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AutoShape 4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828800" y="168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AutoShape 5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1981200" y="183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AutoShape 5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133600" y="198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AutoShape 5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286000" y="2141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1" name="AutoShape 5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438400" y="2293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2" name="AutoShape 5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590800" y="2446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3" name="AutoShape 6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743200" y="2598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4" name="AutoShape 6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2895600" y="2751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AutoShape 6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048000" y="2903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AutoShape 6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200400" y="3055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AutoShape 6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352800" y="3208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AutoShape 7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505200" y="3360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AutoShape 7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657600" y="3513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AutoShape 7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810000" y="3665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AutoShape 7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3962400" y="381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AutoShape 7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114800" y="397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 name="AutoShape 8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267200" y="412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AutoShape 8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419600" y="427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AutoShape 8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572000" y="4427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AutoShape 8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724400" y="4579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AutoShape 8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4876800" y="4732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AutoShape 9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029200" y="4884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AutoShape 9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181600" y="5037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AutoShape 94"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334000" y="51895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AutoShape 96"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486400" y="5341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AutoShape 98"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638800" y="5494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AutoShape 100"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791200" y="5646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AutoShape 102" descr="data:image/jpeg;base64,/9j/4AAQSkZJRgABAQAAAQABAAD/2wCEAAkGBxQTEhUUExQWFhUXGCEbGBgYGR4dIBwYHBwaHBsYHB4aHyggHx8lHB4cIjEiJikrLi4uHR8zOD8tNygtLisBCgoKDg0NFBAQFywcHBwsLCwsLCwsLCwsLCwsLCwsLCwsLCwsLCwsLCwsLCwsLCwsLCwsLCwsLCwsLCwsLCwsLP/AABEIALQBGAMBIgACEQEDEQH/xAAbAAACAgMBAAAAAAAAAAAAAAAFBgAEAgMHAf/EAD0QAAIBAgUCBAQEBAYBBAMAAAECEQMhAAQSMUEFUQYiYXETMoGRQqGx8CNSwdEHFBVi4fGSFjNygiRTov/EABcBAQEBAQAAAAAAAAAAAAAAAAABAgP/xAAaEQEBAQADAQAAAAAAAAAAAAAAARECEjEh/9oADAMBAAIRAxEAPwBGo0A76UotqAvYkah7R98WlqClc8m8C4vf25xrzGfIZxqJgcRebG8Ha2xwKzXUGQwVFzHEk2E2uccGxqpmtbhQCw3EDYWnc/1xb+PThkDLAmSSoEgi1xIHr6W2wHygrmYIAJtB3GxAA80jzDSOZwayHQ6KA66qbksBuJvoMkAW4Pr9Shwz7O/wlA0AEkxsQLtImYFh74u5LpjO4AbVEtzAHBBJ5Ji2CSZjLKsKdakQASFAiCNQWJsfxTiJ4nooPLRAUC+n7RJsbkYDAdMZphWJ4A8ogGLsx9O2LvT8s9MQQKY7SpB99JnfcSJ/LA1/GVATpFSONon02G2MU8aUi8MtSebgflv3++KC2ZQsWLM0j/cYAt+FAtvc/fFinUICqNekAEELBtsIabe5wBzPj6ggU0qQ1GdQqRMiOxMehIv98aG8a5hwzqUHlOykxPHcNa1uJGBpxGrRNVVAQyrO0EHYmTsQTx7YunOU1Wa1YAfhAMALtxdoJF/UY5Znc5VzAUtUIYBt5kOu4OwBiTN44wCzFeqyB6jsyMdz5jqg2N7TH9cVNdczvi3L0mE6tJEqdhEgQAbnvfgYFZ3/ABJHmFOmvESYmeNombR6Y5SuYad5m/GNvwC4ZgwCreCZPH5nf74uGukU/wDEVNIDUgb/AClttuNiPfHg8btWNlMcIrAggGbtxxsPTscc1ytIm9lG0k/v7jB/KdRKUGCUw7TMwDoE2PMzGx+k3xKa6HR6uXQaTTDGPm2H0kz+hjjFjJE1aSCoxYkiZmdIm8xAnHKsrnWqD4ctDcCeB8sEgb/aTOH/ACeYK01RkIYg6QXDAQBHzEDfa8zeDGIpk/0ym6oNyrEiSQbAniP3bBJVC1BTVdTaNQHaZvtt/wB9sKeQyuYamBqWjSJBdBEsD+EkTpU8sLmTGDOXzApA00KFi3mlCAIIn6AwObjjFF1mQHzqEJMSASR9gb+vtjx6NFmvBPeCYnm+0xvz9MUcx1Exp1fEJMkAXAjfYLc7DnFJM7RVblyQJ0qdieZ5HEE89sAcq1qMaVaBvZSJ78b48qikQVYBpFtyQeJEdsCVrGpTLZefIBK6jzyD3jjG/KU6ZovUqM1Mrv5gBt673I/LAWFy+XRQpUG0bGB31WjbucBOr9OWqENIqRSBOiCbgdtoFrCZgYwOROZqzTFTRp2JhSLea1pE25v7YP8ATuhBNIcGWET5gZAncfKLb2xALynSqlNFUPQUapCaWEsbBZMkCT8u3GKea6VmXd/iFQR8vzQIINgBf5h9vTBnqub/AMmuqpSU1agsslogTudyNyBEYrZTOgrqrMS5K6mBBVC2ohQQTstyBx7nAKFTJ0yxT4peTBKhhMaSFE239O+JXQKoDEBS+q62Zo0qJiAoH4bAyZwf6TkgPi5llGmqTCkmTqYzBj7RexPIwC68KhqKKdZQqvKR80iDJAm4J/In3gqjq6LUNRayq8gD4YiIgQukQBYWB49sedRzakE16ta4mGLS43tLAQPS843ZDoifC1s+gMGOsOoaAQJMCLmAIIMk9xq39I6Wh1SdYCzNQkgISJVZ+97n0mcVAJRl2TyNUUcgzDTubbRYXBmRiJ0lHtTU73bcX2+3EeuDo8LhlepSI+Yt8IQYMwovJAg6jxb3wW8IZF3MEAMRGvSu/m1NeNRJJvHr+HAJGYoMoFJ6LKCZdidMrfTIYRa3PEeuJh96nWpAmk1QvWAGoqWvERqJJAIjk7fbEwMLfQehiu0E2VbmO5sNxv8A0wyv4cy6qrVKS1HBCy8m5/2SEF+cCKfUTSpwpKkjUNIBJ/lgbAARuV5icD6Hih1OolGquBqYIToERpGqxad47YKbzkqak61RGUEACAZEDTaRN7T6+uAHVc9kFJRwSR5YERcgntIm522xSzucjLgs7KsmRpkPtuPl2sLd5N8UPDXhwZtvj1/LlwSqCdJqsPwgDZRFyO0DmEQa6fkaGYBFGmGUcwyi8WkgrMX7+mCyeHcqxAKMxAgwWAMfh7n7YOo606QpU0AUfhQgAeg/ZM4rU8qGJJniIbi0zF9v6YKx6f0rKKQtPKoGAN2WSNju0gY9z9PSGAo0YJ3KDaCeVI42wXbNKikKsAWv6+vOMKVIBJA3Pm2i+8j1/wCMUDOmZLLVQaT0aeuNUomgAyIgJAEeo++A+Y8JUtRejDMOCdLW2+WFI2jUoFt8MrZZlckciCw3PNpsZ23GNFA1TVYkBgFiY77zwJ3H7kEbN9O+E2gpEGY5/KQR6iRsMCamWp1rXUC8R2+x+/bHSuor8VSdCimsB3BIKwRHvE3B47YR+tZAp5qSqWI1HuVn8Inf/n1xBQynhX4hIBeQLmVG0bd/bmMEKfgQ3i1jJ1bi9tt/T2wP6T4hqUzKyLw0fW3b935ww0OusSH82pp2EDvFsNRjlP8AD0ndtrAAiR/43nBE+GMrSQKqa3LDVuRNwYEgHsASPfFrJ9QquplgOLCDFjBJ2M4ujKKSmoD5oBgdrm98FVz0WktJV0w5EEXEkcbcYp5VKUBGYagdkTWNXq0ifbbBXqnRCyaFLjUbweB3ngzPb7YwyHhj4BVtU3EgmQADJ+nP98MFemp2p/D1zJLDSe4sB6bTa20YJPlXMQq3gE+h33WYi25xWz3QhUf4gMNUuw5IBMXHp2m2KOd6C2nQr1AtragY9SORJ29MARzOWKeZUT2kiSfy/L0wKzPlLAZdE1Dzk9pkkagO/Bucaa/h+simawcLdVFp76y2w5i++B3Vvi5dRUqaKoBIMTKqxBAuLaieew5AwDdkFV6YVHUqBIApgDtI2g+o/pjZRpgllZZC2iLEf/b5pt3FsIFOoHAgKFOmFk2J3B0mZ9TaCO4wxZXrAUEMmhRCamZrsReDcnsQASPzwDH0fNslc6yq0/x+Y2CgCbfaNvtgj1KuKwmizgjZQSskbCRaJ3M8Y5x1TrLgKulVUkHzgtb+fQYBAj1NvabOc8QVRUVFroqAnUxUgmIU6IDAwZ+WRK4ug11LJ516JRq1Oo1QEOWEfDBjVDpJawAgL3nYTXy3SqOVpLVNQOqySTKoOABG9554a3GMKHVCtXQlUOWA0zBeDdtQsJPCxby+uBfVsu+YqtSqPVHmOhPLpCyFGqCBe58vc4gDeIetVa4N9CX0rLi3BtYiwjff2wv9KDO7IZaRMQ0Ei3BBmJI9h64a+reD1WkxRzUYDzH5QNJ2IvO+3EYC9AyzGrUSYMXgTYC0WJmT9JwRbzVLzBJ0so0lSdIDLwT/APIHeLkYuf60G0rUYgACdIsseZipAA1N8sEkLHMCKSIdNRWP8RWAYlrgFSpXzAt80TEiw9Ma+r6QqqogEEgAACNR5k6oi5ngdsBfyfV6Tn+IjMQY8s3WZgk3mZPG284P5vr9f4iUwUVT5HVEAJWN7ne2mO5wmZPyFAkmDJKmb/zR6G++HDO06oO6hhTeq1VxqqmBxEQNYMEhbiYjcKPhPKKzE1IQsXJkkEknZfUG03ED3GPMEuitrWnTOpI0m5ksFi4kQL3IOwxMFLua65RSTSpAtwXuTwB9iPQeuAFTOM9UsulbE6bAeuke9sUf8wZIBkG17bfpjypJK+UlhsAORsI3OCHHw7kPi2q6whiSQLzwpm0/0w2qxHlTyU1GlAPl0rPpEY1dM6OuWpLTJ1VCJqki5cgTBiIG1sbC6qNIj0gbD0wVjnK7KbifpFv3zi90uGGkwoAmAAB9f3/XAqlLGRNo37/Uxe/3wZyuSZRO3tJPG8GcARqZBRBgiOwFh3M3+3pjXXzAXb5eZn8pGKFLONqKRewJJ+w2vzjcKVzJG+1/64ozzfUTpgSI5YSBF/3OKWXZx52OokyRsPsCT/0cXc1VUIZtI39drR/XAMpGqSC5iQbwDPa3fEBPI53WWCpPBIMCPfnc94OFXxBlWYvLQcuPJC6QCdJEMR57kmLbrwTgold6alVaXJJ0SSRJ5iwHO49Mb26SQrVK1SZgspAZV/CIJt9+SduA5j1SkKiGqoCk2qoOG7+xjnsRxJz8P5prATb6eu5wxdV6caVSRqakVKsFQzp34mY+YGfwxa+FOuHoVdIgw1vUG4j0O4+mCOk9CqqsFpYztt6HyqCb9yMM2UzWXLS2kMoLGYkCB80m319Mc66Fn2chKqH6wPQRF8MubWmuXOqaYM83IuxGoiBIBN/vhFXOreMaarqpaSoMSSb7wAPeTP7FAeKHjWVJ1RGr3tABtx+zhAzNArUO5EkAkx9QMNHS8uzZd1qKsSPNawg7RvJj7xgL2e8VMHIeFb+YAC1t57X+2Pa/ihlpiojywbggyIMECbXi8c4Uj09qrlQSCLGx8w7ENBi0R3P315lCujVRK+Yglo3kAi1/0wQzN17MZkAqNKgwSRYkiRqt+sTaNwMUOqZupWU03NKdUkGzSAfMSwBBjiPtg10xlXLsxqAkqICkwTMLq0nUQTGxG574p+Lem/HQZkAtVMfF0gkcAWv5hbYmwng4BdyGbFLdabhXkEpIIAIKmBJ+/fD3W8KM8utSmlEorJMAK5IPkKgHTebHnmMc6ynSa1ZhTVWAnzAQY2mb+3Ix0Lo+TenSNOvX1UwgVBAWAI3IaYEAXue+2AG+KfDIR0IcFZKyzEsSL+Y+swL7RtGPeg9JX4jTBYDSsODAJ23jf1wVq0QaKUy3ymQ4c7Gb+bUdoEHecXnrALpRAoWxdmudViLrBM7xEyRbBQ+nktLh6SmdwdwbwSD2vFj2w0/6JSUh20sx+Utfa5VRqm1zA7fXC6WamVBUtYg6JYm5JGw02JMepxrfOV6lGqppvS+EdSqqDWREwRvJ3gXJAwBrqWXWrSMQqJfeBAmWOkHb3g4REyUVqsLpU0mUkLtKmTDWnTJm3fHROk12ehTNWkB5RqXT5tRnywe259SbYVfE7KoqLSAupMgNBvpInYgAGf8AnChXzeUCBkMEmFvaBM3J4ssXsMUs9DGR8qiAREHTaw2MH8sEK6B6vlYOViFUKSTAmJ/CGgDe1sCs5UqBTScfDCGNGmCD7kSQ0Dk/KDiIpnN1KZBE2+UiNSmOB/fB3N+LKz0wlU/hMnQAXIuCdAtO0C39Fc09TRT1GO/7thq6Z0sZimDZSDBZhF/cjv2nfFBjJdbApU21oxUAFVuwsAQY80RN4Nzj3FPovhhxUQrHJIf0/wDjB355xMFI2bcMwOq0Wk7D1gb4ZPAfSmrZqm/4KcuYMSVHlEDjVp+xwF6n0Y05Z2gk+XcSO4th9/wbyLLTzFY7My00nc6QWb6eZft6YrJtTK2K+t5IIJ9f32wPzlGCBY25HPGLvVcytNS8ywFl3k7Kt+ZO2BaF9INQy34tpv8ASBAxGmpdW8gXsO/rYRgx0/PSCHW449tiMClrAid4nn8xfFfMVRSO3zcX94EbnfAHKrXm099ub+mw+mBtar57yJNgI3jkn+mPcqzsJZSqm9+bTb99saGq7QAZO5O3f+npgNuZzRpoWIAAG25P1NzjV08l0+IynUbhYgj1Av8Ae+IDrYaQJmAfb5je/wDzgqSQY5An6d7+2+AoJmCsxMA7ep9+cX3dXRpUkxBIPpvc3PP0xRzAPeB6/wBO+LuXrhVFwW3sQTNrR/f/AIwCp1Tpz/FHwg5CCFDHQRH8scnaZ7c4V/EFANTJE66DBWvPkaShJ9DI9o7YfPERqkA6lgkFpEACDMECdt7CwPfCRlaoq1KtOR/FplbSPMIZTfgebbvglEPC/UEgbgnc7X98FOuUzVZYJYKNWkkDmxniPvhD6FnSjwxIA79+0fvbDP0nKoyFx5pa5I+X0JJH3mf0wvwjDN5OiSTrNIrvfULG/PN9sNPQKaHLJobyxcAeUn3X0/pgLmXo3+KQHQaSS2kj/atoNr3I34wPHi2hTsEZhH82qG9FY6f36YA/SqJRYtKXJ3a5HczbuLx9L4C1fFxSVpxYnSWvA4MDc/s4WereKK1eQDpXiAJg8T2wFap3ONTimn3p/UKbPqeprqkTqI+U8AWAAvvP/NZ+poHaAW2GqQQdJnykGR3tPHthRo5lRYgkE3429caatWTaYmw/v64dTTaM09NiaX8N/UCSIkzIAA29T64up4rdgFqUkYdwTuPxQfLMwe2EPXaBbGbVpABLH3NsOppvreJHosxVtTGSxP4gREeUWt2NiOcVqPiWqHR/iHy7JqEbRBAgkRO5wrir+eNozO3lH7/f5YvU10Cl1R2ytQp5RUIFQglSTO+8RxBO31m5k+o1MlljqqVGaqf4ZkFQ0+ciTqLyd2EY53S6kREwQODf+lsNIzmXeiJWTuArNAYJC+UzvJHl35nSMZsxdEcz4tCqirrLA+ZpO3qO5Hb+mMR1wlKjWEkIqhjteVAJN9r9/TCq1NpCkMtyPc2ttxee8/e1lMwy07TZiBBI3B/lOICtFUVIZDr1f+5LAoBYgF7ElbgQDYTNsAc7UqKCvmIaD5t5vvfe/vglT6foiorB9JktbTJFgAwkkHVM+ncTilNmB0KSJ+bfjYafTvgBOQoVNQYcXHGOl+EMsq0QaikPrEFRExfSxtY7c3M4TEp6SptBMQTdeLjf19RGGvpmdrD4dNWApQNXmBXUGkkkxuZO/KgSTOBDaXpIuoIysVBICs6k3lCSFMWAJNtj7TA3Kr8e+tQirJhVBZbgkliQQJiD/bExVclzfVgzSREDSJJPlAiLiP3zjqvgatp6ZSZFkszmTx52W+/8vHpji9RZYiCSTa0b+g/THXfCVRUyFOjMsjtwbgsxBIO1jttbmcWyRmCrVTvUAkelgRO0fv7Y05zMMZIAZdt4i+0c3OPc2xCj0vJ/L0GAtAsxnjaeAJ3Nok7fScZaF8sDp2Prx+nGMny+uoBpBIQmRfSDFhxJtjYioVCOYINjuZ7ydp7YsVKiKhuVJ/E0am9wJIH/ABbAB/iAMVLHTG07RzJFsYJTCGfmH+3kRadP6R/bHtaGbXoBHFz95O//ABjL4b6iYGgcHmOxi8TiAh02vqeSIGmyiDAk9ovOCnxZVuRPlkQR6CNwCePXAihlgqqZBLgmRyCYAH7/AEOL6VdIMLJ2Efh9I7/pGKKWZWTsB27D1uIx5QaQyquq8XFuOTFzGwvixm0MDSDI5F/3c9sUf849N9wp0ws3JkQSBx74DDNEsIKioVghSYGokROobgEn68zhLOUZMwtQkBQwXfdtMHbm/rNzzh8pVNy4BBF/z+3OEnxLUmvIiARAvvqEfkMAl9UWK9Uf72+0nDH4czdQUzt8MT5je5vMN5SR9MLnVHmvUP8AuOLdDqICMlzzfv39PpjV8jMXerdVU/KQx9pt2uLWA/c4X3JNz+X9MeO8nsMZ06Zmw+pH6TjUmI9FIQJmTxjCvRKxI3w1eFuifEDE2PBP/V8CPElQGoVAtTJXaLgwfzxJfq4DYmJiY2ymJiYmAmJiYmAmCPSJdvhyADtqMAd/ywOw3f4e9C+PUeqdqWnSNpcyRfsACfqMTl4sb86NDpcQgBYlj5muLDaZBvtjTk1FXUXLLDayBBEwLkk3/wC74tdWpouYam7Ez8xAYaWOq0RAuBta+Lng3pqFNTFtXxBss+UAbg3ADT5ogQd+OTSPklakjGGOqWgmCCIWQNjI/wD654H1qM/xNLKGbi0TexMam3txzxhk8YLVQKqofhx8QvqDK4sA3lJhTEwd4n0C4+WZyIaCw+UamAEXBAGrcQAQe+1zB70PKq7BXAbsNQF+JO8HbffthgyrmfgVUfSnyWC3UACbiRIG5I35x5Qy5pMCUCswDB1lhJ+ZSBt6jiTjB6YaoRXrlwfMdSg+YSO4BEzYAjv3FBqvWaqscE+WoFlQu2mWAuTyoE974mBXUerfBDqCqqYHmeDZQNULMW4BI7GTiYKVKfTBqY1WYQQwEGTtMGwHH3BwYymfNHUIOgtIPAABXa9hvbaJ4wWoViFsDFgpEbyLta8TgD1shF8sszkgE8d59JP27TiIZ8zVOkAi3K87i8xcb37Riu+c0mxhjtY7cm5vtGA2VzwMSfKRItMEQdJkTtNsXWqzsxggAnaB2n64KMg03pgh1+IZAM+X6xJHG5nbFuhklVdR87WPmE2JgwCeN9pwsZFz8QAcd7SARv3/AH74Z8vScg6wWOi6gTp0k88EW45jicAOqV/MYMhYBEc/lsDAAt9MWkqkxJgcXtB3PIGB/VV1OCCdU2AIAi2wPtt68Y35LLMVLf8AuAt5abEABQLz73sNvU2wB6pVGqFgFr3G+/K7bSTH9BjE1GXy1EKAqCrEXg73NpEbeuMadFAiIH0tUEA7SYOwa+kXIH9Me9Rpud2+I4CqJEGd+IAmJ+84oiVgigglxsCRcmeY9f1xUqprOokEdjyR/KCb33GNiVnYgIhYj5wROxEqBYfnNu18aa9daTldF9piYkcWjAUuq5j4VNRTRixMKDIE7kgDsOJwjdVzTNUJN/NJMzcTz6DDP1vPDUS9QTsqi+naZYcnHPeo5vWx3Ekm3rthJtSqReWJPJ/XGTxjVjZTpE+gx1rC90rpTVjqEaQcNnT+iCoyhvKDuewAkwO+KvQlVgum0CYkXi3f1wYfqNgFUahxv6wD3+uOVutyGdKVMP8ADTyAAeUAGBE3N+COO2ORdXSalaLzVbfe7Eje/wCWHj/NOiuzyDoESTImxuDub4Vuu5hHqHQAFsAPU3YiPWBhKUs4mMqguffGOOzCYmJiYCYmJiYCY61/g+yjKZgn5jUtYmwQTMA22xyXHSvAihMixkBnqMRuZUBVg9ryJjYgc4zy8Weq/XnL1GKCaj7MRpMWA5j5fpjd4ZqCj8JyEJR2UkydxJUiZM6iNjv9MVuoNVV1dYuxC21wBzYfnva3GNfT8rUqIxhmYVGIMnsupu3Gw9fTHNowZp1p1KiOiOqqBMh4ZgDIYrcgEgAi1u2MfDzokwSLXlfmECfK3ljcf9Tja2VD1WfzH5jUcg3YmSGuNz2i0d8DTmHJYUvN2FUqQGNoCydXbvt7YiifV+uy7K1XRT3AaBtYMoGxtyO+/FHphJIFIllIkkkLLEDUxjzxMkb8T3wOynQarOWq6ZPAiJA40/oMGkRDK6mcpfSHMBR5SxIjmI83BtsDQOz/AF2stWabG5gmqkkjeAakmJ2NhMG2Jgf17NGofhU0CoPOCBLN6k7xHf0OJggj1DriKNQUEniB23iePr/dbr5k1ZJDCASQNo9JNu/0OPauaDFSV0rG+q7GQSff6f3xv+ISpknSxMgmABDTAi0kEfTAUcjmoJEmGNgD+Ud7frhv6CTUXVYaZHFottgb0bornWyCrTJQCJ0zsRIBJ0yAb+h9MG/D/h7MIWGgaSwhhAtFwZg9hgRaOVSnFV1hdixFr89wMGBp1Iq6SrELvMKdPmNrDa/rHMYxqZCo6Gm6rBMEagfX8JMXteMZVslUpooWmwt5SCLXMEeYXnmeMFUupZVKdRoYwPJNrnUJjt8u8eo9bnSkY05ZYvCKoYQAAQDqOkah3vEYFZ1311GqLUSCSzhWCMzEksjGwGoxNpjbFjJ9QKioQju0DQSJEgCxfbeJk8fcDGXziQHqqy6bAzIuQJnk3G21+2LtGmGgyADcR5pEyCPT9fpgV02kXCPULBqQjzDSlwJ0rIPlWFDn6bYLKuhDHlB5MgybRIMrFuIA/KjXk6cahTF22YgcHcggRuTImfTfATxH1NgXUaWJ0nVyIWCDA2BFo3tvglmtasVUlg7WOqTtwLG5jmDHGE3x/wBSSl/CVlZratKhQAOI3J+uIFPr2clrlS21vc/a84XK2+N1XMEmeePT1xVx04zGKzRcb6N7XxrpUyecEspk2KsxHlXcge8b98TlSNvTcxDRAN9j/TfBrPZxEChNxYnkE/aDgK1P4brAIcXmxv8AMD/4xbBDJUXq1gzQDq3IHzTM3sTM74xWmzNh6gRVFjxqufU3/f54E5qmQxB77CLfbDf8TSmldJMxqFz7AbTf9MLGeQIwUEOSCSRf79rXjAAK8ajHfGvFjOkFrDgYr46zxhMTExMUTExMTATHT8kVo5TKogl2pfE2/nMy1ptNvYEd8cxVSSANztjsPinKqpWkNKrTRVAECdIAubmREbffGOfjXEs0s6EDE1mF9LU4ktO9j5R2v/zjpeU6fTp0gpMEyHPmBY99gdMT6AT7455kekOSzllRRcrPzAG148w3tP04w81QjENZ2Lamu0xwWBMc9++MNM+q9PT4Z0VFpUjDEi0i5gHdTvGFxQhZvg/JwskSBEyAJJ7HaTOM/EPiD4eqnTI1nmJgDt5rW/X2wpZrrBH45Y2JuqaYH1JniePXANXWc4aICIsGCWOsAJwJsCb8WJG/qPodSpsppU1JZgJqKIJIMsbAQv8AUj2wmJXvaSN2mwJ9rc4JPnWcwmpEIjSDv7n+mCCOZA1n4e7QPsB27YmM8osbWbaeANtvbExFVcl0oAOtVBrcBUqOSAjE77jiZ1bYa/DHSsvSkgCu1/M2xsR5QSRbeTe/HN7qPRqDIpqV6dP4pHyjzVHkQ2ljYASJIAE32jGOQ0UKqUl1MjbXWYJkwLQZ7jFRZpZzMVb0/h0qSm4qAlmhpLC8AepIwTFdiIjaW8vO4BmSYn9PpjS9UKAS3mAJVNgPLZtydQJO/wCeAvVeuKKZdzJEf+2dgLC9yD3sPfBV7qHUlUKtVoNQgIF+Zu9jaJgE9sbT1+ii/wANGZoLQwuQn4pA3/47jHPejZs1K71yGaq0pT1HypIBNQzsAIHM6jODNbqGiowQlmUBdTQQ0BizhfUxG1u1pBn/ANbRVD1Yphr+UcXiTydrC9x3wvdQ8ZqhK015jeBtY2wv5qsxplHYwACL2BgEKqg83ufX6h6ijTH/AJd+MEGF8XMH1FAwJBdT+Ig7+hHHa2Oh9H6hls2F/iK7ETom6g8RaSJIvtOOOfDuWJA4nfi//ftjzKoQ8pU0MBuCVIG0zEX98U08+OPEaZcvRy5IqaiWMgxMbR+4O3J5nmMwzmWMnDH03pVA1f8A8qoSm+oEkna86TsNxbHQej+Cunn8LteJqOVJ3jSFIBBPYH33xZZE9cXAxlGOwZ3wjkmqNTo5c6kjWdTQOYJYwCeI+sYF5r/D0sICimYMkuSPSBpJxex1c7y5A9cXsvVKMCFtIMGYPocFa3gLOL8qI4BglWiJ2kMAbxa2NdTwjnVW9EkTurofqAGn8sSirm6ZZtWmNrRAj0IONTuxgB45IBtfeY/TbBjpvTMyQA9KroB5B9juRb8sZf6G8PCFSAYZhEATM8C0R629cZVTo5orTUH8JktrMkXgAidPAwFzdUEyJki9xbvtjZUrFViDcEDt/wA/TEy3SKzglUY+wJj7DGpEUsxNiecacG//AEvmyJFCoR3CMf6YyPg/OQSaDiN/K39saliYBYmC3/p+sNwB7z/bHr+HqovaO5kf0xe0MCMTFr/T6hfQqM7EwAgLSewgYb+jf4c1TpqZt0o0juusGow/2gAqPdjbDYmEcCbDHSeqdQ1vSd1Oo0kNQBT8+gSI7hp+2DNHJ5SiKgoqqJaGVpPl31OQb6rQPX6jM5mGCAj4bA/LNS4HBlkEXBNyBeO2OfK63JjDo9Zq1ZEamAiqSxC+ZlF9JiIBaPoDvi3nevJT1aUbVckgxv3jTN+CCLDGno3W0FCu1NCazMEQAfhiZmZABNxHC+uFTP5x2Yh3PZgsTzIgQDiDbWzWslyFJbg7n1jYCPpgdm82HYC1hwAB+X9vrjVmMwpGlA3uSNvYWGLvSumlrhTa7HsJ/TBF7L9NlQ0Fibi8AARJjntgjRyEXifyxbyOXZvaI24wSpZUd8RpSyuW2nnjHuCSqNgL4mATsl1pdU1VZKeqaa2YablUJgeUEi4jbbDFTrmNaESQYIgG4nSR2G49hhHq0iDJUKOADO288ycMPS+opCpVIDQB9eCDsCYi5ja3OKg3meuP8ItpGsgguWMbLaDz+eF7qBd9IdWRGIgSPPzMXN2/p9LHXKlP4JKsNZf5A0SPxN3HEcG/bA/qHiUGgqlGWorhrmflEAhjfb+mEB6rX+FNJKSlXYS2nSAtmtJudQIEDTgd1PLmmsIoE/M0SZO6knmB6c74p0OooayuWLqEBgz81pnvFu+2NYpNWY6nJ5sDZeB7nnAEem0CKB1qTzJ9rDb2tgR1NACI2O3P7OD1GqQIsVg2nkcTzttvbADqtbezG/rbviAU1WDJvb8zcme/GNS1vNMCII80kXG9ucZVfMYx7laTEmFn6TA5P2xtF3Il5Ty/EnyheZOw7nf92x0HwlkmpEfGZVIaQkMSTpMq+kEKAxG+8RIk4U+mt8Kp8fbQpKWmTpIm20bz6DBrwzmddKtmH11TqgpTIBVfmsBAuYkwducZV0ihmURIqrLgSwAAMm/rxYGfU4pZWuKiGSgaTEQY7KB3HJjvjnGW67WJravMY06asUtCzADKoBftEjY94xrz/iXSoy6UsuQD81MvoJ76WE/p3tOKa6VmQpBIqvUUGCALmBAi4sfe298asx05nWz6TBM9ie4bttt9McipZ+qNSgsp/lpyAR63Bj78c4ttnKpAKrU1iQxUtadwDc27fpiGuk6SsqTCLOpmkKItckenrPGNbZYPLipQqFCIX4gu224BvPJFvyxzLNZ7MkaFaoVYiQQSJG0ar9+25GLS5dgFqN52vKeWJjedgPbtgaeqGSLPLn4ZSYBJO/r5QVPNuQTGMkcgsFIcixmAvB06d5ji98KfSOoVkrBqiaFZYnUFWRdYFgefLImffHlPOZhSTSbTDSzCCzNaTuZBJB35HGCuk5ai1mqKPicabqLbEW9zPr7EN4r8RnLrpWor1CRC01uVkiCCTFubbeuFqhRrVhFWrWN+Xfc3sptf6xHaYE5/MUqdRf8ALhqtbVB+JLAkjTpWYLEmwMYI6kPh1NJgkimmo1ASZi7MpspLHeJNgYi2dNlfSqAHQZOwtcsfKYAkgfTnA7w7QaoGAeWCXF77fUKSQBvthwyvThpMlNI5tB4NthyIxYoJl8wi1CHpsRpB1whaC+mABfvzMfTAupQU0yK1JUMtoRiDCzbYncKTEWEA98M3UWpIPMrNcRGw+8cdp7YAZnrlGgAwRZZgAzad+J7gT3GAXmpFqZllIkEXYyQSwGn1PPqLjA1qtRVctTlVW+vba5Nz2BibRbkFn/ztOuzKSpf+cEELqkk2j8rXwA8ThFoVtypCqY3EMupvltOwE3viAP0CnGSeorL8SqWZgbSoJWO55Nu8d8L9bIlqjLAgb9th63N/zw7dHyq18s5EhEYKHqAsCIlmkAAccgDa8XHV+n6X0qNR3DDUB3I2G5na19zhamAI6YaUMykK0RAiR6d9uMMfQ80tKlUpmArjfv7mIseN/fGeYzaml8CrUJqAyoI80yAVLGeRM9hxOPVpF2CaVCJGoh9LHVdbGCe5t+uIC1bOKAh1MxYeY9oO88iP7Yr0s1J8oYx3gW9SdsWOodA+CqMC0gDUGNySTfeBP6CcVkzUQpjfZSCN7X5wVZTLamnTYd+974mLlC5N9trxItJv98TACOseH0yqyG1uxKybAki5G5IAMd99uRg6IagYwATuhYWA4v2+/vhpfLLUPw6asarqYqfFkU1WAZO8gseL73MHFWhC02cqXJM00RFAqXIUAAsVNw3mkw0nFAM+F6Nw1UaVUFvxGeQsHiN/XFp/DFEKBTpKx5kksRxHkP2X9MTOfEDaqop0lkRTEESI/lFzt/YYs9R8cLSjSvnHBNhIKkgaRMzIH1tggGfDtSmylVViL6fNc/Qdxt6exxup9JafN8OnKncmFa4jbj+0YxfxW1Y6NFMCZ1EM573LWj2jgYt5FNQGppm8mD3+kTwSOe04g1t08nSVqU7CCxJEGDsGgQTyf+MBetBZILhzP4NvqZw253KJ8OBpmbsZgQDJIv72tYYScxSgSCLki3Mc+22BQ+hAqibD19O+Gfp/VKSzqpIbgaDsQRYm0Qbz74VajwwODPTqALmwgm31+2LQ/wCVy2RrhQ9BUDf/AKywF9tivEcR6nAF+i0FWqaLOsVD5LkaUJTmxJ3m8W9cXujOq7KpvJEWBsLGZ/7xWr0afwT/ABSpDuRpkCS11+57/fEUq5zq7KrUxRTedceb0IYHf6d8B5ezA6TJjSbz+v5nDDTyEk6j+fv63xby/SU0Dhv5t74uphaoVaqeY+ZuA3m7yTJxuHUqmqafxVJ3lyfpJG3oZwf6p0f+El5YsOImSbHFLL5cDeI2t+n3w1MDs11jNmF+JVgGRDW9IgCBHG2N/RcxV+IDVFaognVpGszePmO04IUcqbEiCfLH9OcFtQpUXBJBg6WVhBnh15XvHmsRi6uAZ6Nms2xqU0MC8EgQuwiTFr+2LeT6dnVb+GS5TuVeB9CYkYY0zgML/EkmG8liO0Am2qbfpvg906hSZWMTuCSsCZnvf7nEMImZqdQMqFQsbE6BMH3/AK41eGui/DPxaxcVVPkAVzAj5vKO0n2jvh4rJpqwWZlOyqsACBby2n6Y1VixeUqFVFyGDzFrALYkTtzG2GmPE6qMur1Er6JlU1q+iY2jc7zO2+0zhg6F1WiUSmc2teoVOrQyBASdlSnBHuYj9FTO1GjTVFQjWFOsAiQrFRBMHzCYPGM6uXzSXFKg2pYDPClARAEIAY9QV3+uEUy+KcsatJgrxIt5iSTtJIaYA/CMAKmQyNM66tRZj8VwNPYCI9rDCp1jpGYq+QvRd1N0UDyAyZkySfryBfAer4UqIIcMvMEH9MX4g3meuZUVd3K90AQAeg1sT/8AbAvrXWvi03Flp6hpQbmDIJmT2n9zoy3RZBVZ9YFx7+npgxQ6bSy+qrWpmNDKsyJqMkA3iN5FsQMGQ6itLI5UfDJY0xDTKy0zqAYXkk3Ha42CvUpzqqLTZQW06idRHr3k3IPFt98MHTspT/yyVNBBVdKGWTUAfm+WDb+WCRGNQ6itKizVKDqxYKtSVaoSbg90FuCZjAB6dF6aswpopMkydTA92JkXjvye+N2QJespdgUWTLDVxYWN2nYDuNpxpzOaNQycw6psYU+Yi+wFz33wwZfpOTLKj5vWmkMzszIEJ3kaQC14AnvPYgW6bkkr061XM13akbQFAkBpXk3tsBbnfCr/AJ2majfDBC7KGI2gXkKLn9k4teLMnSpU6b0K5qIxI8zq1xPmWLBYHHdfbAXo+UepBpr8QliIm8i5O0QBG5+9sA10GCoGuR7x9O3098TGWV8M5hlAdkUW9Z2OlVETyL+uPcRTT4myNalSepRMsUOpghWCB8xIERbYn+2Oa9O6jmaKFqRFzL2DNJ2YEjy2t64dB4jrQR8QOCCukiN1PlIiZnadpB9xuVy93ZabfEEssMIXvIKlexkgm1u+LQlnqABJCNP+7TudyYHficD6mWJGszBMTptO8bb3w8UOlU+SpeRZjIIAlrR9NwRq9Me9W6WlRhOlYkaaYZZgDzQSVi0TA735iFPJZYqRupDXW9xBJNjvbj/jBOn1JQwNxG/c94HHG+LVfw5qESRHCFXMEW8x0zB3MWxWXw3UpgxVvO2g7ge94vtOA1ZrqTNTKhd9+LTPmN5Hp7YX61TB+t0OtLaStwTLeW3JIMwIxry3hxzBhagJgbkGN/5bGRc/TFCy1MtcbDBPpeZiPOafqFEfpJw5jw7QQDUyrYeWGBvYgiwPpFjjE9Pp0ippsSNNvMLo0bA3XtO33uMD8tCowp1qYm8AsSfUg7fbG/oeYpmjDOCCzWMwLyGXn7n7YL5arSADKiIfLqJBn0cEyRJk2OwBvvjXncvl3fU6O5N2IUDcH+XSYtMXmfriKp12ps94J5IJ7b7CMZ0qCLEfv7YxPTqUQtGolyAO7QYvHbzQDz6Y9yfTfKfiBqbA3U3jhVvcEnff6YCn4jrAUhp+bWvp+ICP1wPejUkagA3uTv8ASN8N3iDoOXGgBqykkHSUJAJjbVBM+k740dQ8I5iATUWDtqIBHaRMzBmwwCkyEOJYSCPnmxGyze32wQr5lWoMKxEx5WMWkcjc35jlsX874SqU6bMK6loMpp+0NdbyN4wtdSyNZ6a000VF3leJ8o1E2HYTGCOlDLgkukLIvEj62iT6+k48OYOlhN5kEEwNvsD9Tv3wBy/VfKhrMKalQNJJ8zcEPtpi+1xgl/rFEjSHDSJIW4A9Y4GKoirEW/h2JIFydtwZsf8Avvgb1Gm4g06N1mDIWJIkDSAdphpMduMD811SmJUb7zpDzcSu8iR3tvONy5+iyLNeoB8pAhQAdhESI/m7g8YChlMxmRnKI0U0S6sFIZSSpvby6gB6nnB/qHUmgqSREAtM7c7RYDm1/uudb6uq6VoPJR1M3YRaRvc9yfXBuqwdfnWoomRb7i8ent+QDcpn9BYqe51KC5km7fLAb0kD649XxIg1KQTeGNS7nuAEDQOJnn1wMzGcpljJA07Spie3ymMZjO0kCwsi5s3oATIP07yLRJiAlSzrvqYUtAAsCdvp3iPz2wv+Jc3VZAp0BQ4lRdgY5O/0JwTXxBSAIZWliRO4AtczLG3qfa+BHXqi6aQSHJYyQ2onaAAANI4jSLj2xUdG6f4ny4VRRqUjoohdNVtILkAeVW/lgzETqAxqy2dbPuaTUqIpr+IllKqLawpU2vYkrz2nHOKl5BpnVsQREG3se8jGsKFtTZ6cr5tDMJMnfTxEW98NHSychRqaGpVMwIMuvlUASPKFcTcDbv64DdRWm1Oq65avSoEeWoRdoAAW52J1XAMQPon5avW16w9TUFjV/t4UW2wYzPizPimKRqDQAAAUCkLxdCP2MAJppNRbnUR8rXGk7rPtMmBecOfT+qZXLkJ/lxJABekdek3B8lW0iLyO2Fzp9Stolh5TtCiT7SfQYJv15qMRl6ZaANRU6oEQryTaBBHNvfED9W8U5anQFRCWAsKZhG0iJIUAgjtttO2JjnfWvE4roaaUjTpsIIWBflhHHp+uJi6GHNUQJaJOwPbyg2ja+K2UJajTqSQzgEwbAjkYmJgonk8gp3LeW4vyI3Gx9sZV1OoLqaFgi97gub7729vWDj3EwE6fltcHUy6joIWANMxtHoD2/LBPMdKpTTGjdGJOppMdzM8YmJigD/lFV6KD5XWTYCDLC2kC1ue5xTWoajFCSq2EIxFiQDzN/wB7CJiYg9pgMlViJ0OFAMkEaAZIO5n93OCVKkPgN6aLwPxASDI2uY7Y8xMBQz9f4SOQAT8NmvO6qCIgiLnjHmWzjswQnjXq/FOloEngRYDExMQUxmj/AJmLTpY6rz3i5iLRtghQzhCuYBgyN+FmLEf3xMTAXMvmWBlWKkjzQT5rAX+hO0Yq1hVqVCXzFU6RYfwx+KOEk2xMTFFN8uF1PJYg/jOoEmxJBtMdoAxTzuVVaSKoCq7eYKALqLGwFwST9cTEwGwZQK/wwTBYXm40ibcXiDbbaDfHmbydMBSEALuSTfgnufTnExMQM9NU/wAuFNNGBVWMruZZdxfZRthwyvRcu1FP4KDUgJgegO5nExMbiVyc5GmatkCAubLYb/f/ALwE6jl1UkLKi+xImJ3xMTGFUTklC7n6n0xRo0Za5O+2PMTFRvzuVC6YLX4n1wy+F+j0qma0upYfCLCSbGdx2OJiYC1RZQtYtTRyJEuCSYJAJIIvi903TT/zFRUXVTU6SxZuNX4mPIiNo98TEwUJ6Vl/jVDqYgHSCECoDrUMZCqJv37Yy6bk0qmoHEhH0LJNhLAe8fbExMQV+qIKNRlQDTCkggbxMzv9vrOKtGagqsWI8nxIBtqkCO8AE4mJghnpZKktGmfhqxNMOSw3M8xFsTExMVX/2Q=="/>
          <p:cNvSpPr>
            <a:spLocks noChangeAspect="1" noChangeArrowheads="1"/>
          </p:cNvSpPr>
          <p:nvPr/>
        </p:nvSpPr>
        <p:spPr bwMode="auto">
          <a:xfrm>
            <a:off x="5943600" y="5799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132" name="Picture 108" descr="https://encrypted-tbn0.gstatic.com/images?q=tbn:ANd9GcTa5jeXakqQVINyG-FaPw_HUxuJt-s2EOFNIMTi0lMwP3i_gLbK"/>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21162" y="3467100"/>
            <a:ext cx="4379912" cy="3314700"/>
          </a:xfrm>
          <a:prstGeom prst="rect">
            <a:avLst/>
          </a:prstGeom>
          <a:noFill/>
          <a:extLst>
            <a:ext uri="{909E8E84-426E-40DD-AFC4-6F175D3DCCD1}">
              <a14:hiddenFill xmlns:a14="http://schemas.microsoft.com/office/drawing/2010/main">
                <a:solidFill>
                  <a:srgbClr val="FFFFFF"/>
                </a:solidFill>
              </a14:hiddenFill>
            </a:ext>
          </a:extLst>
        </p:spPr>
      </p:pic>
      <p:sp>
        <p:nvSpPr>
          <p:cNvPr id="1120" name="Slide Number Placeholder 1119"/>
          <p:cNvSpPr>
            <a:spLocks noGrp="1"/>
          </p:cNvSpPr>
          <p:nvPr>
            <p:ph type="sldNum" sz="quarter" idx="12"/>
          </p:nvPr>
        </p:nvSpPr>
        <p:spPr/>
        <p:txBody>
          <a:bodyPr/>
          <a:lstStyle/>
          <a:p>
            <a:fld id="{D667D021-58E1-41C8-8770-0B8DBA1CE1CE}" type="slidenum">
              <a:rPr lang="en-US" smtClean="0"/>
              <a:t>14</a:t>
            </a:fld>
            <a:endParaRPr lang="en-US"/>
          </a:p>
        </p:txBody>
      </p:sp>
    </p:spTree>
    <p:extLst>
      <p:ext uri="{BB962C8B-B14F-4D97-AF65-F5344CB8AC3E}">
        <p14:creationId xmlns:p14="http://schemas.microsoft.com/office/powerpoint/2010/main" val="12630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522288" indent="-412750">
              <a:buNone/>
            </a:pPr>
            <a:r>
              <a:rPr lang="en-US" sz="2800" dirty="0" smtClean="0">
                <a:latin typeface="Arial" panose="020B0604020202020204" pitchFamily="34" charset="0"/>
                <a:cs typeface="Arial" panose="020B0604020202020204" pitchFamily="34" charset="0"/>
              </a:rPr>
              <a:t>1. Jesus’ resurrection was predicted in advance.</a:t>
            </a:r>
          </a:p>
          <a:p>
            <a:pPr marL="522288" indent="-412750">
              <a:buNone/>
            </a:pPr>
            <a:endParaRPr lang="en-US" sz="2800" dirty="0" smtClean="0">
              <a:latin typeface="Arial" panose="020B0604020202020204" pitchFamily="34" charset="0"/>
              <a:cs typeface="Arial" panose="020B0604020202020204" pitchFamily="34" charset="0"/>
            </a:endParaRPr>
          </a:p>
          <a:p>
            <a:pPr marL="522288" indent="-412750">
              <a:buNone/>
            </a:pPr>
            <a:r>
              <a:rPr lang="en-US" sz="2800" dirty="0" smtClean="0">
                <a:latin typeface="Arial" panose="020B0604020202020204" pitchFamily="34" charset="0"/>
                <a:cs typeface="Arial" panose="020B0604020202020204" pitchFamily="34" charset="0"/>
              </a:rPr>
              <a:t>2. There’s overwhelming evidence that </a:t>
            </a:r>
            <a:r>
              <a:rPr lang="en-US" sz="2800" dirty="0" smtClean="0">
                <a:latin typeface="Arial" panose="020B0604020202020204" pitchFamily="34" charset="0"/>
                <a:cs typeface="Arial" panose="020B0604020202020204" pitchFamily="34" charset="0"/>
              </a:rPr>
              <a:t>Jesus </a:t>
            </a:r>
            <a:r>
              <a:rPr lang="en-US" sz="2800" dirty="0" smtClean="0">
                <a:latin typeface="Arial" panose="020B0604020202020204" pitchFamily="34" charset="0"/>
                <a:cs typeface="Arial" panose="020B0604020202020204" pitchFamily="34" charset="0"/>
              </a:rPr>
              <a:t>was raised from the dead.</a:t>
            </a: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dirty="0" smtClean="0">
                <a:latin typeface="Arial" panose="020B0604020202020204" pitchFamily="34" charset="0"/>
                <a:cs typeface="Arial" panose="020B0604020202020204" pitchFamily="34" charset="0"/>
              </a:rPr>
              <a:t>3. The significance of Jesus being raised:</a:t>
            </a:r>
          </a:p>
          <a:p>
            <a:pPr marL="109728"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(1) Furnishes proof for all of Jesus’ claims</a:t>
            </a:r>
          </a:p>
          <a:p>
            <a:pPr marL="109728"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(2) Significant in our justification</a:t>
            </a:r>
          </a:p>
          <a:p>
            <a:pPr marL="109728" indent="0">
              <a:buNone/>
            </a:pP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   (3) Basis of our assured hope</a:t>
            </a:r>
          </a:p>
          <a:p>
            <a:pPr marL="109728" indent="0">
              <a:buNone/>
            </a:pPr>
            <a:r>
              <a:rPr lang="en-US" dirty="0"/>
              <a:t> </a:t>
            </a:r>
            <a:r>
              <a:rPr lang="en-US" dirty="0" smtClean="0"/>
              <a:t>      </a:t>
            </a:r>
            <a:endParaRPr lang="en-US" dirty="0"/>
          </a:p>
        </p:txBody>
      </p:sp>
      <p:sp>
        <p:nvSpPr>
          <p:cNvPr id="3" name="Title 2"/>
          <p:cNvSpPr>
            <a:spLocks noGrp="1"/>
          </p:cNvSpPr>
          <p:nvPr>
            <p:ph type="title"/>
          </p:nvPr>
        </p:nvSpPr>
        <p:spPr>
          <a:xfrm>
            <a:off x="457200" y="152400"/>
            <a:ext cx="8229600" cy="715962"/>
          </a:xfrm>
        </p:spPr>
        <p:txBody>
          <a:bodyPr>
            <a:normAutofit/>
          </a:bodyPr>
          <a:lstStyle/>
          <a:p>
            <a:pPr algn="ctr"/>
            <a:r>
              <a:rPr lang="en-US" sz="3600" dirty="0" smtClean="0">
                <a:solidFill>
                  <a:srgbClr val="0070C0"/>
                </a:solidFill>
                <a:effectLst/>
                <a:latin typeface="Arial" panose="020B0604020202020204" pitchFamily="34" charset="0"/>
                <a:cs typeface="Arial" panose="020B0604020202020204" pitchFamily="34" charset="0"/>
              </a:rPr>
              <a:t>Our Goal This Morning</a:t>
            </a:r>
            <a:endParaRPr lang="en-US" sz="3600" dirty="0">
              <a:solidFill>
                <a:srgbClr val="0070C0"/>
              </a:solidFill>
              <a:effectLst/>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D667D021-58E1-41C8-8770-0B8DBA1CE1CE}" type="slidenum">
              <a:rPr lang="en-US" smtClean="0"/>
              <a:t>2</a:t>
            </a:fld>
            <a:endParaRPr lang="en-US"/>
          </a:p>
        </p:txBody>
      </p:sp>
    </p:spTree>
    <p:extLst>
      <p:ext uri="{BB962C8B-B14F-4D97-AF65-F5344CB8AC3E}">
        <p14:creationId xmlns:p14="http://schemas.microsoft.com/office/powerpoint/2010/main" val="22579294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5" end="5"/>
                                            </p:txEl>
                                          </p:spTgt>
                                        </p:tgtEl>
                                        <p:attrNameLst>
                                          <p:attrName>style.visibility</p:attrName>
                                        </p:attrNameLst>
                                      </p:cBhvr>
                                      <p:to>
                                        <p:strVal val="visible"/>
                                      </p:to>
                                    </p:set>
                                    <p:animEffect transition="in" filter="fade">
                                      <p:cBhvr>
                                        <p:cTn id="28" dur="1000"/>
                                        <p:tgtEl>
                                          <p:spTgt spid="2">
                                            <p:txEl>
                                              <p:pRg st="5" end="5"/>
                                            </p:txEl>
                                          </p:spTgt>
                                        </p:tgtEl>
                                      </p:cBhvr>
                                    </p:animEffect>
                                    <p:anim calcmode="lin" valueType="num">
                                      <p:cBhvr>
                                        <p:cTn id="29"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
                                            <p:txEl>
                                              <p:pRg st="6" end="6"/>
                                            </p:txEl>
                                          </p:spTgt>
                                        </p:tgtEl>
                                        <p:attrNameLst>
                                          <p:attrName>style.visibility</p:attrName>
                                        </p:attrNameLst>
                                      </p:cBhvr>
                                      <p:to>
                                        <p:strVal val="visible"/>
                                      </p:to>
                                    </p:set>
                                    <p:animEffect transition="in" filter="fade">
                                      <p:cBhvr>
                                        <p:cTn id="35" dur="1000"/>
                                        <p:tgtEl>
                                          <p:spTgt spid="2">
                                            <p:txEl>
                                              <p:pRg st="6" end="6"/>
                                            </p:txEl>
                                          </p:spTgt>
                                        </p:tgtEl>
                                      </p:cBhvr>
                                    </p:animEffect>
                                    <p:anim calcmode="lin" valueType="num">
                                      <p:cBhvr>
                                        <p:cTn id="36"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fade">
                                      <p:cBhvr>
                                        <p:cTn id="42" dur="1000"/>
                                        <p:tgtEl>
                                          <p:spTgt spid="2">
                                            <p:txEl>
                                              <p:pRg st="7" end="7"/>
                                            </p:txEl>
                                          </p:spTgt>
                                        </p:tgtEl>
                                      </p:cBhvr>
                                    </p:animEffect>
                                    <p:anim calcmode="lin" valueType="num">
                                      <p:cBhvr>
                                        <p:cTn id="43"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
                                            <p:txEl>
                                              <p:pRg st="8" end="8"/>
                                            </p:txEl>
                                          </p:spTgt>
                                        </p:tgtEl>
                                        <p:attrNameLst>
                                          <p:attrName>style.visibility</p:attrName>
                                        </p:attrNameLst>
                                      </p:cBhvr>
                                      <p:to>
                                        <p:strVal val="visible"/>
                                      </p:to>
                                    </p:set>
                                    <p:animEffect transition="in" filter="fade">
                                      <p:cBhvr>
                                        <p:cTn id="49" dur="1000"/>
                                        <p:tgtEl>
                                          <p:spTgt spid="2">
                                            <p:txEl>
                                              <p:pRg st="8" end="8"/>
                                            </p:txEl>
                                          </p:spTgt>
                                        </p:tgtEl>
                                      </p:cBhvr>
                                    </p:animEffect>
                                    <p:anim calcmode="lin" valueType="num">
                                      <p:cBhvr>
                                        <p:cTn id="50"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2">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219200"/>
            <a:ext cx="8839200" cy="47880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1 Corinthians 15:1-4</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Now I make known to you, brethren, the gospel which I preached to you, which also you received, in which also you stand, </a:t>
            </a:r>
            <a:r>
              <a:rPr lang="en-US" sz="2800" dirty="0" smtClean="0">
                <a:latin typeface="Arial" panose="020B0604020202020204" pitchFamily="34" charset="0"/>
                <a:cs typeface="Arial" panose="020B0604020202020204" pitchFamily="34" charset="0"/>
              </a:rPr>
              <a:t>by </a:t>
            </a:r>
            <a:r>
              <a:rPr lang="en-US" sz="2800" dirty="0">
                <a:latin typeface="Arial" panose="020B0604020202020204" pitchFamily="34" charset="0"/>
                <a:cs typeface="Arial" panose="020B0604020202020204" pitchFamily="34" charset="0"/>
              </a:rPr>
              <a:t>which also you are saved, if you hold fast the word which I preached to you, unless you believed in vain. </a:t>
            </a:r>
            <a:r>
              <a:rPr lang="en-US" sz="2800" dirty="0" smtClean="0">
                <a:latin typeface="Arial" panose="020B0604020202020204" pitchFamily="34" charset="0"/>
                <a:cs typeface="Arial" panose="020B0604020202020204" pitchFamily="34" charset="0"/>
              </a:rPr>
              <a:t>For </a:t>
            </a:r>
            <a:r>
              <a:rPr lang="en-US" sz="2800" dirty="0">
                <a:latin typeface="Arial" panose="020B0604020202020204" pitchFamily="34" charset="0"/>
                <a:cs typeface="Arial" panose="020B0604020202020204" pitchFamily="34" charset="0"/>
              </a:rPr>
              <a:t>I delivered to you as of first importance what I also received, that Christ died for our sins </a:t>
            </a:r>
            <a:r>
              <a:rPr lang="en-US" sz="2800" dirty="0">
                <a:solidFill>
                  <a:srgbClr val="FF0000"/>
                </a:solidFill>
                <a:latin typeface="Arial" panose="020B0604020202020204" pitchFamily="34" charset="0"/>
                <a:cs typeface="Arial" panose="020B0604020202020204" pitchFamily="34" charset="0"/>
              </a:rPr>
              <a:t>according to the Scriptures</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that He was buried, and that He was raised on the third day </a:t>
            </a:r>
            <a:r>
              <a:rPr lang="en-US" sz="2800" dirty="0">
                <a:solidFill>
                  <a:srgbClr val="FF0000"/>
                </a:solidFill>
                <a:latin typeface="Arial" panose="020B0604020202020204" pitchFamily="34" charset="0"/>
                <a:cs typeface="Arial" panose="020B0604020202020204" pitchFamily="34" charset="0"/>
              </a:rPr>
              <a:t>according to the Scriptures</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130629" y="152400"/>
            <a:ext cx="8991600" cy="762000"/>
          </a:xfrm>
        </p:spPr>
        <p:txBody>
          <a:bodyPr>
            <a:normAutofit/>
          </a:bodyPr>
          <a:lstStyle/>
          <a:p>
            <a:pPr algn="ctr"/>
            <a:r>
              <a:rPr lang="en-US" sz="3200" dirty="0" smtClean="0">
                <a:solidFill>
                  <a:srgbClr val="0070C0"/>
                </a:solidFill>
                <a:effectLst/>
                <a:latin typeface="Arial" panose="020B0604020202020204" pitchFamily="34" charset="0"/>
                <a:cs typeface="Arial" panose="020B0604020202020204" pitchFamily="34" charset="0"/>
              </a:rPr>
              <a:t>Jesus’ Resurrection Predicted In Advance</a:t>
            </a:r>
            <a:endParaRPr lang="en-US" sz="32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2514600" y="3788229"/>
            <a:ext cx="3657600" cy="47897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304800" y="4648200"/>
            <a:ext cx="3581400" cy="478971"/>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D667D021-58E1-41C8-8770-0B8DBA1CE1CE}" type="slidenum">
              <a:rPr lang="en-US" smtClean="0"/>
              <a:t>3</a:t>
            </a:fld>
            <a:endParaRPr lang="en-US"/>
          </a:p>
        </p:txBody>
      </p:sp>
    </p:spTree>
    <p:extLst>
      <p:ext uri="{BB962C8B-B14F-4D97-AF65-F5344CB8AC3E}">
        <p14:creationId xmlns:p14="http://schemas.microsoft.com/office/powerpoint/2010/main" val="199139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838200"/>
            <a:ext cx="8915400" cy="5486400"/>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Hosea 6:1-2</a:t>
            </a:r>
            <a:r>
              <a:rPr lang="en-US" sz="2800" dirty="0" smtClean="0">
                <a:latin typeface="Arial" panose="020B0604020202020204" pitchFamily="34" charset="0"/>
                <a:cs typeface="Arial" panose="020B0604020202020204" pitchFamily="34" charset="0"/>
              </a:rPr>
              <a:t> “Come</a:t>
            </a:r>
            <a:r>
              <a:rPr lang="en-US" sz="2800" dirty="0">
                <a:latin typeface="Arial" panose="020B0604020202020204" pitchFamily="34" charset="0"/>
                <a:cs typeface="Arial" panose="020B0604020202020204" pitchFamily="34" charset="0"/>
              </a:rPr>
              <a:t>, let us return to the LORD. For He has torn us, but He will heal us; He has wounded us, but He will bandage us. </a:t>
            </a:r>
            <a:r>
              <a:rPr lang="en-US" sz="2800" dirty="0" smtClean="0">
                <a:latin typeface="Arial" panose="020B0604020202020204" pitchFamily="34" charset="0"/>
                <a:cs typeface="Arial" panose="020B0604020202020204" pitchFamily="34" charset="0"/>
              </a:rPr>
              <a:t>He </a:t>
            </a:r>
            <a:r>
              <a:rPr lang="en-US" sz="2800" dirty="0">
                <a:latin typeface="Arial" panose="020B0604020202020204" pitchFamily="34" charset="0"/>
                <a:cs typeface="Arial" panose="020B0604020202020204" pitchFamily="34" charset="0"/>
              </a:rPr>
              <a:t>will revive us after two days; </a:t>
            </a:r>
            <a:r>
              <a:rPr lang="en-US" sz="2800" dirty="0">
                <a:solidFill>
                  <a:srgbClr val="FF0000"/>
                </a:solidFill>
                <a:latin typeface="Arial" panose="020B0604020202020204" pitchFamily="34" charset="0"/>
                <a:cs typeface="Arial" panose="020B0604020202020204" pitchFamily="34" charset="0"/>
              </a:rPr>
              <a:t>He will raise us up on the third day</a:t>
            </a:r>
            <a:r>
              <a:rPr lang="en-US" sz="2800" dirty="0">
                <a:latin typeface="Arial" panose="020B0604020202020204" pitchFamily="34" charset="0"/>
                <a:cs typeface="Arial" panose="020B0604020202020204" pitchFamily="34" charset="0"/>
              </a:rPr>
              <a:t>, That we may live before Him</a:t>
            </a:r>
            <a:r>
              <a:rPr lang="en-US" sz="2800" dirty="0" smtClean="0">
                <a:latin typeface="Arial" panose="020B0604020202020204" pitchFamily="34" charset="0"/>
                <a:cs typeface="Arial" panose="020B0604020202020204" pitchFamily="34" charset="0"/>
              </a:rPr>
              <a:t>.”</a:t>
            </a:r>
          </a:p>
          <a:p>
            <a:pPr marL="109728" indent="0">
              <a:buNone/>
            </a:pPr>
            <a:endParaRPr lang="en-US" sz="1200"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Genesis 22:2, 4</a:t>
            </a:r>
            <a:r>
              <a:rPr lang="en-US" sz="2800" dirty="0" smtClean="0">
                <a:latin typeface="Arial" panose="020B0604020202020204" pitchFamily="34" charset="0"/>
                <a:cs typeface="Arial" panose="020B0604020202020204" pitchFamily="34" charset="0"/>
              </a:rPr>
              <a:t> He </a:t>
            </a:r>
            <a:r>
              <a:rPr lang="en-US" sz="2800" dirty="0">
                <a:latin typeface="Arial" panose="020B0604020202020204" pitchFamily="34" charset="0"/>
                <a:cs typeface="Arial" panose="020B0604020202020204" pitchFamily="34" charset="0"/>
              </a:rPr>
              <a:t>said, “Take now your son, your only son, whom you love, Isaac, and go to the land of Moriah, and offer him there as a burnt offering on one of the mountains of which I will tell </a:t>
            </a:r>
            <a:r>
              <a:rPr lang="en-US" sz="2800" dirty="0" smtClean="0">
                <a:latin typeface="Arial" panose="020B0604020202020204" pitchFamily="34" charset="0"/>
                <a:cs typeface="Arial" panose="020B0604020202020204" pitchFamily="34" charset="0"/>
              </a:rPr>
              <a:t>you…</a:t>
            </a:r>
            <a:r>
              <a:rPr lang="en-US" sz="2800" u="sng" dirty="0" smtClean="0">
                <a:latin typeface="Arial" panose="020B0604020202020204" pitchFamily="34" charset="0"/>
                <a:cs typeface="Arial" panose="020B0604020202020204" pitchFamily="34" charset="0"/>
              </a:rPr>
              <a:t>4</a:t>
            </a:r>
            <a:r>
              <a:rPr lang="en-US" sz="2800" dirty="0" smtClean="0">
                <a:latin typeface="Arial" panose="020B0604020202020204" pitchFamily="34" charset="0"/>
                <a:cs typeface="Arial" panose="020B0604020202020204" pitchFamily="34" charset="0"/>
              </a:rPr>
              <a:t> </a:t>
            </a:r>
            <a:r>
              <a:rPr lang="en-US" sz="2800" dirty="0" smtClean="0">
                <a:solidFill>
                  <a:srgbClr val="FF0000"/>
                </a:solidFill>
                <a:latin typeface="Arial" panose="020B0604020202020204" pitchFamily="34" charset="0"/>
                <a:cs typeface="Arial" panose="020B0604020202020204" pitchFamily="34" charset="0"/>
              </a:rPr>
              <a:t>On </a:t>
            </a:r>
            <a:r>
              <a:rPr lang="en-US" sz="2800" dirty="0">
                <a:solidFill>
                  <a:srgbClr val="FF0000"/>
                </a:solidFill>
                <a:latin typeface="Arial" panose="020B0604020202020204" pitchFamily="34" charset="0"/>
                <a:cs typeface="Arial" panose="020B0604020202020204" pitchFamily="34" charset="0"/>
              </a:rPr>
              <a:t>the third day</a:t>
            </a:r>
            <a:r>
              <a:rPr lang="en-US" sz="2800" dirty="0">
                <a:latin typeface="Arial" panose="020B0604020202020204" pitchFamily="34" charset="0"/>
                <a:cs typeface="Arial" panose="020B0604020202020204" pitchFamily="34" charset="0"/>
              </a:rPr>
              <a:t> Abraham raised his eyes and saw the place from a distance. </a:t>
            </a: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52400" y="76200"/>
            <a:ext cx="8915400" cy="7159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Jesus’ Resurrection Predicted In Advance</a:t>
            </a:r>
            <a:endParaRPr lang="en-US" sz="3200" dirty="0"/>
          </a:p>
        </p:txBody>
      </p:sp>
      <p:sp>
        <p:nvSpPr>
          <p:cNvPr id="4" name="Slide Number Placeholder 3"/>
          <p:cNvSpPr>
            <a:spLocks noGrp="1"/>
          </p:cNvSpPr>
          <p:nvPr>
            <p:ph type="sldNum" sz="quarter" idx="12"/>
          </p:nvPr>
        </p:nvSpPr>
        <p:spPr/>
        <p:txBody>
          <a:bodyPr/>
          <a:lstStyle/>
          <a:p>
            <a:fld id="{D667D021-58E1-41C8-8770-0B8DBA1CE1CE}" type="slidenum">
              <a:rPr lang="en-US" smtClean="0"/>
              <a:t>4</a:t>
            </a:fld>
            <a:endParaRPr lang="en-US"/>
          </a:p>
        </p:txBody>
      </p:sp>
    </p:spTree>
    <p:extLst>
      <p:ext uri="{BB962C8B-B14F-4D97-AF65-F5344CB8AC3E}">
        <p14:creationId xmlns:p14="http://schemas.microsoft.com/office/powerpoint/2010/main" val="1786139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066800"/>
            <a:ext cx="8839200" cy="4940491"/>
          </a:xfrm>
        </p:spPr>
        <p:txBody>
          <a:bodyPr>
            <a:normAutofit/>
          </a:bodyPr>
          <a:lstStyle/>
          <a:p>
            <a:pPr marL="109728" indent="0">
              <a:buNone/>
            </a:pPr>
            <a:r>
              <a:rPr lang="en-US" sz="2800" u="sng" dirty="0" smtClean="0">
                <a:latin typeface="Arial" panose="020B0604020202020204" pitchFamily="34" charset="0"/>
                <a:cs typeface="Arial" panose="020B0604020202020204" pitchFamily="34" charset="0"/>
              </a:rPr>
              <a:t>Matthew 12:40</a:t>
            </a:r>
            <a:r>
              <a:rPr lang="en-US" sz="2800" dirty="0" smtClean="0">
                <a:latin typeface="Arial" panose="020B0604020202020204" pitchFamily="34" charset="0"/>
                <a:cs typeface="Arial" panose="020B0604020202020204" pitchFamily="34" charset="0"/>
              </a:rPr>
              <a:t> For </a:t>
            </a:r>
            <a:r>
              <a:rPr lang="en-US" sz="2800" dirty="0">
                <a:latin typeface="Arial" panose="020B0604020202020204" pitchFamily="34" charset="0"/>
                <a:cs typeface="Arial" panose="020B0604020202020204" pitchFamily="34" charset="0"/>
              </a:rPr>
              <a:t>just as Jonah </a:t>
            </a:r>
            <a:r>
              <a:rPr lang="en-US" sz="2800" dirty="0">
                <a:solidFill>
                  <a:srgbClr val="FF0000"/>
                </a:solidFill>
                <a:latin typeface="Arial" panose="020B0604020202020204" pitchFamily="34" charset="0"/>
                <a:cs typeface="Arial" panose="020B0604020202020204" pitchFamily="34" charset="0"/>
              </a:rPr>
              <a:t>was three days and three nights</a:t>
            </a:r>
            <a:r>
              <a:rPr lang="en-US" sz="2800" dirty="0">
                <a:latin typeface="Arial" panose="020B0604020202020204" pitchFamily="34" charset="0"/>
                <a:cs typeface="Arial" panose="020B0604020202020204" pitchFamily="34" charset="0"/>
              </a:rPr>
              <a:t> in the belly of the great fish, so will the Son of Man be three days and three nights in the heart of the earth. </a:t>
            </a:r>
            <a:endParaRPr lang="en-US" sz="2800" dirty="0" smtClean="0">
              <a:latin typeface="Arial" panose="020B0604020202020204" pitchFamily="34" charset="0"/>
              <a:cs typeface="Arial" panose="020B0604020202020204" pitchFamily="34" charset="0"/>
            </a:endParaRPr>
          </a:p>
          <a:p>
            <a:pPr marL="109728" indent="0">
              <a:buNone/>
            </a:pPr>
            <a:endParaRPr lang="en-US" sz="2800" dirty="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Psalm 16:10</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For You will not abandon my soul to Sheol; </a:t>
            </a:r>
            <a:r>
              <a:rPr lang="en-US" sz="2800" dirty="0" smtClean="0">
                <a:latin typeface="Arial" panose="020B0604020202020204" pitchFamily="34" charset="0"/>
                <a:cs typeface="Arial" panose="020B0604020202020204" pitchFamily="34" charset="0"/>
              </a:rPr>
              <a:t>nor </a:t>
            </a:r>
            <a:r>
              <a:rPr lang="en-US" sz="2800" dirty="0">
                <a:latin typeface="Arial" panose="020B0604020202020204" pitchFamily="34" charset="0"/>
                <a:cs typeface="Arial" panose="020B0604020202020204" pitchFamily="34" charset="0"/>
              </a:rPr>
              <a:t>will You allow Your Holy One to </a:t>
            </a:r>
            <a:r>
              <a:rPr lang="en-US" sz="2800" dirty="0">
                <a:solidFill>
                  <a:srgbClr val="FF0000"/>
                </a:solidFill>
                <a:latin typeface="Arial" panose="020B0604020202020204" pitchFamily="34" charset="0"/>
                <a:cs typeface="Arial" panose="020B0604020202020204" pitchFamily="34" charset="0"/>
              </a:rPr>
              <a:t>undergo decay</a:t>
            </a:r>
            <a:r>
              <a:rPr lang="en-US" sz="2800" dirty="0">
                <a:latin typeface="Arial" panose="020B0604020202020204" pitchFamily="34" charset="0"/>
                <a:cs typeface="Arial" panose="020B0604020202020204" pitchFamily="34" charset="0"/>
              </a:rPr>
              <a:t>. </a:t>
            </a:r>
          </a:p>
        </p:txBody>
      </p:sp>
      <p:sp>
        <p:nvSpPr>
          <p:cNvPr id="3" name="Title 2"/>
          <p:cNvSpPr>
            <a:spLocks noGrp="1"/>
          </p:cNvSpPr>
          <p:nvPr>
            <p:ph type="title"/>
          </p:nvPr>
        </p:nvSpPr>
        <p:spPr>
          <a:xfrm>
            <a:off x="152400" y="76200"/>
            <a:ext cx="8534400" cy="715962"/>
          </a:xfrm>
        </p:spPr>
        <p:txBody>
          <a:bodyPr>
            <a:noAutofit/>
          </a:bodyPr>
          <a:lstStyle/>
          <a:p>
            <a:pPr algn="ctr"/>
            <a:r>
              <a:rPr lang="en-US" sz="3200" dirty="0">
                <a:solidFill>
                  <a:srgbClr val="0070C0"/>
                </a:solidFill>
                <a:effectLst/>
                <a:latin typeface="Arial" panose="020B0604020202020204" pitchFamily="34" charset="0"/>
                <a:cs typeface="Arial" panose="020B0604020202020204" pitchFamily="34" charset="0"/>
              </a:rPr>
              <a:t>Jesus’ Resurrection Predicted In Advance</a:t>
            </a:r>
            <a:endParaRPr lang="en-US" sz="3200" dirty="0"/>
          </a:p>
        </p:txBody>
      </p:sp>
      <p:cxnSp>
        <p:nvCxnSpPr>
          <p:cNvPr id="5" name="Straight Connector 4"/>
          <p:cNvCxnSpPr/>
          <p:nvPr/>
        </p:nvCxnSpPr>
        <p:spPr>
          <a:xfrm>
            <a:off x="6705600" y="1905000"/>
            <a:ext cx="16002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381000" y="2362200"/>
            <a:ext cx="1752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667D021-58E1-41C8-8770-0B8DBA1CE1CE}" type="slidenum">
              <a:rPr lang="en-US" smtClean="0"/>
              <a:t>5</a:t>
            </a:fld>
            <a:endParaRPr lang="en-US"/>
          </a:p>
        </p:txBody>
      </p:sp>
    </p:spTree>
    <p:extLst>
      <p:ext uri="{BB962C8B-B14F-4D97-AF65-F5344CB8AC3E}">
        <p14:creationId xmlns:p14="http://schemas.microsoft.com/office/powerpoint/2010/main" val="2499713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fade">
                                      <p:cBhvr>
                                        <p:cTn id="21" dur="1000"/>
                                        <p:tgtEl>
                                          <p:spTgt spid="7"/>
                                        </p:tgtEl>
                                      </p:cBhvr>
                                    </p:animEffect>
                                    <p:anim calcmode="lin" valueType="num">
                                      <p:cBhvr>
                                        <p:cTn id="22" dur="1000" fill="hold"/>
                                        <p:tgtEl>
                                          <p:spTgt spid="7"/>
                                        </p:tgtEl>
                                        <p:attrNameLst>
                                          <p:attrName>ppt_x</p:attrName>
                                        </p:attrNameLst>
                                      </p:cBhvr>
                                      <p:tavLst>
                                        <p:tav tm="0">
                                          <p:val>
                                            <p:strVal val="#ppt_x"/>
                                          </p:val>
                                        </p:tav>
                                        <p:tav tm="100000">
                                          <p:val>
                                            <p:strVal val="#ppt_x"/>
                                          </p:val>
                                        </p:tav>
                                      </p:tavLst>
                                    </p:anim>
                                    <p:anim calcmode="lin" valueType="num">
                                      <p:cBhvr>
                                        <p:cTn id="2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
                                            <p:txEl>
                                              <p:pRg st="2" end="2"/>
                                            </p:txEl>
                                          </p:spTgt>
                                        </p:tgtEl>
                                        <p:attrNameLst>
                                          <p:attrName>style.visibility</p:attrName>
                                        </p:attrNameLst>
                                      </p:cBhvr>
                                      <p:to>
                                        <p:strVal val="visible"/>
                                      </p:to>
                                    </p:set>
                                    <p:animEffect transition="in" filter="fade">
                                      <p:cBhvr>
                                        <p:cTn id="28" dur="1000"/>
                                        <p:tgtEl>
                                          <p:spTgt spid="2">
                                            <p:txEl>
                                              <p:pRg st="2" end="2"/>
                                            </p:txEl>
                                          </p:spTgt>
                                        </p:tgtEl>
                                      </p:cBhvr>
                                    </p:animEffect>
                                    <p:anim calcmode="lin" valueType="num">
                                      <p:cBhvr>
                                        <p:cTn id="2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003109"/>
            <a:ext cx="8915400" cy="5169091"/>
          </a:xfrm>
        </p:spPr>
        <p:txBody>
          <a:bodyPr/>
          <a:lstStyle/>
          <a:p>
            <a:pPr marL="109728" indent="0">
              <a:buNone/>
            </a:pPr>
            <a:r>
              <a:rPr lang="en-US" sz="2800" b="1" dirty="0" smtClean="0">
                <a:latin typeface="Arial" panose="020B0604020202020204" pitchFamily="34" charset="0"/>
                <a:cs typeface="Arial" panose="020B0604020202020204" pitchFamily="34" charset="0"/>
              </a:rPr>
              <a:t>Many eyewitnesses:</a:t>
            </a:r>
          </a:p>
          <a:p>
            <a:pPr marL="109728" indent="0">
              <a:buNone/>
            </a:pPr>
            <a:endParaRPr lang="en-US" sz="2800" b="1" dirty="0" smtClean="0">
              <a:latin typeface="Arial" panose="020B0604020202020204" pitchFamily="34" charset="0"/>
              <a:cs typeface="Arial" panose="020B0604020202020204" pitchFamily="34" charset="0"/>
            </a:endParaRPr>
          </a:p>
          <a:p>
            <a:pPr marL="109728" indent="0">
              <a:buNone/>
            </a:pPr>
            <a:r>
              <a:rPr lang="en-US" sz="2800" u="sng" dirty="0" smtClean="0">
                <a:latin typeface="Arial" panose="020B0604020202020204" pitchFamily="34" charset="0"/>
                <a:cs typeface="Arial" panose="020B0604020202020204" pitchFamily="34" charset="0"/>
              </a:rPr>
              <a:t>1 Corinthians 15:4b-8</a:t>
            </a:r>
            <a:r>
              <a:rPr lang="en-US" sz="2800" dirty="0" smtClean="0">
                <a:latin typeface="Arial" panose="020B0604020202020204" pitchFamily="34" charset="0"/>
                <a:cs typeface="Arial" panose="020B0604020202020204" pitchFamily="34" charset="0"/>
              </a:rPr>
              <a:t> …He </a:t>
            </a:r>
            <a:r>
              <a:rPr lang="en-US" sz="2800" dirty="0">
                <a:latin typeface="Arial" panose="020B0604020202020204" pitchFamily="34" charset="0"/>
                <a:cs typeface="Arial" panose="020B0604020202020204" pitchFamily="34" charset="0"/>
              </a:rPr>
              <a:t>was raised on the third day according to the Scriptures,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that He appeared to </a:t>
            </a:r>
            <a:r>
              <a:rPr lang="en-US" sz="2800" dirty="0" err="1">
                <a:latin typeface="Arial" panose="020B0604020202020204" pitchFamily="34" charset="0"/>
                <a:cs typeface="Arial" panose="020B0604020202020204" pitchFamily="34" charset="0"/>
              </a:rPr>
              <a:t>Cephas</a:t>
            </a:r>
            <a:r>
              <a:rPr lang="en-US" sz="2800" dirty="0">
                <a:latin typeface="Arial" panose="020B0604020202020204" pitchFamily="34" charset="0"/>
                <a:cs typeface="Arial" panose="020B0604020202020204" pitchFamily="34" charset="0"/>
              </a:rPr>
              <a:t>, then to the twelve. </a:t>
            </a:r>
            <a:r>
              <a:rPr lang="en-US" sz="2800" dirty="0" smtClean="0">
                <a:latin typeface="Arial" panose="020B0604020202020204" pitchFamily="34" charset="0"/>
                <a:cs typeface="Arial" panose="020B0604020202020204" pitchFamily="34" charset="0"/>
              </a:rPr>
              <a:t>After </a:t>
            </a:r>
            <a:r>
              <a:rPr lang="en-US" sz="2800" dirty="0">
                <a:latin typeface="Arial" panose="020B0604020202020204" pitchFamily="34" charset="0"/>
                <a:cs typeface="Arial" panose="020B0604020202020204" pitchFamily="34" charset="0"/>
              </a:rPr>
              <a:t>that He appeared to more than five hundred brethren at one time, most of whom remain until now, but some have fallen asleep; </a:t>
            </a:r>
            <a:r>
              <a:rPr lang="en-US" sz="2800" dirty="0" smtClean="0">
                <a:latin typeface="Arial" panose="020B0604020202020204" pitchFamily="34" charset="0"/>
                <a:cs typeface="Arial" panose="020B0604020202020204" pitchFamily="34" charset="0"/>
              </a:rPr>
              <a:t>then </a:t>
            </a:r>
            <a:r>
              <a:rPr lang="en-US" sz="2800" dirty="0">
                <a:latin typeface="Arial" panose="020B0604020202020204" pitchFamily="34" charset="0"/>
                <a:cs typeface="Arial" panose="020B0604020202020204" pitchFamily="34" charset="0"/>
              </a:rPr>
              <a:t>He appeared to James, then to all the apostles</a:t>
            </a:r>
            <a:r>
              <a:rPr lang="en-US" sz="2800" dirty="0" smtClean="0">
                <a:latin typeface="Arial" panose="020B0604020202020204" pitchFamily="34" charset="0"/>
                <a:cs typeface="Arial" panose="020B0604020202020204" pitchFamily="34" charset="0"/>
              </a:rPr>
              <a:t>; </a:t>
            </a:r>
            <a:r>
              <a:rPr lang="en-US" sz="2800" dirty="0">
                <a:latin typeface="Arial" panose="020B0604020202020204" pitchFamily="34" charset="0"/>
                <a:cs typeface="Arial" panose="020B0604020202020204" pitchFamily="34" charset="0"/>
              </a:rPr>
              <a:t>and </a:t>
            </a:r>
            <a:r>
              <a:rPr lang="en-US" sz="2800" dirty="0">
                <a:solidFill>
                  <a:srgbClr val="FF0000"/>
                </a:solidFill>
                <a:latin typeface="Arial" panose="020B0604020202020204" pitchFamily="34" charset="0"/>
                <a:cs typeface="Arial" panose="020B0604020202020204" pitchFamily="34" charset="0"/>
              </a:rPr>
              <a:t>last of all</a:t>
            </a:r>
            <a:r>
              <a:rPr lang="en-US" sz="2800" dirty="0">
                <a:latin typeface="Arial" panose="020B0604020202020204" pitchFamily="34" charset="0"/>
                <a:cs typeface="Arial" panose="020B0604020202020204" pitchFamily="34" charset="0"/>
              </a:rPr>
              <a:t>, as to one untimely born, </a:t>
            </a:r>
            <a:r>
              <a:rPr lang="en-US" sz="2800" dirty="0">
                <a:solidFill>
                  <a:srgbClr val="FF0000"/>
                </a:solidFill>
                <a:latin typeface="Arial" panose="020B0604020202020204" pitchFamily="34" charset="0"/>
                <a:cs typeface="Arial" panose="020B0604020202020204" pitchFamily="34" charset="0"/>
              </a:rPr>
              <a:t>He appeared to me also</a:t>
            </a:r>
            <a:r>
              <a:rPr lang="en-US" sz="2800" dirty="0">
                <a:latin typeface="Arial" panose="020B0604020202020204" pitchFamily="34" charset="0"/>
                <a:cs typeface="Arial" panose="020B0604020202020204" pitchFamily="34" charset="0"/>
              </a:rPr>
              <a:t>. </a:t>
            </a:r>
            <a:endParaRPr lang="en-US" sz="2800" dirty="0" smtClean="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a:p>
            <a:pPr marL="109728" indent="0">
              <a:buNone/>
            </a:pPr>
            <a:endParaRPr lang="en-US"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21771"/>
            <a:ext cx="8991600" cy="868362"/>
          </a:xfrm>
        </p:spPr>
        <p:txBody>
          <a:bodyPr>
            <a:normAutofit/>
          </a:bodyPr>
          <a:lstStyle/>
          <a:p>
            <a:pPr algn="ctr"/>
            <a:r>
              <a:rPr lang="en-US" sz="3000" dirty="0" smtClean="0">
                <a:solidFill>
                  <a:srgbClr val="0070C0"/>
                </a:solidFill>
                <a:effectLst/>
                <a:latin typeface="Arial" panose="020B0604020202020204" pitchFamily="34" charset="0"/>
                <a:cs typeface="Arial" panose="020B0604020202020204" pitchFamily="34" charset="0"/>
              </a:rPr>
              <a:t>Overwhelming Evidence That Jesus Was Raised </a:t>
            </a:r>
            <a:endParaRPr lang="en-US" sz="3000" dirty="0">
              <a:solidFill>
                <a:srgbClr val="0070C0"/>
              </a:solidFill>
              <a:effectLst/>
              <a:latin typeface="Arial" panose="020B0604020202020204" pitchFamily="34" charset="0"/>
              <a:cs typeface="Arial" panose="020B0604020202020204" pitchFamily="34" charset="0"/>
            </a:endParaRPr>
          </a:p>
        </p:txBody>
      </p:sp>
      <p:sp>
        <p:nvSpPr>
          <p:cNvPr id="4" name="Rectangle 3"/>
          <p:cNvSpPr/>
          <p:nvPr/>
        </p:nvSpPr>
        <p:spPr>
          <a:xfrm>
            <a:off x="609600" y="3245567"/>
            <a:ext cx="7086600" cy="457200"/>
          </a:xfrm>
          <a:prstGeom prst="rect">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lide Number Placeholder 4"/>
          <p:cNvSpPr>
            <a:spLocks noGrp="1"/>
          </p:cNvSpPr>
          <p:nvPr>
            <p:ph type="sldNum" sz="quarter" idx="12"/>
          </p:nvPr>
        </p:nvSpPr>
        <p:spPr/>
        <p:txBody>
          <a:bodyPr/>
          <a:lstStyle/>
          <a:p>
            <a:fld id="{D667D021-58E1-41C8-8770-0B8DBA1CE1CE}" type="slidenum">
              <a:rPr lang="en-US" smtClean="0"/>
              <a:t>6</a:t>
            </a:fld>
            <a:endParaRPr lang="en-US"/>
          </a:p>
        </p:txBody>
      </p:sp>
    </p:spTree>
    <p:extLst>
      <p:ext uri="{BB962C8B-B14F-4D97-AF65-F5344CB8AC3E}">
        <p14:creationId xmlns:p14="http://schemas.microsoft.com/office/powerpoint/2010/main" val="3812207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990600"/>
            <a:ext cx="8839200" cy="5016691"/>
          </a:xfrm>
        </p:spPr>
        <p:txBody>
          <a:bodyPr>
            <a:normAutofit/>
          </a:bodyPr>
          <a:lstStyle/>
          <a:p>
            <a:pPr marL="109728" indent="0">
              <a:buNone/>
            </a:pPr>
            <a:r>
              <a:rPr lang="en-US" b="1" dirty="0" smtClean="0">
                <a:latin typeface="Arial" panose="020B0604020202020204" pitchFamily="34" charset="0"/>
                <a:cs typeface="Arial" panose="020B0604020202020204" pitchFamily="34" charset="0"/>
              </a:rPr>
              <a:t>The </a:t>
            </a:r>
            <a:r>
              <a:rPr lang="en-US" b="1" dirty="0">
                <a:latin typeface="Arial" panose="020B0604020202020204" pitchFamily="34" charset="0"/>
                <a:cs typeface="Arial" panose="020B0604020202020204" pitchFamily="34" charset="0"/>
              </a:rPr>
              <a:t>e</a:t>
            </a:r>
            <a:r>
              <a:rPr lang="en-US" b="1" dirty="0" smtClean="0">
                <a:latin typeface="Arial" panose="020B0604020202020204" pitchFamily="34" charset="0"/>
                <a:cs typeface="Arial" panose="020B0604020202020204" pitchFamily="34" charset="0"/>
              </a:rPr>
              <a:t>mpty tomb:</a:t>
            </a:r>
          </a:p>
          <a:p>
            <a:pPr marL="109728" indent="0">
              <a:buNone/>
            </a:pPr>
            <a:r>
              <a:rPr lang="en-US" sz="2800" u="sng" dirty="0" smtClean="0">
                <a:latin typeface="Arial" panose="020B0604020202020204" pitchFamily="34" charset="0"/>
                <a:cs typeface="Arial" panose="020B0604020202020204" pitchFamily="34" charset="0"/>
              </a:rPr>
              <a:t>Acts 2:29-32</a:t>
            </a:r>
            <a:r>
              <a:rPr lang="en-US" sz="2800" dirty="0" smtClean="0">
                <a:latin typeface="Arial" panose="020B0604020202020204" pitchFamily="34" charset="0"/>
                <a:cs typeface="Arial" panose="020B0604020202020204" pitchFamily="34" charset="0"/>
              </a:rPr>
              <a:t> “Brethren</a:t>
            </a:r>
            <a:r>
              <a:rPr lang="en-US" sz="2800" dirty="0">
                <a:latin typeface="Arial" panose="020B0604020202020204" pitchFamily="34" charset="0"/>
                <a:cs typeface="Arial" panose="020B0604020202020204" pitchFamily="34" charset="0"/>
              </a:rPr>
              <a:t>, I may confidently say to you regarding the patriarch David that he both died and was buried, and his tomb is with us to this day. </a:t>
            </a:r>
            <a:r>
              <a:rPr lang="en-US" sz="2800" dirty="0" smtClean="0">
                <a:latin typeface="Arial" panose="020B0604020202020204" pitchFamily="34" charset="0"/>
                <a:cs typeface="Arial" panose="020B0604020202020204" pitchFamily="34" charset="0"/>
              </a:rPr>
              <a:t>And </a:t>
            </a:r>
            <a:r>
              <a:rPr lang="en-US" sz="2800" dirty="0">
                <a:latin typeface="Arial" panose="020B0604020202020204" pitchFamily="34" charset="0"/>
                <a:cs typeface="Arial" panose="020B0604020202020204" pitchFamily="34" charset="0"/>
              </a:rPr>
              <a:t>so, because he was a prophet and knew that G</a:t>
            </a:r>
            <a:r>
              <a:rPr lang="en-US" sz="2800" dirty="0" smtClean="0">
                <a:latin typeface="Arial" panose="020B0604020202020204" pitchFamily="34" charset="0"/>
                <a:cs typeface="Arial" panose="020B0604020202020204" pitchFamily="34" charset="0"/>
              </a:rPr>
              <a:t>od had sworn to him with an oath to seat one of his descendants on his throne, he </a:t>
            </a:r>
            <a:r>
              <a:rPr lang="en-US" sz="2800" dirty="0">
                <a:latin typeface="Arial" panose="020B0604020202020204" pitchFamily="34" charset="0"/>
                <a:cs typeface="Arial" panose="020B0604020202020204" pitchFamily="34" charset="0"/>
              </a:rPr>
              <a:t>looked ahead and spoke of the resurrection of the Christ, that </a:t>
            </a:r>
            <a:r>
              <a:rPr lang="en-US" sz="2800" dirty="0">
                <a:solidFill>
                  <a:srgbClr val="FF0000"/>
                </a:solidFill>
                <a:latin typeface="Arial" panose="020B0604020202020204" pitchFamily="34" charset="0"/>
                <a:cs typeface="Arial" panose="020B0604020202020204" pitchFamily="34" charset="0"/>
              </a:rPr>
              <a:t>H</a:t>
            </a:r>
            <a:r>
              <a:rPr lang="en-US" sz="2800" dirty="0" smtClean="0">
                <a:solidFill>
                  <a:srgbClr val="FF0000"/>
                </a:solidFill>
                <a:latin typeface="Arial" panose="020B0604020202020204" pitchFamily="34" charset="0"/>
                <a:cs typeface="Arial" panose="020B0604020202020204" pitchFamily="34" charset="0"/>
              </a:rPr>
              <a:t>e was neither abandoned to hades, nor did his flesh suffer decay.</a:t>
            </a:r>
            <a:r>
              <a:rPr lang="en-US" sz="2800" dirty="0" smtClean="0">
                <a:latin typeface="Arial" panose="020B0604020202020204" pitchFamily="34" charset="0"/>
                <a:cs typeface="Arial" panose="020B0604020202020204" pitchFamily="34" charset="0"/>
              </a:rPr>
              <a:t> This </a:t>
            </a:r>
            <a:r>
              <a:rPr lang="en-US" sz="2800" dirty="0">
                <a:latin typeface="Arial" panose="020B0604020202020204" pitchFamily="34" charset="0"/>
                <a:cs typeface="Arial" panose="020B0604020202020204" pitchFamily="34" charset="0"/>
              </a:rPr>
              <a:t>Jesus God raised up again, to which we are all witnesses</a:t>
            </a:r>
            <a:r>
              <a:rPr lang="en-US" sz="2800" dirty="0" smtClean="0">
                <a:latin typeface="Arial" panose="020B0604020202020204" pitchFamily="34" charset="0"/>
                <a:cs typeface="Arial" panose="020B0604020202020204" pitchFamily="34" charset="0"/>
              </a:rPr>
              <a:t>.” </a:t>
            </a:r>
            <a:endParaRPr lang="en-US" sz="28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32657"/>
            <a:ext cx="8991600" cy="881743"/>
          </a:xfrm>
        </p:spPr>
        <p:txBody>
          <a:bodyPr>
            <a:noAutofit/>
          </a:bodyPr>
          <a:lstStyle/>
          <a:p>
            <a:pPr algn="ctr"/>
            <a:r>
              <a:rPr lang="en-US" sz="3000" dirty="0" smtClean="0">
                <a:solidFill>
                  <a:srgbClr val="0070C0"/>
                </a:solidFill>
                <a:effectLst/>
                <a:latin typeface="Arial" panose="020B0604020202020204" pitchFamily="34" charset="0"/>
                <a:cs typeface="Arial" panose="020B0604020202020204" pitchFamily="34" charset="0"/>
              </a:rPr>
              <a:t>Overwhelming </a:t>
            </a:r>
            <a:r>
              <a:rPr lang="en-US" sz="3000" dirty="0">
                <a:solidFill>
                  <a:srgbClr val="0070C0"/>
                </a:solidFill>
                <a:effectLst/>
                <a:latin typeface="Arial" panose="020B0604020202020204" pitchFamily="34" charset="0"/>
                <a:cs typeface="Arial" panose="020B0604020202020204" pitchFamily="34" charset="0"/>
              </a:rPr>
              <a:t>Evidence That Jesus Was Raised </a:t>
            </a:r>
            <a:endParaRPr lang="en-US" sz="3000" dirty="0">
              <a:latin typeface="Arial" panose="020B0604020202020204" pitchFamily="34" charset="0"/>
              <a:cs typeface="Arial" panose="020B0604020202020204" pitchFamily="34" charset="0"/>
            </a:endParaRPr>
          </a:p>
        </p:txBody>
      </p:sp>
      <p:cxnSp>
        <p:nvCxnSpPr>
          <p:cNvPr id="5" name="Straight Connector 4"/>
          <p:cNvCxnSpPr/>
          <p:nvPr/>
        </p:nvCxnSpPr>
        <p:spPr>
          <a:xfrm>
            <a:off x="2286000" y="2764971"/>
            <a:ext cx="5181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667D021-58E1-41C8-8770-0B8DBA1CE1CE}" type="slidenum">
              <a:rPr lang="en-US" smtClean="0"/>
              <a:t>7</a:t>
            </a:fld>
            <a:endParaRPr lang="en-US"/>
          </a:p>
        </p:txBody>
      </p:sp>
    </p:spTree>
    <p:extLst>
      <p:ext uri="{BB962C8B-B14F-4D97-AF65-F5344CB8AC3E}">
        <p14:creationId xmlns:p14="http://schemas.microsoft.com/office/powerpoint/2010/main" val="2175105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1000"/>
                                        <p:tgtEl>
                                          <p:spTgt spid="5"/>
                                        </p:tgtEl>
                                      </p:cBhvr>
                                    </p:animEffect>
                                    <p:anim calcmode="lin" valueType="num">
                                      <p:cBhvr>
                                        <p:cTn id="22" dur="1000" fill="hold"/>
                                        <p:tgtEl>
                                          <p:spTgt spid="5"/>
                                        </p:tgtEl>
                                        <p:attrNameLst>
                                          <p:attrName>ppt_x</p:attrName>
                                        </p:attrNameLst>
                                      </p:cBhvr>
                                      <p:tavLst>
                                        <p:tav tm="0">
                                          <p:val>
                                            <p:strVal val="#ppt_x"/>
                                          </p:val>
                                        </p:tav>
                                        <p:tav tm="100000">
                                          <p:val>
                                            <p:strVal val="#ppt_x"/>
                                          </p:val>
                                        </p:tav>
                                      </p:tavLst>
                                    </p:anim>
                                    <p:anim calcmode="lin" valueType="num">
                                      <p:cBhvr>
                                        <p:cTn id="2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838200"/>
            <a:ext cx="8839200" cy="5334000"/>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The </a:t>
            </a:r>
            <a:r>
              <a:rPr lang="en-US" sz="2800" b="1" dirty="0">
                <a:latin typeface="Arial" panose="020B0604020202020204" pitchFamily="34" charset="0"/>
                <a:cs typeface="Arial" panose="020B0604020202020204" pitchFamily="34" charset="0"/>
              </a:rPr>
              <a:t>e</a:t>
            </a:r>
            <a:r>
              <a:rPr lang="en-US" sz="2800" b="1" dirty="0" smtClean="0">
                <a:latin typeface="Arial" panose="020B0604020202020204" pitchFamily="34" charset="0"/>
                <a:cs typeface="Arial" panose="020B0604020202020204" pitchFamily="34" charset="0"/>
              </a:rPr>
              <a:t>mpty tomb </a:t>
            </a:r>
            <a:r>
              <a:rPr lang="en-US" sz="2800" b="1" dirty="0">
                <a:latin typeface="Arial" panose="020B0604020202020204" pitchFamily="34" charset="0"/>
                <a:cs typeface="Arial" panose="020B0604020202020204" pitchFamily="34" charset="0"/>
              </a:rPr>
              <a:t>f</a:t>
            </a:r>
            <a:r>
              <a:rPr lang="en-US" sz="2800" b="1" dirty="0" smtClean="0">
                <a:latin typeface="Arial" panose="020B0604020202020204" pitchFamily="34" charset="0"/>
                <a:cs typeface="Arial" panose="020B0604020202020204" pitchFamily="34" charset="0"/>
              </a:rPr>
              <a:t>rom </a:t>
            </a:r>
            <a:r>
              <a:rPr lang="en-US" sz="2800" b="1" dirty="0">
                <a:latin typeface="Arial" panose="020B0604020202020204" pitchFamily="34" charset="0"/>
                <a:cs typeface="Arial" panose="020B0604020202020204" pitchFamily="34" charset="0"/>
              </a:rPr>
              <a:t>n</a:t>
            </a:r>
            <a:r>
              <a:rPr lang="en-US" sz="2800" b="1" dirty="0" smtClean="0">
                <a:latin typeface="Arial" panose="020B0604020202020204" pitchFamily="34" charset="0"/>
                <a:cs typeface="Arial" panose="020B0604020202020204" pitchFamily="34" charset="0"/>
              </a:rPr>
              <a:t>on-biblical sources:</a:t>
            </a:r>
          </a:p>
          <a:p>
            <a:pPr marL="109728" indent="0">
              <a:buNone/>
            </a:pPr>
            <a:r>
              <a:rPr lang="en-US" sz="2800" dirty="0" smtClean="0">
                <a:latin typeface="Arial" panose="020B0604020202020204" pitchFamily="34" charset="0"/>
                <a:cs typeface="Arial" panose="020B0604020202020204" pitchFamily="34" charset="0"/>
              </a:rPr>
              <a:t>“…you </a:t>
            </a:r>
            <a:r>
              <a:rPr lang="en-US" sz="2800" dirty="0">
                <a:latin typeface="Arial" panose="020B0604020202020204" pitchFamily="34" charset="0"/>
                <a:cs typeface="Arial" panose="020B0604020202020204" pitchFamily="34" charset="0"/>
              </a:rPr>
              <a:t>have sent chosen and ordained men throughout all the world to proclaim that a godless and lawless heresy had sprung from one Jesus, a </a:t>
            </a:r>
            <a:r>
              <a:rPr lang="en-US" sz="2800" dirty="0" err="1">
                <a:latin typeface="Arial" panose="020B0604020202020204" pitchFamily="34" charset="0"/>
                <a:cs typeface="Arial" panose="020B0604020202020204" pitchFamily="34" charset="0"/>
              </a:rPr>
              <a:t>Galilæan</a:t>
            </a:r>
            <a:r>
              <a:rPr lang="en-US" sz="2800" dirty="0">
                <a:latin typeface="Arial" panose="020B0604020202020204" pitchFamily="34" charset="0"/>
                <a:cs typeface="Arial" panose="020B0604020202020204" pitchFamily="34" charset="0"/>
              </a:rPr>
              <a:t> deceiver, whom we crucified, </a:t>
            </a:r>
            <a:r>
              <a:rPr lang="en-US" sz="2800" dirty="0">
                <a:solidFill>
                  <a:srgbClr val="FF0000"/>
                </a:solidFill>
                <a:latin typeface="Arial" panose="020B0604020202020204" pitchFamily="34" charset="0"/>
                <a:cs typeface="Arial" panose="020B0604020202020204" pitchFamily="34" charset="0"/>
              </a:rPr>
              <a:t>but his disciples stole him by night from the tomb</a:t>
            </a:r>
            <a:r>
              <a:rPr lang="en-US" sz="2800" dirty="0">
                <a:latin typeface="Arial" panose="020B0604020202020204" pitchFamily="34" charset="0"/>
                <a:cs typeface="Arial" panose="020B0604020202020204" pitchFamily="34" charset="0"/>
              </a:rPr>
              <a:t>, where he was laid when unfastened from the cross, and now deceive men by asserting that he has risen from the dead and ascended to </a:t>
            </a:r>
            <a:r>
              <a:rPr lang="en-US" sz="2800" dirty="0" smtClean="0">
                <a:latin typeface="Arial" panose="020B0604020202020204" pitchFamily="34" charset="0"/>
                <a:cs typeface="Arial" panose="020B0604020202020204" pitchFamily="34" charset="0"/>
              </a:rPr>
              <a:t>heaven.”</a:t>
            </a:r>
            <a:endParaRPr lang="en-US" sz="2800" dirty="0">
              <a:latin typeface="Arial" panose="020B0604020202020204" pitchFamily="34" charset="0"/>
              <a:cs typeface="Arial" panose="020B0604020202020204" pitchFamily="34" charset="0"/>
            </a:endParaRPr>
          </a:p>
          <a:p>
            <a:pPr marL="393192" lvl="1" indent="0">
              <a:buNone/>
            </a:pPr>
            <a:r>
              <a:rPr lang="en-US" sz="2400" dirty="0" smtClean="0">
                <a:latin typeface="Arial" panose="020B0604020202020204" pitchFamily="34" charset="0"/>
                <a:cs typeface="Arial" panose="020B0604020202020204" pitchFamily="34" charset="0"/>
              </a:rPr>
              <a:t>(Justin </a:t>
            </a:r>
            <a:r>
              <a:rPr lang="en-US" sz="2400" dirty="0" smtClean="0">
                <a:latin typeface="Arial" panose="020B0604020202020204" pitchFamily="34" charset="0"/>
                <a:cs typeface="Arial" panose="020B0604020202020204" pitchFamily="34" charset="0"/>
              </a:rPr>
              <a:t>Martyr</a:t>
            </a:r>
            <a:r>
              <a:rPr lang="en-US" sz="2400" dirty="0">
                <a:latin typeface="Arial" panose="020B0604020202020204" pitchFamily="34" charset="0"/>
                <a:cs typeface="Arial" panose="020B0604020202020204" pitchFamily="34" charset="0"/>
              </a:rPr>
              <a:t> </a:t>
            </a:r>
            <a:r>
              <a:rPr lang="en-US" sz="2400" dirty="0" smtClean="0">
                <a:latin typeface="Arial" panose="020B0604020202020204" pitchFamily="34" charset="0"/>
                <a:cs typeface="Arial" panose="020B0604020202020204" pitchFamily="34" charset="0"/>
              </a:rPr>
              <a:t>(1885) </a:t>
            </a:r>
            <a:r>
              <a:rPr lang="en-US" sz="2400" i="1" dirty="0">
                <a:latin typeface="Arial" panose="020B0604020202020204" pitchFamily="34" charset="0"/>
                <a:cs typeface="Arial" panose="020B0604020202020204" pitchFamily="34" charset="0"/>
              </a:rPr>
              <a:t>Dialogue of Justin with </a:t>
            </a:r>
            <a:r>
              <a:rPr lang="en-US" sz="2400" i="1" dirty="0" err="1">
                <a:latin typeface="Arial" panose="020B0604020202020204" pitchFamily="34" charset="0"/>
                <a:cs typeface="Arial" panose="020B0604020202020204" pitchFamily="34" charset="0"/>
              </a:rPr>
              <a:t>Trypho</a:t>
            </a:r>
            <a:r>
              <a:rPr lang="en-US" sz="2400" i="1" dirty="0">
                <a:latin typeface="Arial" panose="020B0604020202020204" pitchFamily="34" charset="0"/>
                <a:cs typeface="Arial" panose="020B0604020202020204" pitchFamily="34" charset="0"/>
              </a:rPr>
              <a:t>, a </a:t>
            </a:r>
            <a:r>
              <a:rPr lang="en-US" sz="2400" i="1" dirty="0" smtClean="0">
                <a:latin typeface="Arial" panose="020B0604020202020204" pitchFamily="34" charset="0"/>
                <a:cs typeface="Arial" panose="020B0604020202020204" pitchFamily="34" charset="0"/>
              </a:rPr>
              <a:t>Jew</a:t>
            </a:r>
            <a:r>
              <a:rPr lang="en-US" sz="2400" dirty="0" smtClean="0">
                <a:latin typeface="Arial" panose="020B0604020202020204" pitchFamily="34" charset="0"/>
                <a:cs typeface="Arial" panose="020B0604020202020204" pitchFamily="34" charset="0"/>
              </a:rPr>
              <a:t> , Vol</a:t>
            </a:r>
            <a:r>
              <a:rPr lang="en-US" sz="2400" dirty="0">
                <a:latin typeface="Arial" panose="020B0604020202020204" pitchFamily="34" charset="0"/>
                <a:cs typeface="Arial" panose="020B0604020202020204" pitchFamily="34" charset="0"/>
              </a:rPr>
              <a:t>. 1, p. 253). </a:t>
            </a:r>
          </a:p>
        </p:txBody>
      </p:sp>
      <p:sp>
        <p:nvSpPr>
          <p:cNvPr id="3" name="Title 2"/>
          <p:cNvSpPr>
            <a:spLocks noGrp="1"/>
          </p:cNvSpPr>
          <p:nvPr>
            <p:ph type="title"/>
          </p:nvPr>
        </p:nvSpPr>
        <p:spPr>
          <a:xfrm>
            <a:off x="76200" y="0"/>
            <a:ext cx="8991600" cy="792162"/>
          </a:xfrm>
        </p:spPr>
        <p:txBody>
          <a:bodyPr>
            <a:normAutofit/>
          </a:bodyPr>
          <a:lstStyle/>
          <a:p>
            <a:pPr algn="ctr"/>
            <a:r>
              <a:rPr lang="en-US" sz="3000" dirty="0">
                <a:solidFill>
                  <a:srgbClr val="0070C0"/>
                </a:solidFill>
                <a:effectLst/>
                <a:latin typeface="Arial" panose="020B0604020202020204" pitchFamily="34" charset="0"/>
                <a:cs typeface="Arial" panose="020B0604020202020204" pitchFamily="34" charset="0"/>
              </a:rPr>
              <a:t>Overwhelming Evidence That Jesus Was Raised </a:t>
            </a:r>
            <a:endParaRPr lang="en-US" sz="3000" dirty="0"/>
          </a:p>
        </p:txBody>
      </p:sp>
      <p:sp>
        <p:nvSpPr>
          <p:cNvPr id="4" name="Slide Number Placeholder 3"/>
          <p:cNvSpPr>
            <a:spLocks noGrp="1"/>
          </p:cNvSpPr>
          <p:nvPr>
            <p:ph type="sldNum" sz="quarter" idx="12"/>
          </p:nvPr>
        </p:nvSpPr>
        <p:spPr/>
        <p:txBody>
          <a:bodyPr/>
          <a:lstStyle/>
          <a:p>
            <a:fld id="{D667D021-58E1-41C8-8770-0B8DBA1CE1CE}" type="slidenum">
              <a:rPr lang="en-US" smtClean="0"/>
              <a:t>8</a:t>
            </a:fld>
            <a:endParaRPr lang="en-US"/>
          </a:p>
        </p:txBody>
      </p:sp>
    </p:spTree>
    <p:extLst>
      <p:ext uri="{BB962C8B-B14F-4D97-AF65-F5344CB8AC3E}">
        <p14:creationId xmlns:p14="http://schemas.microsoft.com/office/powerpoint/2010/main" val="1977263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914400"/>
            <a:ext cx="8991600" cy="5092891"/>
          </a:xfrm>
        </p:spPr>
        <p:txBody>
          <a:bodyPr>
            <a:normAutofit/>
          </a:bodyPr>
          <a:lstStyle/>
          <a:p>
            <a:pPr marL="109728" indent="0">
              <a:buNone/>
            </a:pPr>
            <a:r>
              <a:rPr lang="en-US" sz="2800" b="1" dirty="0" smtClean="0">
                <a:latin typeface="Arial" panose="020B0604020202020204" pitchFamily="34" charset="0"/>
                <a:cs typeface="Arial" panose="020B0604020202020204" pitchFamily="34" charset="0"/>
              </a:rPr>
              <a:t>Unlikely converts:</a:t>
            </a:r>
          </a:p>
          <a:p>
            <a:pPr marL="109728" indent="0">
              <a:buNone/>
            </a:pPr>
            <a:r>
              <a:rPr lang="en-US" sz="2800" u="sng" dirty="0" smtClean="0">
                <a:latin typeface="Arial" panose="020B0604020202020204" pitchFamily="34" charset="0"/>
                <a:cs typeface="Arial" panose="020B0604020202020204" pitchFamily="34" charset="0"/>
              </a:rPr>
              <a:t>Philippians 3:4-7</a:t>
            </a:r>
            <a:r>
              <a:rPr lang="en-US" sz="2800" dirty="0" smtClean="0">
                <a:latin typeface="Arial" panose="020B0604020202020204" pitchFamily="34" charset="0"/>
                <a:cs typeface="Arial" panose="020B0604020202020204" pitchFamily="34" charset="0"/>
              </a:rPr>
              <a:t> although </a:t>
            </a:r>
            <a:r>
              <a:rPr lang="en-US" sz="2800" dirty="0">
                <a:latin typeface="Arial" panose="020B0604020202020204" pitchFamily="34" charset="0"/>
                <a:cs typeface="Arial" panose="020B0604020202020204" pitchFamily="34" charset="0"/>
              </a:rPr>
              <a:t>I myself might have confidence even in the flesh. If anyone else has a mind to put confidence in the flesh, I far more: </a:t>
            </a:r>
            <a:r>
              <a:rPr lang="en-US" sz="2800" dirty="0" smtClean="0">
                <a:latin typeface="Arial" panose="020B0604020202020204" pitchFamily="34" charset="0"/>
                <a:cs typeface="Arial" panose="020B0604020202020204" pitchFamily="34" charset="0"/>
              </a:rPr>
              <a:t>circumcised </a:t>
            </a:r>
            <a:r>
              <a:rPr lang="en-US" sz="2800" dirty="0">
                <a:latin typeface="Arial" panose="020B0604020202020204" pitchFamily="34" charset="0"/>
                <a:cs typeface="Arial" panose="020B0604020202020204" pitchFamily="34" charset="0"/>
              </a:rPr>
              <a:t>the eighth day, of the nation of Israel, of the tribe of Benjamin, a Hebrew of Hebrews; as to the Law, </a:t>
            </a:r>
            <a:r>
              <a:rPr lang="en-US" sz="2800" dirty="0">
                <a:solidFill>
                  <a:srgbClr val="FF0000"/>
                </a:solidFill>
                <a:latin typeface="Arial" panose="020B0604020202020204" pitchFamily="34" charset="0"/>
                <a:cs typeface="Arial" panose="020B0604020202020204" pitchFamily="34" charset="0"/>
              </a:rPr>
              <a:t>a Pharisee; </a:t>
            </a:r>
            <a:r>
              <a:rPr lang="en-US" sz="2800" dirty="0" smtClean="0">
                <a:solidFill>
                  <a:srgbClr val="FF0000"/>
                </a:solidFill>
                <a:latin typeface="Arial" panose="020B0604020202020204" pitchFamily="34" charset="0"/>
                <a:cs typeface="Arial" panose="020B0604020202020204" pitchFamily="34" charset="0"/>
              </a:rPr>
              <a:t>as </a:t>
            </a:r>
            <a:r>
              <a:rPr lang="en-US" sz="2800" dirty="0">
                <a:solidFill>
                  <a:srgbClr val="FF0000"/>
                </a:solidFill>
                <a:latin typeface="Arial" panose="020B0604020202020204" pitchFamily="34" charset="0"/>
                <a:cs typeface="Arial" panose="020B0604020202020204" pitchFamily="34" charset="0"/>
              </a:rPr>
              <a:t>to zeal, a persecutor of the church</a:t>
            </a:r>
            <a:r>
              <a:rPr lang="en-US" sz="2800" dirty="0">
                <a:latin typeface="Arial" panose="020B0604020202020204" pitchFamily="34" charset="0"/>
                <a:cs typeface="Arial" panose="020B0604020202020204" pitchFamily="34" charset="0"/>
              </a:rPr>
              <a:t>; as to the righteousness which is in the Law, found </a:t>
            </a:r>
            <a:r>
              <a:rPr lang="en-US" sz="2800" dirty="0" smtClean="0">
                <a:latin typeface="Arial" panose="020B0604020202020204" pitchFamily="34" charset="0"/>
                <a:cs typeface="Arial" panose="020B0604020202020204" pitchFamily="34" charset="0"/>
              </a:rPr>
              <a:t>blameless. But </a:t>
            </a:r>
            <a:r>
              <a:rPr lang="en-US" sz="2800" dirty="0">
                <a:latin typeface="Arial" panose="020B0604020202020204" pitchFamily="34" charset="0"/>
                <a:cs typeface="Arial" panose="020B0604020202020204" pitchFamily="34" charset="0"/>
              </a:rPr>
              <a:t>whatever things were gain to me, those things I have counted as loss for the sake of Christ. </a:t>
            </a:r>
            <a:endParaRPr lang="en-US" sz="2800" b="1" dirty="0">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0" y="0"/>
            <a:ext cx="9144000" cy="792162"/>
          </a:xfrm>
        </p:spPr>
        <p:txBody>
          <a:bodyPr>
            <a:noAutofit/>
          </a:bodyPr>
          <a:lstStyle/>
          <a:p>
            <a:pPr algn="ctr"/>
            <a:r>
              <a:rPr lang="en-US" sz="3000" dirty="0">
                <a:solidFill>
                  <a:srgbClr val="0070C0"/>
                </a:solidFill>
                <a:effectLst/>
                <a:latin typeface="Arial" panose="020B0604020202020204" pitchFamily="34" charset="0"/>
                <a:cs typeface="Arial" panose="020B0604020202020204" pitchFamily="34" charset="0"/>
              </a:rPr>
              <a:t>Overwhelming Evidence That Jesus Was Raised </a:t>
            </a:r>
            <a:endParaRPr lang="en-US" sz="3000" dirty="0"/>
          </a:p>
        </p:txBody>
      </p:sp>
      <p:sp>
        <p:nvSpPr>
          <p:cNvPr id="4" name="Slide Number Placeholder 3"/>
          <p:cNvSpPr>
            <a:spLocks noGrp="1"/>
          </p:cNvSpPr>
          <p:nvPr>
            <p:ph type="sldNum" sz="quarter" idx="12"/>
          </p:nvPr>
        </p:nvSpPr>
        <p:spPr/>
        <p:txBody>
          <a:bodyPr/>
          <a:lstStyle/>
          <a:p>
            <a:fld id="{D667D021-58E1-41C8-8770-0B8DBA1CE1CE}" type="slidenum">
              <a:rPr lang="en-US" smtClean="0"/>
              <a:t>9</a:t>
            </a:fld>
            <a:endParaRPr lang="en-US"/>
          </a:p>
        </p:txBody>
      </p:sp>
    </p:spTree>
    <p:extLst>
      <p:ext uri="{BB962C8B-B14F-4D97-AF65-F5344CB8AC3E}">
        <p14:creationId xmlns:p14="http://schemas.microsoft.com/office/powerpoint/2010/main" val="1119300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995</TotalTime>
  <Words>1256</Words>
  <Application>Microsoft Office PowerPoint</Application>
  <PresentationFormat>On-screen Show (4:3)</PresentationFormat>
  <Paragraphs>89</Paragraphs>
  <Slides>14</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Lucida Sans Unicode</vt:lpstr>
      <vt:lpstr>Verdana</vt:lpstr>
      <vt:lpstr>Wingdings 2</vt:lpstr>
      <vt:lpstr>Wingdings 3</vt:lpstr>
      <vt:lpstr>Concourse</vt:lpstr>
      <vt:lpstr>Christ’s Resurrection</vt:lpstr>
      <vt:lpstr>Our Goal This Morning</vt:lpstr>
      <vt:lpstr>Jesus’ Resurrection Predicted In Advance</vt:lpstr>
      <vt:lpstr>Jesus’ Resurrection Predicted In Advance</vt:lpstr>
      <vt:lpstr>Jesus’ Resurrection Predicted In Advance</vt:lpstr>
      <vt:lpstr>Overwhelming Evidence That Jesus Was Raised </vt:lpstr>
      <vt:lpstr>Overwhelming Evidence That Jesus Was Raised </vt:lpstr>
      <vt:lpstr>Overwhelming Evidence That Jesus Was Raised </vt:lpstr>
      <vt:lpstr>Overwhelming Evidence That Jesus Was Raised </vt:lpstr>
      <vt:lpstr>Overwhelming Evidence That Jesus Was Raised </vt:lpstr>
      <vt:lpstr>The Significance Of Jesus’ Resurrection </vt:lpstr>
      <vt:lpstr>The Significance Of Jesus’ Resurrection </vt:lpstr>
      <vt:lpstr>The Significance Of Jesus’ Resurrection </vt:lpstr>
      <vt:lpstr>The Significance Of Jesus’ Resurrection </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Christ’s Resurrection</dc:title>
  <dc:creator>Eric</dc:creator>
  <cp:lastModifiedBy>Christy</cp:lastModifiedBy>
  <cp:revision>56</cp:revision>
  <cp:lastPrinted>2015-04-04T14:11:58Z</cp:lastPrinted>
  <dcterms:created xsi:type="dcterms:W3CDTF">2014-04-14T16:18:03Z</dcterms:created>
  <dcterms:modified xsi:type="dcterms:W3CDTF">2015-04-04T14:12:47Z</dcterms:modified>
</cp:coreProperties>
</file>