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130" autoAdjust="0"/>
  </p:normalViewPr>
  <p:slideViewPr>
    <p:cSldViewPr>
      <p:cViewPr varScale="1">
        <p:scale>
          <a:sx n="54" d="100"/>
          <a:sy n="54" d="100"/>
        </p:scale>
        <p:origin x="1782" y="60"/>
      </p:cViewPr>
      <p:guideLst>
        <p:guide orient="horz" pos="28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94081" y="240031"/>
            <a:ext cx="5527040" cy="481727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pPr algn="ctr"/>
            <a:r>
              <a:rPr lang="en-US" sz="1500" b="1" dirty="0"/>
              <a:t>Mark 15:1-15  </a:t>
            </a:r>
            <a:r>
              <a:rPr lang="en-US" sz="1500" b="1" dirty="0">
                <a:cs typeface="Arial" panose="020B0604020202020204" pitchFamily="34" charset="0"/>
              </a:rPr>
              <a:t>Jesus: King of the Jews on Trial</a:t>
            </a:r>
            <a:br>
              <a:rPr lang="en-US" sz="1500" b="1" dirty="0">
                <a:cs typeface="Arial" panose="020B0604020202020204" pitchFamily="34" charset="0"/>
              </a:rPr>
            </a:br>
            <a:r>
              <a:rPr lang="en-US" sz="1500" i="1" dirty="0"/>
              <a:t>by Eric Douma   </a:t>
            </a:r>
            <a:r>
              <a:rPr lang="en-US" sz="1500" dirty="0"/>
              <a:t>04/12/15</a:t>
            </a:r>
            <a:br>
              <a:rPr lang="en-US" sz="1500" dirty="0"/>
            </a:br>
            <a:endParaRPr lang="en-US" sz="1500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52" y="8734184"/>
            <a:ext cx="2462107" cy="695246"/>
          </a:xfrm>
          <a:prstGeom prst="rect">
            <a:avLst/>
          </a:prstGeom>
        </p:spPr>
      </p:pic>
      <p:sp>
        <p:nvSpPr>
          <p:cNvPr id="8" name="Slide Number Placeholder 4"/>
          <p:cNvSpPr txBox="1">
            <a:spLocks/>
          </p:cNvSpPr>
          <p:nvPr/>
        </p:nvSpPr>
        <p:spPr>
          <a:xfrm>
            <a:off x="3251200" y="8604532"/>
            <a:ext cx="3753555" cy="723640"/>
          </a:xfrm>
          <a:prstGeom prst="rect">
            <a:avLst/>
          </a:prstGeom>
        </p:spPr>
        <p:txBody>
          <a:bodyPr vert="horz" lIns="153564" tIns="76783" rIns="153564" bIns="76783" rtlCol="0" anchor="b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735134" algn="r"/>
                <a:tab pos="5055791" algn="r"/>
              </a:tabLst>
            </a:pPr>
            <a:r>
              <a:rPr lang="en-US" sz="1300" dirty="0"/>
              <a:t>www.ggf.church</a:t>
            </a:r>
            <a:r>
              <a:rPr lang="en-US" sz="1300" dirty="0"/>
              <a:t>	</a:t>
            </a:r>
            <a:fld id="{0BBBAE45-9901-4674-9676-D21FB25714E7}" type="slidenum">
              <a:rPr lang="en-US" sz="1300"/>
              <a:pPr algn="l">
                <a:tabLst>
                  <a:tab pos="3735134" algn="r"/>
                  <a:tab pos="5055791" algn="r"/>
                </a:tabLst>
              </a:pPr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035391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64A0B4D4-8881-4718-A2A5-5F02805D2D3C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DFE1F2AC-B4E6-4C17-A435-7EF427E76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80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75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51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92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6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54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23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19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26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10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10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74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1F2AC-B4E6-4C17-A435-7EF427E7636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26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2CDD02-6601-4643-A8BD-2032654075A1}" type="datetime1">
              <a:rPr lang="en-US" smtClean="0"/>
              <a:t>4/10/2015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768349-0139-43B8-B514-58B8160EF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D154D-AC9E-4B7C-9626-928FCEBFE96B}" type="datetime1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68349-0139-43B8-B514-58B8160EF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A960FD-9C1E-4C34-8A71-63534AEE64A7}" type="datetime1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68349-0139-43B8-B514-58B8160EF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56695B-1D78-4E07-BAD6-F31B516196EE}" type="datetime1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68349-0139-43B8-B514-58B8160EF5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6EBA1D-AD09-4023-82EC-CBAD2F851DA0}" type="datetime1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68349-0139-43B8-B514-58B8160EF5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03BE5-A8D7-4B48-8AB2-DE44B11F1ECB}" type="datetime1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68349-0139-43B8-B514-58B8160EF5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683CA-418D-40B5-B2D2-407470BCDA06}" type="datetime1">
              <a:rPr lang="en-US" smtClean="0"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68349-0139-43B8-B514-58B8160EF5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1172D1-DAF3-40A6-81B7-E077DCFE2F15}" type="datetime1">
              <a:rPr lang="en-US" smtClean="0"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68349-0139-43B8-B514-58B8160EF5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D3268-5209-4D32-86C0-29391E063DEA}" type="datetime1">
              <a:rPr lang="en-US" smtClean="0"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68349-0139-43B8-B514-58B8160EF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EA2AF3-1DFC-4EAB-8A6E-3764F1D05AAD}" type="datetime1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68349-0139-43B8-B514-58B8160EF5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59CF46-E72F-4C4D-BFCD-D53C89E13FD2}" type="datetime1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768349-0139-43B8-B514-58B8160EF5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330A82-CD91-4876-BC2C-A05AAC57D6D4}" type="datetime1">
              <a:rPr lang="en-US" smtClean="0"/>
              <a:t>4/10/2015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07944"/>
            <a:ext cx="85963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fld id="{AF768349-0139-43B8-B514-58B8160EF5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941" y="1143000"/>
            <a:ext cx="7772400" cy="1067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15:1-15</a:t>
            </a:r>
            <a:endParaRPr lang="en-US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29296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Jesus: King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Jews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Trial</a:t>
            </a:r>
          </a:p>
          <a:p>
            <a:pPr algn="ctr"/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i="1" dirty="0">
                <a:latin typeface="Calibri" panose="020F0502020204030204" pitchFamily="34" charset="0"/>
              </a:rPr>
              <a:t>by Eric Douma</a:t>
            </a:r>
          </a:p>
          <a:p>
            <a:pPr algn="ctr">
              <a:spcAft>
                <a:spcPts val="1200"/>
              </a:spcAft>
            </a:pPr>
            <a:r>
              <a:rPr lang="en-US" sz="2800" dirty="0">
                <a:latin typeface="Calibri" panose="020F0502020204030204" pitchFamily="34" charset="0"/>
              </a:rPr>
              <a:t>Gospel of Grace Fellowship</a:t>
            </a:r>
          </a:p>
          <a:p>
            <a:pPr algn="ctr"/>
            <a:r>
              <a:rPr lang="en-US" sz="2800" dirty="0" smtClean="0">
                <a:latin typeface="Calibri" panose="020F0502020204030204" pitchFamily="34" charset="0"/>
              </a:rPr>
              <a:t>April 12, </a:t>
            </a:r>
            <a:r>
              <a:rPr lang="en-US" sz="2800" dirty="0">
                <a:latin typeface="Calibri" panose="020F0502020204030204" pitchFamily="34" charset="0"/>
              </a:rPr>
              <a:t>2015</a:t>
            </a: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3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79309"/>
            <a:ext cx="8686800" cy="5016691"/>
          </a:xfrm>
        </p:spPr>
        <p:txBody>
          <a:bodyPr>
            <a:noAutofit/>
          </a:bodyPr>
          <a:lstStyle/>
          <a:p>
            <a:pPr marL="109728" indent="0">
              <a:lnSpc>
                <a:spcPts val="3600"/>
              </a:lnSpc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15:20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Remember the word that I said to you, ‘A slave is not greater than his master.’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they persecuted Me, they will also persecute you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if they kept My word, they will keep yours also.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6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600"/>
              </a:lnSpc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Acts 14:22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…strengthening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souls of the disciples, encouraging them to continue in the faith, and saying, “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many tribulations we must enter the kingdom of God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66147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Christians Should Expect Persecution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7880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15:5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But Jesus made no further answer; so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Pilate was amazed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09728" indent="0">
              <a:buNone/>
            </a:pPr>
            <a:endParaRPr lang="en-US" sz="32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1:21-22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They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went into Capernaum; and immediately on the Sabbath He entered the synagogue and began to teach. 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were amazed at His teaching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for He was teaching them as one having authority, and not as the scribes.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9001"/>
            <a:ext cx="9144000" cy="776398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All Are Amazed, But Faith Is Required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0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3832" y="1066800"/>
            <a:ext cx="88392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2:12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he got up and immediately picked up the pallet and went out in the sight of everyone, so that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were all amazed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and were glorifying God, saying, “We have never seen anything like this.”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5:20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he went away and began to proclaim in Decapolis what great things Jesus had done for him; and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everyone was amazed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319"/>
            <a:ext cx="9144000" cy="639762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Are Amazed, But Faith Is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42674"/>
            <a:ext cx="8686800" cy="5064617"/>
          </a:xfrm>
        </p:spPr>
        <p:txBody>
          <a:bodyPr>
            <a:noAutofit/>
          </a:bodyPr>
          <a:lstStyle/>
          <a:p>
            <a:pPr marL="109728" indent="0">
              <a:lnSpc>
                <a:spcPts val="3500"/>
              </a:lnSpc>
              <a:spcBef>
                <a:spcPts val="0"/>
              </a:spcBef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6:51 NIV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Then he climbed into the boat with them, and the wind died down.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were completely amazed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500"/>
              </a:lnSpc>
              <a:spcBef>
                <a:spcPts val="0"/>
              </a:spcBef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500"/>
              </a:lnSpc>
              <a:spcBef>
                <a:spcPts val="0"/>
              </a:spcBef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10:24-26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disciples were amazed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at His words. But Jesus answered again and said to them, “Children, how hard it is to enter the kingdom of God!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“It is easier for a camel to go through the eye of a needle than for a rich man to enter the kingdom of God.”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were even more astonished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and said to Him,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“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Then who can be saved?”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484" y="74312"/>
            <a:ext cx="9013032" cy="868362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Are Amazed, But Faith Is Required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2933700" y="5867400"/>
            <a:ext cx="4838700" cy="5450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5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968" y="1295400"/>
            <a:ext cx="9013032" cy="4559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Four Periods of Three Hours:</a:t>
            </a:r>
          </a:p>
          <a:p>
            <a:pPr marL="109728" indent="0">
              <a:buNone/>
            </a:pP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62163" indent="-19542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15:1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“very early in the morning” –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trial/scourging</a:t>
            </a:r>
          </a:p>
          <a:p>
            <a:pPr marL="2062163" indent="-19542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15:25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“third hour” –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crucifixion begins</a:t>
            </a:r>
          </a:p>
          <a:p>
            <a:pPr marL="2062163" indent="-19542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15:33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“sixth to the ninth hour” –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darkness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62163" indent="-1954213"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15:42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“evening” -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burial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4474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Day of Jesus’ Death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7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57071"/>
            <a:ext cx="8839200" cy="5138929"/>
          </a:xfrm>
        </p:spPr>
        <p:txBody>
          <a:bodyPr>
            <a:noAutofit/>
          </a:bodyPr>
          <a:lstStyle/>
          <a:p>
            <a:pPr marL="109728" indent="0">
              <a:lnSpc>
                <a:spcPts val="35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15:1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Early in the morning the chief priests with the elders and scribes and the whole Council, immediately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held a consultation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and binding Jesus, they led Him away and delivered Him to Pilate.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Mark’s Intention</a:t>
            </a: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14400" indent="-447675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 Jesus crucified by Jews for His Messianic claims</a:t>
            </a:r>
          </a:p>
          <a:p>
            <a:pPr marL="914400" indent="-447675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2. Jesus crucified by Romans for claims of Kingship</a:t>
            </a:r>
          </a:p>
          <a:p>
            <a:pPr marL="109728" indent="0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Jesus: Messiah </a:t>
            </a:r>
            <a:r>
              <a:rPr lang="en-US" sz="4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40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King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3212909"/>
            <a:ext cx="4114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3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915400" cy="4711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15:2-5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Pilate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questioned Him, “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the King of the Jews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?” And He answered him, “It is as you say.” 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The chief priests began to accuse Him harshly. 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Then Pilate questioned Him again, saying, “Do You not answer? See how many charges they bring against You!”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But Jesus made no further answer; so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Pilate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was amazed.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5859"/>
            <a:ext cx="8229600" cy="8683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Is Silent 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16858" y="2783542"/>
            <a:ext cx="2743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52400" y="4764742"/>
            <a:ext cx="3810000" cy="6096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9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18547"/>
            <a:ext cx="8686800" cy="5188745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15:6-10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Now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at the feast he used to release for them any one prisoner whom they requested.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The man named Barabbas had been imprisoned with the insurrectionists who had committed murder in the insurrection.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The crowd went up and began asking him to do as he had been accustomed to do for them.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Pilate answered them, saying, “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want me to release for you the King of the Jews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?”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For he was aware that the chief priests had handed Him over because of envy.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66147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Pilate’s Proposal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5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062729"/>
          </a:xfrm>
        </p:spPr>
        <p:txBody>
          <a:bodyPr>
            <a:noAutofit/>
          </a:bodyPr>
          <a:lstStyle/>
          <a:p>
            <a:pPr marL="109728" indent="0">
              <a:lnSpc>
                <a:spcPts val="3500"/>
              </a:lnSpc>
              <a:buNone/>
            </a:pPr>
            <a:r>
              <a:rPr lang="en-US" sz="3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15:11-15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the chief priests stirred up the crowd to ask him to release Barabbas for them instead.  </a:t>
            </a:r>
            <a:r>
              <a:rPr lang="en-US" sz="3100" u="sng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Answering again, Pilate said to them, “Then what shall I do with Him whom you call the King of the Jews?”  </a:t>
            </a:r>
            <a:r>
              <a:rPr lang="en-US" sz="3100" u="sng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They shouted back, “Crucify Him!”  </a:t>
            </a:r>
            <a:r>
              <a:rPr lang="en-US" sz="3100" u="sng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But Pilate said to them, “Why, what evil has He done?” But they shouted all the more, “Crucify Him!”  </a:t>
            </a:r>
            <a:r>
              <a:rPr lang="en-US" sz="3100" u="sng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Wishing to satisfy the crowd, Pilate released </a:t>
            </a:r>
            <a:r>
              <a:rPr lang="en-US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Barabbas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for them, and after having </a:t>
            </a:r>
            <a:r>
              <a:rPr lang="en-US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scourged, he handed Him over to be crucified.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944562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Deep Irony of Letting Barabbas Go</a:t>
            </a:r>
            <a:endParaRPr lang="en-US" sz="4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80261"/>
            <a:ext cx="86868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Barabbas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“son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father”  -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released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Son of the Father        -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condemned</a:t>
            </a:r>
          </a:p>
          <a:p>
            <a:pPr marL="109728" indent="0">
              <a:buNone/>
            </a:pP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Barabbas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guilty of insurrection -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released</a:t>
            </a:r>
          </a:p>
          <a:p>
            <a:pPr marL="109728" indent="0">
              <a:buNone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innocent of insurrection -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condemned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02144"/>
            <a:ext cx="8686800" cy="776398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Deep Irony of Letting Barabbas 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7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500" y="1329531"/>
            <a:ext cx="8763000" cy="4525963"/>
          </a:xfrm>
        </p:spPr>
        <p:txBody>
          <a:bodyPr>
            <a:normAutofit/>
          </a:bodyPr>
          <a:lstStyle/>
          <a:p>
            <a:pPr marL="520700" indent="-411163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We must remember that Jesus was silent on our behalf!</a:t>
            </a:r>
          </a:p>
          <a:p>
            <a:pPr marL="520700" indent="-411163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700" indent="-411163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2. Those who belong to Christ should expect persecution as well.</a:t>
            </a:r>
          </a:p>
          <a:p>
            <a:pPr marL="520700" indent="-411163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700" indent="-411163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All are amazed by Christ, but belief is required!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37319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n-US" sz="40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5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788091"/>
          </a:xfrm>
        </p:spPr>
        <p:txBody>
          <a:bodyPr>
            <a:noAutofit/>
          </a:bodyPr>
          <a:lstStyle/>
          <a:p>
            <a:pPr marL="109728" indent="0">
              <a:lnSpc>
                <a:spcPts val="3600"/>
              </a:lnSpc>
              <a:buNone/>
            </a:pPr>
            <a:r>
              <a:rPr lang="en-US" sz="3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15:4-5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Then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Pilate questioned Him again, saying, “Do You not answer? See how many charges they bring against You!”  </a:t>
            </a:r>
            <a:r>
              <a:rPr lang="en-US" sz="3100" u="sng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Jesus made no further answer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; so Pilate was amazed. </a:t>
            </a: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600"/>
              </a:lnSpc>
              <a:buNone/>
            </a:pP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ts val="3600"/>
              </a:lnSpc>
              <a:buNone/>
            </a:pPr>
            <a:r>
              <a:rPr lang="en-US" sz="3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53:7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He was oppressed and He was afflicted, Yet </a:t>
            </a:r>
            <a:r>
              <a:rPr lang="en-US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did not open His mouth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like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a lamb that is led to slaughter,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a sheep that is silent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before its shearers,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He did not open His mouth. </a:t>
            </a:r>
          </a:p>
          <a:p>
            <a:pPr marL="109728" indent="0">
              <a:lnSpc>
                <a:spcPts val="3600"/>
              </a:lnSpc>
              <a:buNone/>
            </a:pPr>
            <a:endParaRPr lang="en-US" sz="3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337"/>
            <a:ext cx="8229600" cy="881063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Jesus Was Silent For Us!</a:t>
            </a:r>
            <a:endParaRPr lang="en-US" sz="40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8349-0139-43B8-B514-58B8160EF5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4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1152</TotalTime>
  <Words>948</Words>
  <Application>Microsoft Office PowerPoint</Application>
  <PresentationFormat>On-screen Show (4:3)</PresentationFormat>
  <Paragraphs>80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15:1-15</vt:lpstr>
      <vt:lpstr>The Day of Jesus’ Death</vt:lpstr>
      <vt:lpstr>Jesus: Messiah and King</vt:lpstr>
      <vt:lpstr>Jesus Is Silent </vt:lpstr>
      <vt:lpstr>Pilate’s Proposal</vt:lpstr>
      <vt:lpstr>The Deep Irony of Letting Barabbas Go</vt:lpstr>
      <vt:lpstr>The Deep Irony of Letting Barabbas Go</vt:lpstr>
      <vt:lpstr>Applications</vt:lpstr>
      <vt:lpstr>1. Jesus Was Silent For Us!</vt:lpstr>
      <vt:lpstr>2. Christians Should Expect Persecution</vt:lpstr>
      <vt:lpstr>3. All Are Amazed, But Faith Is Required</vt:lpstr>
      <vt:lpstr>3. All Are Amazed, But Faith Is Required</vt:lpstr>
      <vt:lpstr>3. All Are Amazed, But Faith Is Required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</dc:creator>
  <cp:lastModifiedBy>Christy</cp:lastModifiedBy>
  <cp:revision>51</cp:revision>
  <cp:lastPrinted>2015-04-10T21:43:24Z</cp:lastPrinted>
  <dcterms:created xsi:type="dcterms:W3CDTF">2015-04-07T16:47:20Z</dcterms:created>
  <dcterms:modified xsi:type="dcterms:W3CDTF">2015-04-10T21:44:13Z</dcterms:modified>
</cp:coreProperties>
</file>