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692" autoAdjust="0"/>
  </p:normalViewPr>
  <p:slideViewPr>
    <p:cSldViewPr>
      <p:cViewPr varScale="1">
        <p:scale>
          <a:sx n="51" d="100"/>
          <a:sy n="51" d="100"/>
        </p:scale>
        <p:origin x="1872" y="72"/>
      </p:cViewPr>
      <p:guideLst>
        <p:guide orient="horz" pos="2160"/>
        <p:guide pos="2880"/>
      </p:guideLst>
    </p:cSldViewPr>
  </p:slideViewPr>
  <p:notesTextViewPr>
    <p:cViewPr>
      <p:scale>
        <a:sx n="1" d="1"/>
        <a:sy n="1" d="1"/>
      </p:scale>
      <p:origin x="0" y="0"/>
    </p:cViewPr>
  </p:notesTextViewPr>
  <p:notesViewPr>
    <p:cSldViewPr showGuides="1">
      <p:cViewPr varScale="1">
        <p:scale>
          <a:sx n="54" d="100"/>
          <a:sy n="54" d="100"/>
        </p:scale>
        <p:origin x="282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57200" y="229394"/>
            <a:ext cx="2971800" cy="458788"/>
          </a:xfrm>
          <a:prstGeom prst="rect">
            <a:avLst/>
          </a:prstGeom>
        </p:spPr>
        <p:txBody>
          <a:bodyPr vert="horz" lIns="91440" tIns="45720" rIns="91440" bIns="45720" rtlCol="0"/>
          <a:lstStyle>
            <a:lvl1pPr algn="l">
              <a:defRPr sz="1200"/>
            </a:lvl1pPr>
          </a:lstStyle>
          <a:p>
            <a:r>
              <a:rPr lang="en-US" sz="1100" dirty="0">
                <a:cs typeface="Arial" panose="020B0604020202020204" pitchFamily="34" charset="0"/>
              </a:rPr>
              <a:t>Mark </a:t>
            </a:r>
            <a:r>
              <a:rPr lang="en-US" sz="1100" dirty="0" smtClean="0">
                <a:cs typeface="Arial" panose="020B0604020202020204" pitchFamily="34" charset="0"/>
              </a:rPr>
              <a:t>15:33-41</a:t>
            </a:r>
            <a:br>
              <a:rPr lang="en-US" sz="1100" dirty="0" smtClean="0">
                <a:cs typeface="Arial" panose="020B0604020202020204" pitchFamily="34" charset="0"/>
              </a:rPr>
            </a:br>
            <a:r>
              <a:rPr lang="en-US" sz="1100" dirty="0" smtClean="0"/>
              <a:t>Jesus </a:t>
            </a:r>
            <a:r>
              <a:rPr lang="en-US" sz="1100" dirty="0"/>
              <a:t>Appeases </a:t>
            </a:r>
            <a:r>
              <a:rPr lang="en-US" sz="1100" dirty="0" smtClean="0"/>
              <a:t>the </a:t>
            </a:r>
            <a:r>
              <a:rPr lang="en-US" sz="1100" dirty="0"/>
              <a:t>Wrath of </a:t>
            </a:r>
            <a:r>
              <a:rPr lang="en-US" sz="1100" dirty="0" smtClean="0"/>
              <a:t>God</a:t>
            </a:r>
            <a:endParaRPr lang="en-US" sz="1100" dirty="0"/>
          </a:p>
        </p:txBody>
      </p:sp>
      <p:sp>
        <p:nvSpPr>
          <p:cNvPr id="3" name="Date Placeholder 2"/>
          <p:cNvSpPr>
            <a:spLocks noGrp="1"/>
          </p:cNvSpPr>
          <p:nvPr>
            <p:ph type="dt" sz="quarter" idx="1"/>
          </p:nvPr>
        </p:nvSpPr>
        <p:spPr>
          <a:xfrm>
            <a:off x="3442447" y="229394"/>
            <a:ext cx="2971800" cy="458788"/>
          </a:xfrm>
          <a:prstGeom prst="rect">
            <a:avLst/>
          </a:prstGeom>
        </p:spPr>
        <p:txBody>
          <a:bodyPr vert="horz" lIns="91440" tIns="45720" rIns="91440" bIns="45720" rtlCol="0"/>
          <a:lstStyle>
            <a:lvl1pPr algn="r">
              <a:defRPr sz="1200"/>
            </a:lvl1pPr>
          </a:lstStyle>
          <a:p>
            <a:r>
              <a:rPr lang="en-US" dirty="0" smtClean="0"/>
              <a:t>05/03/15</a:t>
            </a:r>
          </a:p>
          <a:p>
            <a:r>
              <a:rPr lang="en-US" dirty="0" smtClean="0"/>
              <a:t>By Eric Douma</a:t>
            </a:r>
            <a:endParaRPr lang="en-US" dirty="0"/>
          </a:p>
        </p:txBody>
      </p:sp>
      <p:sp>
        <p:nvSpPr>
          <p:cNvPr id="4" name="Footer Placeholder 3"/>
          <p:cNvSpPr>
            <a:spLocks noGrp="1"/>
          </p:cNvSpPr>
          <p:nvPr>
            <p:ph type="ftr" sz="quarter" idx="2"/>
          </p:nvPr>
        </p:nvSpPr>
        <p:spPr>
          <a:xfrm>
            <a:off x="457200" y="8455818"/>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23447" y="8455817"/>
            <a:ext cx="2590800" cy="458787"/>
          </a:xfrm>
          <a:prstGeom prst="rect">
            <a:avLst/>
          </a:prstGeom>
        </p:spPr>
        <p:txBody>
          <a:bodyPr vert="horz" lIns="91440" tIns="45720" rIns="91440" bIns="45720" rtlCol="0" anchor="b"/>
          <a:lstStyle>
            <a:lvl1pPr algn="r">
              <a:defRPr sz="1200"/>
            </a:lvl1pPr>
          </a:lstStyle>
          <a:p>
            <a:pPr algn="l">
              <a:tabLst>
                <a:tab pos="2349500" algn="r"/>
              </a:tabLst>
            </a:pPr>
            <a:r>
              <a:rPr lang="en-US" dirty="0" smtClean="0"/>
              <a:t>www.ggf.church	</a:t>
            </a:r>
            <a:fld id="{9A0E318D-8698-4805-9519-28262FF2092E}" type="slidenum">
              <a:rPr lang="en-US" smtClean="0"/>
              <a:pPr algn="l">
                <a:tabLst>
                  <a:tab pos="2349500" algn="r"/>
                </a:tabLst>
              </a:pPr>
              <a:t>‹#›</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8251803"/>
            <a:ext cx="2205318" cy="685214"/>
          </a:xfrm>
          <a:prstGeom prst="rect">
            <a:avLst/>
          </a:prstGeom>
        </p:spPr>
      </p:pic>
    </p:spTree>
    <p:extLst>
      <p:ext uri="{BB962C8B-B14F-4D97-AF65-F5344CB8AC3E}">
        <p14:creationId xmlns:p14="http://schemas.microsoft.com/office/powerpoint/2010/main" val="15499887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571782-879A-435F-B28A-86D9F6D136A2}" type="datetimeFigureOut">
              <a:rPr lang="en-US" smtClean="0"/>
              <a:t>5/1/2015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76B810-34C8-4DB5-949F-6FAE20C6FE2E}" type="slidenum">
              <a:rPr lang="en-US" smtClean="0"/>
              <a:t>‹#›</a:t>
            </a:fld>
            <a:endParaRPr lang="en-US"/>
          </a:p>
        </p:txBody>
      </p:sp>
    </p:spTree>
    <p:extLst>
      <p:ext uri="{BB962C8B-B14F-4D97-AF65-F5344CB8AC3E}">
        <p14:creationId xmlns:p14="http://schemas.microsoft.com/office/powerpoint/2010/main" val="3590885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1</a:t>
            </a:fld>
            <a:endParaRPr lang="en-US"/>
          </a:p>
        </p:txBody>
      </p:sp>
    </p:spTree>
    <p:extLst>
      <p:ext uri="{BB962C8B-B14F-4D97-AF65-F5344CB8AC3E}">
        <p14:creationId xmlns:p14="http://schemas.microsoft.com/office/powerpoint/2010/main" val="2960320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2</a:t>
            </a:fld>
            <a:endParaRPr lang="en-US"/>
          </a:p>
        </p:txBody>
      </p:sp>
    </p:spTree>
    <p:extLst>
      <p:ext uri="{BB962C8B-B14F-4D97-AF65-F5344CB8AC3E}">
        <p14:creationId xmlns:p14="http://schemas.microsoft.com/office/powerpoint/2010/main" val="3864556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3</a:t>
            </a:fld>
            <a:endParaRPr lang="en-US"/>
          </a:p>
        </p:txBody>
      </p:sp>
    </p:spTree>
    <p:extLst>
      <p:ext uri="{BB962C8B-B14F-4D97-AF65-F5344CB8AC3E}">
        <p14:creationId xmlns:p14="http://schemas.microsoft.com/office/powerpoint/2010/main" val="1500369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5</a:t>
            </a:fld>
            <a:endParaRPr lang="en-US"/>
          </a:p>
        </p:txBody>
      </p:sp>
    </p:spTree>
    <p:extLst>
      <p:ext uri="{BB962C8B-B14F-4D97-AF65-F5344CB8AC3E}">
        <p14:creationId xmlns:p14="http://schemas.microsoft.com/office/powerpoint/2010/main" val="3920325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8</a:t>
            </a:fld>
            <a:endParaRPr lang="en-US"/>
          </a:p>
        </p:txBody>
      </p:sp>
    </p:spTree>
    <p:extLst>
      <p:ext uri="{BB962C8B-B14F-4D97-AF65-F5344CB8AC3E}">
        <p14:creationId xmlns:p14="http://schemas.microsoft.com/office/powerpoint/2010/main" val="2017806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9</a:t>
            </a:fld>
            <a:endParaRPr lang="en-US"/>
          </a:p>
        </p:txBody>
      </p:sp>
    </p:spTree>
    <p:extLst>
      <p:ext uri="{BB962C8B-B14F-4D97-AF65-F5344CB8AC3E}">
        <p14:creationId xmlns:p14="http://schemas.microsoft.com/office/powerpoint/2010/main" val="1361419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10</a:t>
            </a:fld>
            <a:endParaRPr lang="en-US"/>
          </a:p>
        </p:txBody>
      </p:sp>
    </p:spTree>
    <p:extLst>
      <p:ext uri="{BB962C8B-B14F-4D97-AF65-F5344CB8AC3E}">
        <p14:creationId xmlns:p14="http://schemas.microsoft.com/office/powerpoint/2010/main" val="16471709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08FA9D9-6FBA-4783-B6A3-E64EAE7345B0}" type="datetime1">
              <a:rPr lang="en-US" smtClean="0"/>
              <a:t>5/1/2015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A5C7A98-5F56-4BDC-B919-5B249E8A48D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34628D7-29E2-49CF-A551-DF9DF1E17342}" type="datetime1">
              <a:rPr lang="en-US" smtClean="0"/>
              <a:t>5/1/2015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5C7A98-5F56-4BDC-B919-5B249E8A48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F6B3BD-1349-449A-A009-46B6065AFB05}" type="datetime1">
              <a:rPr lang="en-US" smtClean="0"/>
              <a:t>5/1/2015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5C7A98-5F56-4BDC-B919-5B249E8A48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44D202-C3EF-4676-ABCA-26751800FA3A}" type="datetime1">
              <a:rPr lang="en-US" smtClean="0"/>
              <a:t>5/1/2015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a:xfrm>
            <a:off x="6942585" y="6407007"/>
            <a:ext cx="1774032" cy="365125"/>
          </a:xfrm>
        </p:spPr>
        <p:txBody>
          <a:bodyPr/>
          <a:lstStyle>
            <a:extLst/>
          </a:lstStyle>
          <a:p>
            <a:fld id="{5A5C7A98-5F56-4BDC-B919-5B249E8A48D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4E34267-FC23-4139-B069-A9EAC0B92557}" type="datetime1">
              <a:rPr lang="en-US" smtClean="0"/>
              <a:t>5/1/2015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5C7A98-5F56-4BDC-B919-5B249E8A48D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252ABFF-63B2-4ADE-93A0-7031A6A9FCD9}" type="datetime1">
              <a:rPr lang="en-US" smtClean="0"/>
              <a:t>5/1/2015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5C7A98-5F56-4BDC-B919-5B249E8A48D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35F21E7-8469-41CB-91AE-B431F4A0D0B4}" type="datetime1">
              <a:rPr lang="en-US" smtClean="0"/>
              <a:t>5/1/2015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A5C7A98-5F56-4BDC-B919-5B249E8A48D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5E0043E-25C2-41CB-9239-57B1F24D9837}" type="datetime1">
              <a:rPr lang="en-US" smtClean="0"/>
              <a:t>5/1/2015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A5C7A98-5F56-4BDC-B919-5B249E8A48D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9DB645D-DAF6-4D37-8DCF-3BC0FCFED6C3}" type="datetime1">
              <a:rPr lang="en-US" smtClean="0"/>
              <a:t>5/1/2015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A5C7A98-5F56-4BDC-B919-5B249E8A48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E8CCFB7-3AE4-441F-99BE-D20E50E52B2B}" type="datetime1">
              <a:rPr lang="en-US" smtClean="0"/>
              <a:t>5/1/2015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5C7A98-5F56-4BDC-B919-5B249E8A48D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E03AEDB-D61E-4743-A6DA-4FC8844DAB95}" type="datetime1">
              <a:rPr lang="en-US" smtClean="0"/>
              <a:t>5/1/2015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A5C7A98-5F56-4BDC-B919-5B249E8A48D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4917D25-DE62-4C85-95EC-E4EAF64AAB5E}" type="datetime1">
              <a:rPr lang="en-US" smtClean="0"/>
              <a:t>5/1/2015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6934657" y="6254089"/>
            <a:ext cx="1774032" cy="365125"/>
          </a:xfrm>
          <a:prstGeom prst="rect">
            <a:avLst/>
          </a:prstGeom>
        </p:spPr>
        <p:txBody>
          <a:bodyPr vert="horz" anchor="b"/>
          <a:lstStyle>
            <a:lvl1pPr algn="r" eaLnBrk="1" latinLnBrk="0" hangingPunct="1">
              <a:defRPr kumimoji="0" sz="2000" b="0">
                <a:solidFill>
                  <a:schemeClr val="tx1"/>
                </a:solidFill>
                <a:latin typeface="Arial" panose="020B0604020202020204" pitchFamily="34" charset="0"/>
                <a:cs typeface="Arial" panose="020B0604020202020204" pitchFamily="34" charset="0"/>
              </a:defRPr>
            </a:lvl1pPr>
            <a:extLst/>
          </a:lstStyle>
          <a:p>
            <a:fld id="{5A5C7A98-5F56-4BDC-B919-5B249E8A48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7772400" cy="1220162"/>
          </a:xfrm>
        </p:spPr>
        <p:txBody>
          <a:bodyPr/>
          <a:lstStyle/>
          <a:p>
            <a:pPr algn="ctr"/>
            <a:r>
              <a:rPr lang="en-US" dirty="0" smtClean="0">
                <a:solidFill>
                  <a:srgbClr val="0070C0"/>
                </a:solidFill>
                <a:effectLst/>
                <a:latin typeface="Arial" panose="020B0604020202020204" pitchFamily="34" charset="0"/>
                <a:cs typeface="Arial" panose="020B0604020202020204" pitchFamily="34" charset="0"/>
              </a:rPr>
              <a:t>Mark 15:33-41 </a:t>
            </a:r>
            <a:endParaRPr lang="en-US"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3200400"/>
            <a:ext cx="7772400" cy="1199704"/>
          </a:xfrm>
        </p:spPr>
        <p:txBody>
          <a:bodyPr>
            <a:normAutofit/>
          </a:bodyPr>
          <a:lstStyle/>
          <a:p>
            <a:pPr algn="ctr"/>
            <a:r>
              <a:rPr lang="en-US" sz="3600" dirty="0" smtClean="0">
                <a:latin typeface="Arial" panose="020B0604020202020204" pitchFamily="34" charset="0"/>
                <a:cs typeface="Arial" panose="020B0604020202020204" pitchFamily="34" charset="0"/>
              </a:rPr>
              <a:t>Jesus Appeases </a:t>
            </a:r>
            <a:r>
              <a:rPr lang="en-US" sz="3600" dirty="0" smtClean="0">
                <a:latin typeface="Arial" panose="020B0604020202020204" pitchFamily="34" charset="0"/>
                <a:cs typeface="Arial" panose="020B0604020202020204" pitchFamily="34" charset="0"/>
              </a:rPr>
              <a:t>the </a:t>
            </a:r>
            <a:r>
              <a:rPr lang="en-US" sz="3600" dirty="0" smtClean="0">
                <a:latin typeface="Arial" panose="020B0604020202020204" pitchFamily="34" charset="0"/>
                <a:cs typeface="Arial" panose="020B0604020202020204" pitchFamily="34" charset="0"/>
              </a:rPr>
              <a:t>Wrath of God</a:t>
            </a: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7964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Hebrews 10:19-20</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Therefore, brethren, </a:t>
            </a:r>
            <a:r>
              <a:rPr lang="en-US" sz="2800" dirty="0">
                <a:solidFill>
                  <a:srgbClr val="FF0000"/>
                </a:solidFill>
                <a:latin typeface="Arial" panose="020B0604020202020204" pitchFamily="34" charset="0"/>
                <a:cs typeface="Arial" panose="020B0604020202020204" pitchFamily="34" charset="0"/>
              </a:rPr>
              <a:t>since we have confidence to enter the holy place by the blood of Jesus</a:t>
            </a:r>
            <a:r>
              <a:rPr lang="en-US" sz="2800" dirty="0">
                <a:latin typeface="Arial" panose="020B0604020202020204" pitchFamily="34" charset="0"/>
                <a:cs typeface="Arial" panose="020B0604020202020204" pitchFamily="34" charset="0"/>
              </a:rPr>
              <a:t>,  </a:t>
            </a:r>
            <a:r>
              <a:rPr lang="en-US" sz="2800" u="sng" dirty="0">
                <a:latin typeface="Arial" panose="020B0604020202020204" pitchFamily="34" charset="0"/>
                <a:cs typeface="Arial" panose="020B0604020202020204" pitchFamily="34" charset="0"/>
              </a:rPr>
              <a:t>20</a:t>
            </a:r>
            <a:r>
              <a:rPr lang="en-US" sz="2800" dirty="0">
                <a:latin typeface="Arial" panose="020B0604020202020204" pitchFamily="34" charset="0"/>
                <a:cs typeface="Arial" panose="020B0604020202020204" pitchFamily="34" charset="0"/>
              </a:rPr>
              <a:t> by a new and living way which He inaugurated for us through the veil, that is, His </a:t>
            </a:r>
            <a:r>
              <a:rPr lang="en-US" sz="2800" dirty="0" smtClean="0">
                <a:latin typeface="Arial" panose="020B0604020202020204" pitchFamily="34" charset="0"/>
                <a:cs typeface="Arial" panose="020B0604020202020204" pitchFamily="34" charset="0"/>
              </a:rPr>
              <a:t>flesh, </a:t>
            </a:r>
            <a:r>
              <a:rPr lang="en-US" sz="2800" u="sng" dirty="0" smtClean="0">
                <a:latin typeface="Arial" panose="020B0604020202020204" pitchFamily="34" charset="0"/>
                <a:cs typeface="Arial" panose="020B0604020202020204" pitchFamily="34" charset="0"/>
              </a:rPr>
              <a:t>21</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and since we have a great priest over the house of God,  </a:t>
            </a:r>
            <a:r>
              <a:rPr lang="en-US" sz="2800" u="sng" dirty="0">
                <a:latin typeface="Arial" panose="020B0604020202020204" pitchFamily="34" charset="0"/>
                <a:cs typeface="Arial" panose="020B0604020202020204" pitchFamily="34" charset="0"/>
              </a:rPr>
              <a:t>22</a:t>
            </a:r>
            <a:r>
              <a:rPr lang="en-US" sz="2800" dirty="0">
                <a:latin typeface="Arial" panose="020B0604020202020204" pitchFamily="34" charset="0"/>
                <a:cs typeface="Arial" panose="020B0604020202020204" pitchFamily="34" charset="0"/>
              </a:rPr>
              <a:t> let us draw near with a sincere heart in full assurance of faith, having our hearts sprinkled clean from an evil conscience and our bodies washed with pure water. </a:t>
            </a:r>
          </a:p>
        </p:txBody>
      </p:sp>
      <p:sp>
        <p:nvSpPr>
          <p:cNvPr id="3" name="Title 2"/>
          <p:cNvSpPr>
            <a:spLocks noGrp="1"/>
          </p:cNvSpPr>
          <p:nvPr>
            <p:ph type="title"/>
          </p:nvPr>
        </p:nvSpPr>
        <p:spPr>
          <a:xfrm>
            <a:off x="228600" y="33867"/>
            <a:ext cx="8610600" cy="880533"/>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2. We Have Access </a:t>
            </a:r>
            <a:r>
              <a:rPr lang="en-US" sz="3200" dirty="0" smtClean="0">
                <a:solidFill>
                  <a:srgbClr val="FF0000"/>
                </a:solidFill>
                <a:effectLst/>
                <a:latin typeface="Arial" panose="020B0604020202020204" pitchFamily="34" charset="0"/>
                <a:cs typeface="Arial" panose="020B0604020202020204" pitchFamily="34" charset="0"/>
              </a:rPr>
              <a:t>to </a:t>
            </a:r>
            <a:r>
              <a:rPr lang="en-US" sz="3200" dirty="0" smtClean="0">
                <a:solidFill>
                  <a:srgbClr val="FF0000"/>
                </a:solidFill>
                <a:effectLst/>
                <a:latin typeface="Arial" panose="020B0604020202020204" pitchFamily="34" charset="0"/>
                <a:cs typeface="Arial" panose="020B0604020202020204" pitchFamily="34" charset="0"/>
              </a:rPr>
              <a:t>God Through Christ</a:t>
            </a:r>
            <a:endParaRPr lang="en-US" sz="3200" dirty="0">
              <a:solidFill>
                <a:srgbClr val="FF0000"/>
              </a:solidFill>
              <a:effectLst/>
              <a:latin typeface="Arial" panose="020B0604020202020204" pitchFamily="34" charset="0"/>
              <a:cs typeface="Arial" panose="020B0604020202020204" pitchFamily="34" charset="0"/>
            </a:endParaRPr>
          </a:p>
        </p:txBody>
      </p:sp>
      <p:cxnSp>
        <p:nvCxnSpPr>
          <p:cNvPr id="4" name="Straight Connector 3"/>
          <p:cNvCxnSpPr/>
          <p:nvPr/>
        </p:nvCxnSpPr>
        <p:spPr>
          <a:xfrm>
            <a:off x="5943600" y="2895600"/>
            <a:ext cx="2667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752600" y="3276600"/>
            <a:ext cx="26670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5A5C7A98-5F56-4BDC-B919-5B249E8A48D8}" type="slidenum">
              <a:rPr lang="en-US" smtClean="0"/>
              <a:t>10</a:t>
            </a:fld>
            <a:endParaRPr lang="en-US"/>
          </a:p>
        </p:txBody>
      </p:sp>
    </p:spTree>
    <p:extLst>
      <p:ext uri="{BB962C8B-B14F-4D97-AF65-F5344CB8AC3E}">
        <p14:creationId xmlns:p14="http://schemas.microsoft.com/office/powerpoint/2010/main" val="2394452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91600" cy="5410200"/>
          </a:xfrm>
        </p:spPr>
        <p:txBody>
          <a:bodyPr>
            <a:noAutofit/>
          </a:bodyPr>
          <a:lstStyle/>
          <a:p>
            <a:pPr marL="109728" indent="0">
              <a:buNone/>
            </a:pPr>
            <a:r>
              <a:rPr lang="en-US" sz="2800" u="sng" dirty="0" smtClean="0">
                <a:latin typeface="Arial" panose="020B0604020202020204" pitchFamily="34" charset="0"/>
                <a:cs typeface="Arial" panose="020B0604020202020204" pitchFamily="34" charset="0"/>
              </a:rPr>
              <a:t>Mark 15:33</a:t>
            </a:r>
            <a:r>
              <a:rPr lang="en-US" sz="2800" dirty="0" smtClean="0">
                <a:latin typeface="Arial" panose="020B0604020202020204" pitchFamily="34" charset="0"/>
                <a:cs typeface="Arial" panose="020B0604020202020204" pitchFamily="34" charset="0"/>
              </a:rPr>
              <a:t> When </a:t>
            </a:r>
            <a:r>
              <a:rPr lang="en-US" sz="2800" dirty="0">
                <a:latin typeface="Arial" panose="020B0604020202020204" pitchFamily="34" charset="0"/>
                <a:cs typeface="Arial" panose="020B0604020202020204" pitchFamily="34" charset="0"/>
              </a:rPr>
              <a:t>the sixth hour came, </a:t>
            </a:r>
            <a:r>
              <a:rPr lang="en-US" sz="2800" dirty="0">
                <a:solidFill>
                  <a:srgbClr val="FF0000"/>
                </a:solidFill>
                <a:latin typeface="Arial" panose="020B0604020202020204" pitchFamily="34" charset="0"/>
                <a:cs typeface="Arial" panose="020B0604020202020204" pitchFamily="34" charset="0"/>
              </a:rPr>
              <a:t>darkness</a:t>
            </a:r>
            <a:r>
              <a:rPr lang="en-US" sz="2800" dirty="0">
                <a:latin typeface="Arial" panose="020B0604020202020204" pitchFamily="34" charset="0"/>
                <a:cs typeface="Arial" panose="020B0604020202020204" pitchFamily="34" charset="0"/>
              </a:rPr>
              <a:t> fell over the whole land until the ninth hour.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b="1" dirty="0" err="1" smtClean="0">
                <a:latin typeface="Arial" panose="020B0604020202020204" pitchFamily="34" charset="0"/>
                <a:cs typeface="Arial" panose="020B0604020202020204" pitchFamily="34" charset="0"/>
              </a:rPr>
              <a:t>Phlegon</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fourth year of 202</a:t>
            </a:r>
            <a:r>
              <a:rPr lang="en-US" sz="2800" baseline="30000" dirty="0" smtClean="0">
                <a:latin typeface="Arial" panose="020B0604020202020204" pitchFamily="34" charset="0"/>
                <a:cs typeface="Arial" panose="020B0604020202020204" pitchFamily="34" charset="0"/>
              </a:rPr>
              <a:t>nd</a:t>
            </a:r>
            <a:r>
              <a:rPr lang="en-US" sz="2800" dirty="0" smtClean="0">
                <a:latin typeface="Arial" panose="020B0604020202020204" pitchFamily="34" charset="0"/>
                <a:cs typeface="Arial" panose="020B0604020202020204" pitchFamily="34" charset="0"/>
              </a:rPr>
              <a:t> Olympiad</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dirty="0" smtClean="0">
                <a:latin typeface="Arial" panose="020B0604020202020204" pitchFamily="34" charset="0"/>
                <a:cs typeface="Arial" panose="020B0604020202020204" pitchFamily="34" charset="0"/>
              </a:rPr>
              <a:t>“There was the greatest eclipse of the sun…it became night in the sixth hour of the day so that stars even appeared in the heavens. There was a great earthquake in Bithynia and many things were overturned in Nicaea” (Paul Meier, </a:t>
            </a:r>
            <a:r>
              <a:rPr lang="en-US" sz="2800" i="1" dirty="0" smtClean="0">
                <a:latin typeface="Arial" panose="020B0604020202020204" pitchFamily="34" charset="0"/>
                <a:cs typeface="Arial" panose="020B0604020202020204" pitchFamily="34" charset="0"/>
              </a:rPr>
              <a:t>Pontius Pilate</a:t>
            </a:r>
            <a:r>
              <a:rPr lang="en-US" sz="2800" dirty="0" smtClean="0">
                <a:latin typeface="Arial" panose="020B0604020202020204" pitchFamily="34" charset="0"/>
                <a:cs typeface="Arial" panose="020B0604020202020204" pitchFamily="34" charset="0"/>
              </a:rPr>
              <a:t>, 366).</a:t>
            </a:r>
          </a:p>
        </p:txBody>
      </p:sp>
      <p:sp>
        <p:nvSpPr>
          <p:cNvPr id="3" name="Title 2"/>
          <p:cNvSpPr>
            <a:spLocks noGrp="1"/>
          </p:cNvSpPr>
          <p:nvPr>
            <p:ph type="title"/>
          </p:nvPr>
        </p:nvSpPr>
        <p:spPr>
          <a:xfrm>
            <a:off x="457200" y="76200"/>
            <a:ext cx="8229600" cy="9144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The Day </a:t>
            </a:r>
            <a:r>
              <a:rPr lang="en-US" sz="3200" dirty="0" smtClean="0">
                <a:solidFill>
                  <a:srgbClr val="0070C0"/>
                </a:solidFill>
                <a:effectLst/>
                <a:latin typeface="Arial" panose="020B0604020202020204" pitchFamily="34" charset="0"/>
                <a:cs typeface="Arial" panose="020B0604020202020204" pitchFamily="34" charset="0"/>
              </a:rPr>
              <a:t>the </a:t>
            </a:r>
            <a:r>
              <a:rPr lang="en-US" sz="3200" dirty="0" smtClean="0">
                <a:solidFill>
                  <a:srgbClr val="0070C0"/>
                </a:solidFill>
                <a:effectLst/>
                <a:latin typeface="Arial" panose="020B0604020202020204" pitchFamily="34" charset="0"/>
                <a:cs typeface="Arial" panose="020B0604020202020204" pitchFamily="34" charset="0"/>
              </a:rPr>
              <a:t>World Went Dark</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A5C7A98-5F56-4BDC-B919-5B249E8A48D8}" type="slidenum">
              <a:rPr lang="en-US" smtClean="0"/>
              <a:t>2</a:t>
            </a:fld>
            <a:endParaRPr lang="en-US"/>
          </a:p>
        </p:txBody>
      </p:sp>
    </p:spTree>
    <p:extLst>
      <p:ext uri="{BB962C8B-B14F-4D97-AF65-F5344CB8AC3E}">
        <p14:creationId xmlns:p14="http://schemas.microsoft.com/office/powerpoint/2010/main" val="138325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762000"/>
            <a:ext cx="8991600" cy="6172200"/>
          </a:xfrm>
        </p:spPr>
        <p:txBody>
          <a:bodyPr>
            <a:noAutofit/>
          </a:bodyPr>
          <a:lstStyle/>
          <a:p>
            <a:pPr marL="109728" indent="0">
              <a:lnSpc>
                <a:spcPts val="3200"/>
              </a:lnSpc>
              <a:spcBef>
                <a:spcPts val="0"/>
              </a:spcBef>
              <a:buNone/>
            </a:pPr>
            <a:r>
              <a:rPr lang="en-US" sz="2900" dirty="0" smtClean="0">
                <a:latin typeface="Arial" panose="020B0604020202020204" pitchFamily="34" charset="0"/>
                <a:cs typeface="Arial" panose="020B0604020202020204" pitchFamily="34" charset="0"/>
              </a:rPr>
              <a:t>On </a:t>
            </a:r>
            <a:r>
              <a:rPr lang="en-US" sz="2900" dirty="0">
                <a:latin typeface="Arial" panose="020B0604020202020204" pitchFamily="34" charset="0"/>
                <a:cs typeface="Arial" panose="020B0604020202020204" pitchFamily="34" charset="0"/>
              </a:rPr>
              <a:t>the whole world there pressed a most fearful darkness; and the rocks were rent by an earthquake, and many places in Judea and other districts were thrown down. This darkness </a:t>
            </a:r>
            <a:r>
              <a:rPr lang="en-US" sz="2900" dirty="0" err="1">
                <a:latin typeface="Arial" panose="020B0604020202020204" pitchFamily="34" charset="0"/>
                <a:cs typeface="Arial" panose="020B0604020202020204" pitchFamily="34" charset="0"/>
              </a:rPr>
              <a:t>Thallus</a:t>
            </a:r>
            <a:r>
              <a:rPr lang="en-US" sz="2900" dirty="0">
                <a:latin typeface="Arial" panose="020B0604020202020204" pitchFamily="34" charset="0"/>
                <a:cs typeface="Arial" panose="020B0604020202020204" pitchFamily="34" charset="0"/>
              </a:rPr>
              <a:t> in the third book of his </a:t>
            </a:r>
            <a:r>
              <a:rPr lang="en-US" sz="2900" i="1" dirty="0">
                <a:latin typeface="Arial" panose="020B0604020202020204" pitchFamily="34" charset="0"/>
                <a:cs typeface="Arial" panose="020B0604020202020204" pitchFamily="34" charset="0"/>
              </a:rPr>
              <a:t>History</a:t>
            </a:r>
            <a:r>
              <a:rPr lang="en-US" sz="2900" dirty="0">
                <a:latin typeface="Arial" panose="020B0604020202020204" pitchFamily="34" charset="0"/>
                <a:cs typeface="Arial" panose="020B0604020202020204" pitchFamily="34" charset="0"/>
              </a:rPr>
              <a:t>, calls, as appears to me without reason, an eclipse of the sun. For the Hebrews celebrate the Passover on the 14th day according to the </a:t>
            </a:r>
            <a:r>
              <a:rPr lang="en-US" sz="2900" dirty="0" smtClean="0">
                <a:latin typeface="Arial" panose="020B0604020202020204" pitchFamily="34" charset="0"/>
                <a:cs typeface="Arial" panose="020B0604020202020204" pitchFamily="34" charset="0"/>
              </a:rPr>
              <a:t>moon…but </a:t>
            </a:r>
            <a:r>
              <a:rPr lang="en-US" sz="2900" dirty="0">
                <a:latin typeface="Arial" panose="020B0604020202020204" pitchFamily="34" charset="0"/>
                <a:cs typeface="Arial" panose="020B0604020202020204" pitchFamily="34" charset="0"/>
              </a:rPr>
              <a:t>an eclipse of the sun takes place only when the moon comes under the sun. And it cannot happen at any other time but in the interval between the first day of the new moon and the last of the old, that is, at their junction: how then should an eclipse be supposed to happen when the moon is almost diametrically opposite the </a:t>
            </a:r>
            <a:r>
              <a:rPr lang="en-US" sz="2900" dirty="0" smtClean="0">
                <a:latin typeface="Arial" panose="020B0604020202020204" pitchFamily="34" charset="0"/>
                <a:cs typeface="Arial" panose="020B0604020202020204" pitchFamily="34" charset="0"/>
              </a:rPr>
              <a:t>sun?  (Julius </a:t>
            </a:r>
            <a:r>
              <a:rPr lang="en-US" sz="2900" dirty="0" err="1" smtClean="0">
                <a:latin typeface="Arial" panose="020B0604020202020204" pitchFamily="34" charset="0"/>
                <a:cs typeface="Arial" panose="020B0604020202020204" pitchFamily="34" charset="0"/>
              </a:rPr>
              <a:t>Africanus</a:t>
            </a:r>
            <a:r>
              <a:rPr lang="en-US" sz="2900" dirty="0" smtClean="0">
                <a:latin typeface="Arial" panose="020B0604020202020204" pitchFamily="34" charset="0"/>
                <a:cs typeface="Arial" panose="020B0604020202020204" pitchFamily="34" charset="0"/>
              </a:rPr>
              <a:t>*) </a:t>
            </a:r>
            <a:r>
              <a:rPr lang="en-US" sz="2900" dirty="0">
                <a:latin typeface="Arial" panose="020B0604020202020204" pitchFamily="34" charset="0"/>
                <a:cs typeface="Arial" panose="020B0604020202020204" pitchFamily="34" charset="0"/>
              </a:rPr>
              <a:t/>
            </a:r>
            <a:br>
              <a:rPr lang="en-US" sz="2900" dirty="0">
                <a:latin typeface="Arial" panose="020B0604020202020204" pitchFamily="34" charset="0"/>
                <a:cs typeface="Arial" panose="020B0604020202020204" pitchFamily="34" charset="0"/>
              </a:rPr>
            </a:br>
            <a:endParaRPr lang="en-US" sz="2900" dirty="0">
              <a:latin typeface="Arial" panose="020B0604020202020204" pitchFamily="34" charset="0"/>
              <a:cs typeface="Arial" panose="020B0604020202020204" pitchFamily="34" charset="0"/>
            </a:endParaRPr>
          </a:p>
          <a:p>
            <a:pPr>
              <a:lnSpc>
                <a:spcPts val="3200"/>
              </a:lnSpc>
              <a:spcBef>
                <a:spcPts val="0"/>
              </a:spcBef>
            </a:pPr>
            <a:endParaRPr lang="en-US" sz="2900" dirty="0"/>
          </a:p>
        </p:txBody>
      </p:sp>
      <p:sp>
        <p:nvSpPr>
          <p:cNvPr id="3" name="Title 2"/>
          <p:cNvSpPr>
            <a:spLocks noGrp="1"/>
          </p:cNvSpPr>
          <p:nvPr>
            <p:ph type="title"/>
          </p:nvPr>
        </p:nvSpPr>
        <p:spPr>
          <a:xfrm>
            <a:off x="457200" y="76200"/>
            <a:ext cx="8229600" cy="792162"/>
          </a:xfrm>
        </p:spPr>
        <p:txBody>
          <a:bodyPr>
            <a:normAutofit/>
          </a:bodyPr>
          <a:lstStyle/>
          <a:p>
            <a:pPr algn="ctr"/>
            <a:r>
              <a:rPr lang="en-US" sz="3200" dirty="0">
                <a:solidFill>
                  <a:srgbClr val="0070C0"/>
                </a:solidFill>
                <a:effectLst/>
                <a:latin typeface="Arial" panose="020B0604020202020204" pitchFamily="34" charset="0"/>
                <a:cs typeface="Arial" panose="020B0604020202020204" pitchFamily="34" charset="0"/>
              </a:rPr>
              <a:t>The Day </a:t>
            </a:r>
            <a:r>
              <a:rPr lang="en-US" sz="3200" dirty="0" smtClean="0">
                <a:solidFill>
                  <a:srgbClr val="0070C0"/>
                </a:solidFill>
                <a:effectLst/>
                <a:latin typeface="Arial" panose="020B0604020202020204" pitchFamily="34" charset="0"/>
                <a:cs typeface="Arial" panose="020B0604020202020204" pitchFamily="34" charset="0"/>
              </a:rPr>
              <a:t>the </a:t>
            </a:r>
            <a:r>
              <a:rPr lang="en-US" sz="3200" dirty="0">
                <a:solidFill>
                  <a:srgbClr val="0070C0"/>
                </a:solidFill>
                <a:effectLst/>
                <a:latin typeface="Arial" panose="020B0604020202020204" pitchFamily="34" charset="0"/>
                <a:cs typeface="Arial" panose="020B0604020202020204" pitchFamily="34" charset="0"/>
              </a:rPr>
              <a:t>World Went Dark</a:t>
            </a:r>
            <a:endParaRPr lang="en-US" sz="3200" dirty="0"/>
          </a:p>
        </p:txBody>
      </p:sp>
      <p:sp>
        <p:nvSpPr>
          <p:cNvPr id="4" name="Slide Number Placeholder 3"/>
          <p:cNvSpPr>
            <a:spLocks noGrp="1"/>
          </p:cNvSpPr>
          <p:nvPr>
            <p:ph type="sldNum" sz="quarter" idx="12"/>
          </p:nvPr>
        </p:nvSpPr>
        <p:spPr/>
        <p:txBody>
          <a:bodyPr/>
          <a:lstStyle/>
          <a:p>
            <a:fld id="{5A5C7A98-5F56-4BDC-B919-5B249E8A48D8}" type="slidenum">
              <a:rPr lang="en-US" smtClean="0"/>
              <a:t>3</a:t>
            </a:fld>
            <a:endParaRPr lang="en-US"/>
          </a:p>
        </p:txBody>
      </p:sp>
    </p:spTree>
    <p:extLst>
      <p:ext uri="{BB962C8B-B14F-4D97-AF65-F5344CB8AC3E}">
        <p14:creationId xmlns:p14="http://schemas.microsoft.com/office/powerpoint/2010/main" val="1281960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257800"/>
          </a:xfrm>
        </p:spPr>
        <p:txBody>
          <a:bodyPr>
            <a:normAutofit lnSpcReduction="10000"/>
          </a:bodyPr>
          <a:lstStyle/>
          <a:p>
            <a:pPr marL="109728" indent="0">
              <a:buNone/>
            </a:pPr>
            <a:r>
              <a:rPr lang="en-US" sz="2800" u="sng" dirty="0" smtClean="0">
                <a:latin typeface="Arial" panose="020B0604020202020204" pitchFamily="34" charset="0"/>
                <a:cs typeface="Arial" panose="020B0604020202020204" pitchFamily="34" charset="0"/>
              </a:rPr>
              <a:t>Mark 15:34-36</a:t>
            </a:r>
            <a:r>
              <a:rPr lang="en-US" sz="2800" dirty="0" smtClean="0">
                <a:latin typeface="Arial" panose="020B0604020202020204" pitchFamily="34" charset="0"/>
                <a:cs typeface="Arial" panose="020B0604020202020204" pitchFamily="34" charset="0"/>
              </a:rPr>
              <a:t> At </a:t>
            </a:r>
            <a:r>
              <a:rPr lang="en-US" sz="2800" dirty="0">
                <a:latin typeface="Arial" panose="020B0604020202020204" pitchFamily="34" charset="0"/>
                <a:cs typeface="Arial" panose="020B0604020202020204" pitchFamily="34" charset="0"/>
              </a:rPr>
              <a:t>the ninth hour Jesus cried out with a loud voice, “ELOI, ELOI, LAMA SABACHTHANI?” which is translated, “MY GOD, MY GOD, WHY HAVE YOU FORSAKEN ME</a:t>
            </a:r>
            <a:r>
              <a:rPr lang="en-US" sz="2800" dirty="0" smtClean="0">
                <a:latin typeface="Arial" panose="020B0604020202020204" pitchFamily="34" charset="0"/>
                <a:cs typeface="Arial" panose="020B0604020202020204" pitchFamily="34" charset="0"/>
              </a:rPr>
              <a:t>?” </a:t>
            </a:r>
            <a:r>
              <a:rPr lang="en-US" sz="2800" u="sng" dirty="0" smtClean="0">
                <a:latin typeface="Arial" panose="020B0604020202020204" pitchFamily="34" charset="0"/>
                <a:cs typeface="Arial" panose="020B0604020202020204" pitchFamily="34" charset="0"/>
              </a:rPr>
              <a:t>35</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When some of the bystanders heard it, they began saying, “Behold, He is calling for Elijah.”  </a:t>
            </a:r>
            <a:r>
              <a:rPr lang="en-US" sz="2800" u="sng" dirty="0">
                <a:latin typeface="Arial" panose="020B0604020202020204" pitchFamily="34" charset="0"/>
                <a:cs typeface="Arial" panose="020B0604020202020204" pitchFamily="34" charset="0"/>
              </a:rPr>
              <a:t>36</a:t>
            </a:r>
            <a:r>
              <a:rPr lang="en-US" sz="2800" dirty="0">
                <a:latin typeface="Arial" panose="020B0604020202020204" pitchFamily="34" charset="0"/>
                <a:cs typeface="Arial" panose="020B0604020202020204" pitchFamily="34" charset="0"/>
              </a:rPr>
              <a:t> Someone ran and filled a sponge with </a:t>
            </a:r>
            <a:r>
              <a:rPr lang="en-US" sz="2800" dirty="0">
                <a:solidFill>
                  <a:srgbClr val="FF0000"/>
                </a:solidFill>
                <a:latin typeface="Arial" panose="020B0604020202020204" pitchFamily="34" charset="0"/>
                <a:cs typeface="Arial" panose="020B0604020202020204" pitchFamily="34" charset="0"/>
              </a:rPr>
              <a:t>sour wine</a:t>
            </a:r>
            <a:r>
              <a:rPr lang="en-US" sz="2800" dirty="0">
                <a:latin typeface="Arial" panose="020B0604020202020204" pitchFamily="34" charset="0"/>
                <a:cs typeface="Arial" panose="020B0604020202020204" pitchFamily="34" charset="0"/>
              </a:rPr>
              <a:t>, put it on a reed, and gave Him a drink, saying, “Let us see whether Elijah will come to take Him down.”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Psalm 69:21</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They also gave me gall for my food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for my thirst they gave me </a:t>
            </a:r>
            <a:r>
              <a:rPr lang="en-US" sz="2800" dirty="0">
                <a:solidFill>
                  <a:srgbClr val="FF0000"/>
                </a:solidFill>
                <a:latin typeface="Arial" panose="020B0604020202020204" pitchFamily="34" charset="0"/>
                <a:cs typeface="Arial" panose="020B0604020202020204" pitchFamily="34" charset="0"/>
              </a:rPr>
              <a:t>vinegar</a:t>
            </a:r>
            <a:r>
              <a:rPr lang="en-US" sz="2800" dirty="0">
                <a:latin typeface="Arial" panose="020B0604020202020204" pitchFamily="34" charset="0"/>
                <a:cs typeface="Arial" panose="020B0604020202020204" pitchFamily="34" charset="0"/>
              </a:rPr>
              <a:t> to drink. </a:t>
            </a:r>
          </a:p>
        </p:txBody>
      </p:sp>
      <p:sp>
        <p:nvSpPr>
          <p:cNvPr id="3" name="Title 2"/>
          <p:cNvSpPr>
            <a:spLocks noGrp="1"/>
          </p:cNvSpPr>
          <p:nvPr>
            <p:ph type="title"/>
          </p:nvPr>
        </p:nvSpPr>
        <p:spPr>
          <a:xfrm>
            <a:off x="381000" y="19050"/>
            <a:ext cx="8382000" cy="89535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Jesus Is Forsaken </a:t>
            </a:r>
            <a:r>
              <a:rPr lang="en-US" sz="3200" dirty="0" smtClean="0">
                <a:solidFill>
                  <a:srgbClr val="0070C0"/>
                </a:solidFill>
                <a:effectLst/>
                <a:latin typeface="Arial" panose="020B0604020202020204" pitchFamily="34" charset="0"/>
                <a:cs typeface="Arial" panose="020B0604020202020204" pitchFamily="34" charset="0"/>
              </a:rPr>
              <a:t>for </a:t>
            </a:r>
            <a:r>
              <a:rPr lang="en-US" sz="3200" dirty="0" smtClean="0">
                <a:solidFill>
                  <a:srgbClr val="0070C0"/>
                </a:solidFill>
                <a:effectLst/>
                <a:latin typeface="Arial" panose="020B0604020202020204" pitchFamily="34" charset="0"/>
                <a:cs typeface="Arial" panose="020B0604020202020204" pitchFamily="34" charset="0"/>
              </a:rPr>
              <a:t>Us</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Rectangle 3"/>
          <p:cNvSpPr/>
          <p:nvPr/>
        </p:nvSpPr>
        <p:spPr>
          <a:xfrm>
            <a:off x="3657600" y="914400"/>
            <a:ext cx="17526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5A5C7A98-5F56-4BDC-B919-5B249E8A48D8}" type="slidenum">
              <a:rPr lang="en-US" smtClean="0"/>
              <a:t>4</a:t>
            </a:fld>
            <a:endParaRPr lang="en-US"/>
          </a:p>
        </p:txBody>
      </p:sp>
    </p:spTree>
    <p:extLst>
      <p:ext uri="{BB962C8B-B14F-4D97-AF65-F5344CB8AC3E}">
        <p14:creationId xmlns:p14="http://schemas.microsoft.com/office/powerpoint/2010/main" val="1485610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15:37-39</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Jesus uttered a loud cry, and breathed His last.  </a:t>
            </a:r>
            <a:r>
              <a:rPr lang="en-US" sz="2800" u="sng" dirty="0">
                <a:latin typeface="Arial" panose="020B0604020202020204" pitchFamily="34" charset="0"/>
                <a:cs typeface="Arial" panose="020B0604020202020204" pitchFamily="34" charset="0"/>
              </a:rPr>
              <a:t>38</a:t>
            </a:r>
            <a:r>
              <a:rPr lang="en-US" sz="2800" dirty="0">
                <a:latin typeface="Arial" panose="020B0604020202020204" pitchFamily="34" charset="0"/>
                <a:cs typeface="Arial" panose="020B0604020202020204" pitchFamily="34" charset="0"/>
              </a:rPr>
              <a:t> And the veil of the temple was torn in two from top to bottom.  </a:t>
            </a:r>
            <a:r>
              <a:rPr lang="en-US" sz="2800" u="sng" dirty="0">
                <a:latin typeface="Arial" panose="020B0604020202020204" pitchFamily="34" charset="0"/>
                <a:cs typeface="Arial" panose="020B0604020202020204" pitchFamily="34" charset="0"/>
              </a:rPr>
              <a:t>39</a:t>
            </a:r>
            <a:r>
              <a:rPr lang="en-US" sz="2800" dirty="0">
                <a:latin typeface="Arial" panose="020B0604020202020204" pitchFamily="34" charset="0"/>
                <a:cs typeface="Arial" panose="020B0604020202020204" pitchFamily="34" charset="0"/>
              </a:rPr>
              <a:t> When the centurion, who was standing right in front of Him, saw the way He breathed His last, he said, “</a:t>
            </a:r>
            <a:r>
              <a:rPr lang="en-US" sz="2800" dirty="0">
                <a:solidFill>
                  <a:srgbClr val="FF0000"/>
                </a:solidFill>
                <a:latin typeface="Arial" panose="020B0604020202020204" pitchFamily="34" charset="0"/>
                <a:cs typeface="Arial" panose="020B0604020202020204" pitchFamily="34" charset="0"/>
              </a:rPr>
              <a:t>Truly this man was the Son of God</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Hebrews 9:3</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Behind the second veil there was a tabernacle which is </a:t>
            </a:r>
            <a:r>
              <a:rPr lang="en-US" sz="2800" dirty="0" smtClean="0">
                <a:latin typeface="Arial" panose="020B0604020202020204" pitchFamily="34" charset="0"/>
                <a:cs typeface="Arial" panose="020B0604020202020204" pitchFamily="34" charset="0"/>
              </a:rPr>
              <a:t>called </a:t>
            </a:r>
            <a:r>
              <a:rPr lang="en-US" sz="2800" dirty="0">
                <a:latin typeface="Arial" panose="020B0604020202020204" pitchFamily="34" charset="0"/>
                <a:cs typeface="Arial" panose="020B0604020202020204" pitchFamily="34" charset="0"/>
              </a:rPr>
              <a:t>the Holy of </a:t>
            </a:r>
            <a:r>
              <a:rPr lang="en-US" sz="2800" dirty="0" smtClean="0">
                <a:latin typeface="Arial" panose="020B0604020202020204" pitchFamily="34" charset="0"/>
                <a:cs typeface="Arial" panose="020B0604020202020204" pitchFamily="34" charset="0"/>
              </a:rPr>
              <a:t>Holies…</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41960" y="152400"/>
            <a:ext cx="8229600" cy="868362"/>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We Have Access Through God’s Son</a:t>
            </a:r>
            <a:endParaRPr lang="en-US" sz="32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4556760" y="2057400"/>
            <a:ext cx="397764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2468880"/>
            <a:ext cx="4724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343400" y="4648200"/>
            <a:ext cx="1752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5A5C7A98-5F56-4BDC-B919-5B249E8A48D8}" type="slidenum">
              <a:rPr lang="en-US" smtClean="0"/>
              <a:t>5</a:t>
            </a:fld>
            <a:endParaRPr lang="en-US"/>
          </a:p>
        </p:txBody>
      </p:sp>
    </p:spTree>
    <p:extLst>
      <p:ext uri="{BB962C8B-B14F-4D97-AF65-F5344CB8AC3E}">
        <p14:creationId xmlns:p14="http://schemas.microsoft.com/office/powerpoint/2010/main" val="296776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15:40-41</a:t>
            </a:r>
            <a:r>
              <a:rPr lang="en-US" sz="2800" dirty="0" smtClean="0">
                <a:latin typeface="Arial" panose="020B0604020202020204" pitchFamily="34" charset="0"/>
                <a:cs typeface="Arial" panose="020B0604020202020204" pitchFamily="34" charset="0"/>
              </a:rPr>
              <a:t> There </a:t>
            </a:r>
            <a:r>
              <a:rPr lang="en-US" sz="2800" dirty="0">
                <a:latin typeface="Arial" panose="020B0604020202020204" pitchFamily="34" charset="0"/>
                <a:cs typeface="Arial" panose="020B0604020202020204" pitchFamily="34" charset="0"/>
              </a:rPr>
              <a:t>were also some women looking on from a distance, among whom were Mary Magdalene, and Mary the mother of James the Less and </a:t>
            </a:r>
            <a:r>
              <a:rPr lang="en-US" sz="2800" dirty="0" err="1">
                <a:latin typeface="Arial" panose="020B0604020202020204" pitchFamily="34" charset="0"/>
                <a:cs typeface="Arial" panose="020B0604020202020204" pitchFamily="34" charset="0"/>
              </a:rPr>
              <a:t>Joses</a:t>
            </a:r>
            <a:r>
              <a:rPr lang="en-US" sz="2800" dirty="0">
                <a:latin typeface="Arial" panose="020B0604020202020204" pitchFamily="34" charset="0"/>
                <a:cs typeface="Arial" panose="020B0604020202020204" pitchFamily="34" charset="0"/>
              </a:rPr>
              <a:t>, and Salome.  </a:t>
            </a:r>
            <a:r>
              <a:rPr lang="en-US" sz="2800" u="sng" dirty="0">
                <a:latin typeface="Arial" panose="020B0604020202020204" pitchFamily="34" charset="0"/>
                <a:cs typeface="Arial" panose="020B0604020202020204" pitchFamily="34" charset="0"/>
              </a:rPr>
              <a:t>41</a:t>
            </a:r>
            <a:r>
              <a:rPr lang="en-US" sz="2800" dirty="0">
                <a:latin typeface="Arial" panose="020B0604020202020204" pitchFamily="34" charset="0"/>
                <a:cs typeface="Arial" panose="020B0604020202020204" pitchFamily="34" charset="0"/>
              </a:rPr>
              <a:t> When He was in Galilee, they used to follow Him and minister to Him; and there were many other women who came up with Him to Jerusalem. </a:t>
            </a:r>
          </a:p>
        </p:txBody>
      </p:sp>
      <p:sp>
        <p:nvSpPr>
          <p:cNvPr id="3" name="Title 2"/>
          <p:cNvSpPr>
            <a:spLocks noGrp="1"/>
          </p:cNvSpPr>
          <p:nvPr>
            <p:ph type="title"/>
          </p:nvPr>
        </p:nvSpPr>
        <p:spPr>
          <a:xfrm>
            <a:off x="304800" y="152400"/>
            <a:ext cx="8458200" cy="868362"/>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The Witnesses</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A5C7A98-5F56-4BDC-B919-5B249E8A48D8}" type="slidenum">
              <a:rPr lang="en-US" smtClean="0"/>
              <a:t>6</a:t>
            </a:fld>
            <a:endParaRPr lang="en-US"/>
          </a:p>
        </p:txBody>
      </p:sp>
    </p:spTree>
    <p:extLst>
      <p:ext uri="{BB962C8B-B14F-4D97-AF65-F5344CB8AC3E}">
        <p14:creationId xmlns:p14="http://schemas.microsoft.com/office/powerpoint/2010/main" val="363598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686800" cy="4525963"/>
          </a:xfrm>
        </p:spPr>
        <p:txBody>
          <a:bodyPr>
            <a:normAutofit/>
          </a:bodyPr>
          <a:lstStyle/>
          <a:p>
            <a:pPr marL="514350" indent="-404813">
              <a:buNone/>
            </a:pPr>
            <a:r>
              <a:rPr lang="en-US" sz="2800" dirty="0" smtClean="0">
                <a:latin typeface="Arial" panose="020B0604020202020204" pitchFamily="34" charset="0"/>
                <a:cs typeface="Arial" panose="020B0604020202020204" pitchFamily="34" charset="0"/>
              </a:rPr>
              <a:t>1. We must know that Jesus’ death appeased God’s wrath for those who believe.</a:t>
            </a:r>
          </a:p>
          <a:p>
            <a:pPr marL="514350" indent="-404813">
              <a:buNone/>
            </a:pPr>
            <a:endParaRPr lang="en-US" sz="2800" dirty="0" smtClean="0">
              <a:latin typeface="Arial" panose="020B0604020202020204" pitchFamily="34" charset="0"/>
              <a:cs typeface="Arial" panose="020B0604020202020204" pitchFamily="34" charset="0"/>
            </a:endParaRPr>
          </a:p>
          <a:p>
            <a:pPr marL="514350" indent="-404813">
              <a:buNone/>
            </a:pPr>
            <a:r>
              <a:rPr lang="en-US" sz="2800" dirty="0" smtClean="0">
                <a:latin typeface="Arial" panose="020B0604020202020204" pitchFamily="34" charset="0"/>
                <a:cs typeface="Arial" panose="020B0604020202020204" pitchFamily="34" charset="0"/>
              </a:rPr>
              <a:t>2. We must realize that through Christ we have access to God!</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Applications </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A5C7A98-5F56-4BDC-B919-5B249E8A48D8}" type="slidenum">
              <a:rPr lang="en-US" smtClean="0"/>
              <a:t>7</a:t>
            </a:fld>
            <a:endParaRPr lang="en-US"/>
          </a:p>
        </p:txBody>
      </p:sp>
    </p:spTree>
    <p:extLst>
      <p:ext uri="{BB962C8B-B14F-4D97-AF65-F5344CB8AC3E}">
        <p14:creationId xmlns:p14="http://schemas.microsoft.com/office/powerpoint/2010/main" val="238316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lstStyle/>
          <a:p>
            <a:pPr marL="109728" indent="0">
              <a:buNone/>
            </a:pPr>
            <a:r>
              <a:rPr lang="en-US" sz="2800" u="sng" dirty="0">
                <a:latin typeface="Arial" panose="020B0604020202020204" pitchFamily="34" charset="0"/>
                <a:cs typeface="Arial" panose="020B0604020202020204" pitchFamily="34" charset="0"/>
              </a:rPr>
              <a:t>Mark 15:33</a:t>
            </a:r>
            <a:r>
              <a:rPr lang="en-US" sz="2800" dirty="0">
                <a:latin typeface="Arial" panose="020B0604020202020204" pitchFamily="34" charset="0"/>
                <a:cs typeface="Arial" panose="020B0604020202020204" pitchFamily="34" charset="0"/>
              </a:rPr>
              <a:t> When the sixth hour came, </a:t>
            </a:r>
            <a:r>
              <a:rPr lang="en-US" sz="2800" dirty="0">
                <a:solidFill>
                  <a:srgbClr val="FF0000"/>
                </a:solidFill>
                <a:latin typeface="Arial" panose="020B0604020202020204" pitchFamily="34" charset="0"/>
                <a:cs typeface="Arial" panose="020B0604020202020204" pitchFamily="34" charset="0"/>
              </a:rPr>
              <a:t>darkness</a:t>
            </a:r>
            <a:r>
              <a:rPr lang="en-US" sz="2800" dirty="0">
                <a:latin typeface="Arial" panose="020B0604020202020204" pitchFamily="34" charset="0"/>
                <a:cs typeface="Arial" panose="020B0604020202020204" pitchFamily="34" charset="0"/>
              </a:rPr>
              <a:t> fell over the whole land until the ninth hour.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Amos 8:9-10</a:t>
            </a:r>
            <a:r>
              <a:rPr lang="en-US" sz="2800" dirty="0" smtClean="0">
                <a:latin typeface="Arial" panose="020B0604020202020204" pitchFamily="34" charset="0"/>
                <a:cs typeface="Arial" panose="020B0604020202020204" pitchFamily="34" charset="0"/>
              </a:rPr>
              <a:t> “It </a:t>
            </a:r>
            <a:r>
              <a:rPr lang="en-US" sz="2800" dirty="0">
                <a:latin typeface="Arial" panose="020B0604020202020204" pitchFamily="34" charset="0"/>
                <a:cs typeface="Arial" panose="020B0604020202020204" pitchFamily="34" charset="0"/>
              </a:rPr>
              <a:t>will come about in that day,” declares the Lord GOD, “That I will make the sun go down at noon </a:t>
            </a:r>
            <a:r>
              <a:rPr lang="en-US" sz="2800" dirty="0" smtClean="0">
                <a:latin typeface="Arial" panose="020B0604020202020204" pitchFamily="34" charset="0"/>
                <a:cs typeface="Arial" panose="020B0604020202020204" pitchFamily="34" charset="0"/>
              </a:rPr>
              <a:t>and </a:t>
            </a:r>
            <a:r>
              <a:rPr lang="en-US" sz="2800" dirty="0">
                <a:solidFill>
                  <a:srgbClr val="FF0000"/>
                </a:solidFill>
                <a:latin typeface="Arial" panose="020B0604020202020204" pitchFamily="34" charset="0"/>
                <a:cs typeface="Arial" panose="020B0604020202020204" pitchFamily="34" charset="0"/>
              </a:rPr>
              <a:t>make the earth dark in broad daylight</a:t>
            </a:r>
            <a:r>
              <a:rPr lang="en-US" sz="2800" dirty="0">
                <a:latin typeface="Arial" panose="020B0604020202020204" pitchFamily="34" charset="0"/>
                <a:cs typeface="Arial" panose="020B0604020202020204" pitchFamily="34" charset="0"/>
              </a:rPr>
              <a:t>.  </a:t>
            </a:r>
            <a:r>
              <a:rPr lang="en-US" sz="2800" u="sng" dirty="0">
                <a:latin typeface="Arial" panose="020B0604020202020204" pitchFamily="34" charset="0"/>
                <a:cs typeface="Arial" panose="020B0604020202020204" pitchFamily="34" charset="0"/>
              </a:rPr>
              <a:t>10</a:t>
            </a:r>
            <a:r>
              <a:rPr lang="en-US" sz="2800" dirty="0">
                <a:latin typeface="Arial" panose="020B0604020202020204" pitchFamily="34" charset="0"/>
                <a:cs typeface="Arial" panose="020B0604020202020204" pitchFamily="34" charset="0"/>
              </a:rPr>
              <a:t> “Then I will turn your festivals into mourning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all your songs into lamentation;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I will bring sackcloth on everyone’s loins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baldness on every head. And I will make it like a time of mourning for an only son,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the end of it will be like a bitter day. </a:t>
            </a:r>
          </a:p>
          <a:p>
            <a:pPr marL="109728" indent="0">
              <a:buNone/>
            </a:pPr>
            <a:endParaRPr lang="en-US" dirty="0"/>
          </a:p>
        </p:txBody>
      </p:sp>
      <p:sp>
        <p:nvSpPr>
          <p:cNvPr id="3" name="Title 2"/>
          <p:cNvSpPr>
            <a:spLocks noGrp="1"/>
          </p:cNvSpPr>
          <p:nvPr>
            <p:ph type="title"/>
          </p:nvPr>
        </p:nvSpPr>
        <p:spPr>
          <a:xfrm>
            <a:off x="381000" y="152400"/>
            <a:ext cx="8305800" cy="609600"/>
          </a:xfrm>
        </p:spPr>
        <p:txBody>
          <a:bodyPr>
            <a:normAutofit/>
          </a:bodyPr>
          <a:lstStyle/>
          <a:p>
            <a:pPr algn="ctr"/>
            <a:r>
              <a:rPr lang="en-US" sz="3200" dirty="0">
                <a:solidFill>
                  <a:srgbClr val="FF0000"/>
                </a:solidFill>
                <a:effectLst/>
                <a:latin typeface="Arial" panose="020B0604020202020204" pitchFamily="34" charset="0"/>
                <a:cs typeface="Arial" panose="020B0604020202020204" pitchFamily="34" charset="0"/>
              </a:rPr>
              <a:t>1</a:t>
            </a:r>
            <a:r>
              <a:rPr lang="en-US" sz="3200" dirty="0" smtClean="0">
                <a:solidFill>
                  <a:srgbClr val="FF0000"/>
                </a:solidFill>
                <a:effectLst/>
                <a:latin typeface="Arial" panose="020B0604020202020204" pitchFamily="34" charset="0"/>
                <a:cs typeface="Arial" panose="020B0604020202020204" pitchFamily="34" charset="0"/>
              </a:rPr>
              <a:t>. Jesus Appeased God’s Wrath</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Rectangle 3"/>
          <p:cNvSpPr/>
          <p:nvPr/>
        </p:nvSpPr>
        <p:spPr>
          <a:xfrm>
            <a:off x="228600" y="3276600"/>
            <a:ext cx="9906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810000" y="1066800"/>
            <a:ext cx="16002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4191000" y="5410200"/>
            <a:ext cx="4267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5A5C7A98-5F56-4BDC-B919-5B249E8A48D8}" type="slidenum">
              <a:rPr lang="en-US" smtClean="0"/>
              <a:t>8</a:t>
            </a:fld>
            <a:endParaRPr lang="en-US"/>
          </a:p>
        </p:txBody>
      </p:sp>
    </p:spTree>
    <p:extLst>
      <p:ext uri="{BB962C8B-B14F-4D97-AF65-F5344CB8AC3E}">
        <p14:creationId xmlns:p14="http://schemas.microsoft.com/office/powerpoint/2010/main" val="3993526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noAutofit/>
          </a:bodyPr>
          <a:lstStyle/>
          <a:p>
            <a:pPr marL="109728" indent="0">
              <a:buNone/>
            </a:pPr>
            <a:r>
              <a:rPr lang="en-US" sz="2800" u="sng" dirty="0" smtClean="0">
                <a:latin typeface="Arial" panose="020B0604020202020204" pitchFamily="34" charset="0"/>
                <a:cs typeface="Arial" panose="020B0604020202020204" pitchFamily="34" charset="0"/>
              </a:rPr>
              <a:t>Romans 3:23-26</a:t>
            </a:r>
            <a:r>
              <a:rPr lang="en-US" sz="2800" dirty="0" smtClean="0">
                <a:latin typeface="Arial" panose="020B0604020202020204" pitchFamily="34" charset="0"/>
                <a:cs typeface="Arial" panose="020B0604020202020204" pitchFamily="34" charset="0"/>
              </a:rPr>
              <a:t> for </a:t>
            </a:r>
            <a:r>
              <a:rPr lang="en-US" sz="2800" dirty="0">
                <a:latin typeface="Arial" panose="020B0604020202020204" pitchFamily="34" charset="0"/>
                <a:cs typeface="Arial" panose="020B0604020202020204" pitchFamily="34" charset="0"/>
              </a:rPr>
              <a:t>all have sinned and fall short of the glory of God,  </a:t>
            </a:r>
            <a:r>
              <a:rPr lang="en-US" sz="2800" u="sng" dirty="0">
                <a:latin typeface="Arial" panose="020B0604020202020204" pitchFamily="34" charset="0"/>
                <a:cs typeface="Arial" panose="020B0604020202020204" pitchFamily="34" charset="0"/>
              </a:rPr>
              <a:t>24</a:t>
            </a:r>
            <a:r>
              <a:rPr lang="en-US" sz="2800" dirty="0">
                <a:latin typeface="Arial" panose="020B0604020202020204" pitchFamily="34" charset="0"/>
                <a:cs typeface="Arial" panose="020B0604020202020204" pitchFamily="34" charset="0"/>
              </a:rPr>
              <a:t> being justified as a gift by His grace through the redemption which is in Christ Jesus;  </a:t>
            </a:r>
            <a:r>
              <a:rPr lang="en-US" sz="2800" u="sng" dirty="0">
                <a:latin typeface="Arial" panose="020B0604020202020204" pitchFamily="34" charset="0"/>
                <a:cs typeface="Arial" panose="020B0604020202020204" pitchFamily="34" charset="0"/>
              </a:rPr>
              <a:t>25</a:t>
            </a:r>
            <a:r>
              <a:rPr lang="en-US" sz="2800" dirty="0">
                <a:latin typeface="Arial" panose="020B0604020202020204" pitchFamily="34" charset="0"/>
                <a:cs typeface="Arial" panose="020B0604020202020204" pitchFamily="34" charset="0"/>
              </a:rPr>
              <a:t> whom </a:t>
            </a:r>
            <a:r>
              <a:rPr lang="en-US" sz="2800" dirty="0">
                <a:solidFill>
                  <a:srgbClr val="FF0000"/>
                </a:solidFill>
                <a:latin typeface="Arial" panose="020B0604020202020204" pitchFamily="34" charset="0"/>
                <a:cs typeface="Arial" panose="020B0604020202020204" pitchFamily="34" charset="0"/>
              </a:rPr>
              <a:t>God displayed publicly as a propitiation in His blood through faith</a:t>
            </a:r>
            <a:r>
              <a:rPr lang="en-US" sz="2800" dirty="0">
                <a:latin typeface="Arial" panose="020B0604020202020204" pitchFamily="34" charset="0"/>
                <a:cs typeface="Arial" panose="020B0604020202020204" pitchFamily="34" charset="0"/>
              </a:rPr>
              <a:t>. This was to demonstrate His righteousness, because in the forbearance of God He passed over the sins previously committed;  </a:t>
            </a:r>
            <a:r>
              <a:rPr lang="en-US" sz="2800" u="sng" dirty="0">
                <a:latin typeface="Arial" panose="020B0604020202020204" pitchFamily="34" charset="0"/>
                <a:cs typeface="Arial" panose="020B0604020202020204" pitchFamily="34" charset="0"/>
              </a:rPr>
              <a:t>26</a:t>
            </a:r>
            <a:r>
              <a:rPr lang="en-US" sz="2800" dirty="0">
                <a:latin typeface="Arial" panose="020B0604020202020204" pitchFamily="34" charset="0"/>
                <a:cs typeface="Arial" panose="020B0604020202020204" pitchFamily="34" charset="0"/>
              </a:rPr>
              <a:t> for the demonstration, I say, of His righteousness at the present time, so that He would be just and the </a:t>
            </a:r>
            <a:r>
              <a:rPr lang="en-US" sz="2800" dirty="0" smtClean="0">
                <a:latin typeface="Arial" panose="020B0604020202020204" pitchFamily="34" charset="0"/>
                <a:cs typeface="Arial" panose="020B0604020202020204" pitchFamily="34" charset="0"/>
              </a:rPr>
              <a:t>justifier </a:t>
            </a:r>
            <a:r>
              <a:rPr lang="en-US" sz="2800" dirty="0">
                <a:latin typeface="Arial" panose="020B0604020202020204" pitchFamily="34" charset="0"/>
                <a:cs typeface="Arial" panose="020B0604020202020204" pitchFamily="34" charset="0"/>
              </a:rPr>
              <a:t>of the one who has faith in Jesus. </a:t>
            </a:r>
          </a:p>
        </p:txBody>
      </p:sp>
      <p:sp>
        <p:nvSpPr>
          <p:cNvPr id="3" name="Title 2"/>
          <p:cNvSpPr>
            <a:spLocks noGrp="1"/>
          </p:cNvSpPr>
          <p:nvPr>
            <p:ph type="title"/>
          </p:nvPr>
        </p:nvSpPr>
        <p:spPr>
          <a:xfrm>
            <a:off x="457200" y="22578"/>
            <a:ext cx="8229600" cy="968022"/>
          </a:xfrm>
        </p:spPr>
        <p:txBody>
          <a:bodyPr>
            <a:normAutofit/>
          </a:bodyPr>
          <a:lstStyle/>
          <a:p>
            <a:pPr algn="ctr"/>
            <a:r>
              <a:rPr lang="en-US" sz="3200" dirty="0">
                <a:solidFill>
                  <a:srgbClr val="FF0000"/>
                </a:solidFill>
                <a:effectLst/>
                <a:latin typeface="Arial" panose="020B0604020202020204" pitchFamily="34" charset="0"/>
                <a:cs typeface="Arial" panose="020B0604020202020204" pitchFamily="34" charset="0"/>
              </a:rPr>
              <a:t>1. Jesus Appeased God’s Wrath</a:t>
            </a:r>
            <a:endParaRPr lang="en-US" sz="3200" dirty="0"/>
          </a:p>
        </p:txBody>
      </p:sp>
      <p:cxnSp>
        <p:nvCxnSpPr>
          <p:cNvPr id="4" name="Straight Connector 3"/>
          <p:cNvCxnSpPr/>
          <p:nvPr/>
        </p:nvCxnSpPr>
        <p:spPr>
          <a:xfrm>
            <a:off x="1447800" y="5334000"/>
            <a:ext cx="7467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81000" y="5715000"/>
            <a:ext cx="1219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5A5C7A98-5F56-4BDC-B919-5B249E8A48D8}" type="slidenum">
              <a:rPr lang="en-US" smtClean="0"/>
              <a:t>9</a:t>
            </a:fld>
            <a:endParaRPr lang="en-US"/>
          </a:p>
        </p:txBody>
      </p:sp>
    </p:spTree>
    <p:extLst>
      <p:ext uri="{BB962C8B-B14F-4D97-AF65-F5344CB8AC3E}">
        <p14:creationId xmlns:p14="http://schemas.microsoft.com/office/powerpoint/2010/main" val="230388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1386</TotalTime>
  <Words>895</Words>
  <Application>Microsoft Office PowerPoint</Application>
  <PresentationFormat>On-screen Show (4:3)</PresentationFormat>
  <Paragraphs>48</Paragraphs>
  <Slides>10</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Lucida Sans Unicode</vt:lpstr>
      <vt:lpstr>Verdana</vt:lpstr>
      <vt:lpstr>Wingdings 2</vt:lpstr>
      <vt:lpstr>Wingdings 3</vt:lpstr>
      <vt:lpstr>Concourse</vt:lpstr>
      <vt:lpstr>Mark 15:33-41 </vt:lpstr>
      <vt:lpstr>The Day the World Went Dark</vt:lpstr>
      <vt:lpstr>The Day the World Went Dark</vt:lpstr>
      <vt:lpstr>Jesus Is Forsaken for Us</vt:lpstr>
      <vt:lpstr>We Have Access Through God’s Son</vt:lpstr>
      <vt:lpstr>The Witnesses</vt:lpstr>
      <vt:lpstr>Applications </vt:lpstr>
      <vt:lpstr>1. Jesus Appeased God’s Wrath</vt:lpstr>
      <vt:lpstr>1. Jesus Appeased God’s Wrath</vt:lpstr>
      <vt:lpstr>2. We Have Access to God Through Christ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15:33-41</dc:title>
  <dc:creator>Eric</dc:creator>
  <cp:lastModifiedBy>Christy</cp:lastModifiedBy>
  <cp:revision>43</cp:revision>
  <dcterms:created xsi:type="dcterms:W3CDTF">2015-04-27T19:13:06Z</dcterms:created>
  <dcterms:modified xsi:type="dcterms:W3CDTF">2015-05-01T16:58:27Z</dcterms:modified>
</cp:coreProperties>
</file>