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67" r:id="rId4"/>
    <p:sldId id="276" r:id="rId5"/>
    <p:sldId id="279" r:id="rId6"/>
    <p:sldId id="269" r:id="rId7"/>
    <p:sldId id="268" r:id="rId8"/>
    <p:sldId id="274" r:id="rId9"/>
    <p:sldId id="278" r:id="rId10"/>
    <p:sldId id="280" r:id="rId11"/>
    <p:sldId id="281" r:id="rId12"/>
    <p:sldId id="282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1CAB"/>
    <a:srgbClr val="336600"/>
    <a:srgbClr val="009A46"/>
    <a:srgbClr val="009900"/>
    <a:srgbClr val="FF0066"/>
    <a:srgbClr val="669900"/>
    <a:srgbClr val="486B70"/>
    <a:srgbClr val="768A76"/>
    <a:srgbClr val="527B80"/>
    <a:srgbClr val="5279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21" autoAdjust="0"/>
    <p:restoredTop sz="94434" autoAdjust="0"/>
  </p:normalViewPr>
  <p:slideViewPr>
    <p:cSldViewPr>
      <p:cViewPr varScale="1">
        <p:scale>
          <a:sx n="71" d="100"/>
          <a:sy n="71" d="100"/>
        </p:scale>
        <p:origin x="984" y="54"/>
      </p:cViewPr>
      <p:guideLst>
        <p:guide orient="horz" pos="624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>
        <p:scale>
          <a:sx n="100" d="100"/>
          <a:sy n="100" d="100"/>
        </p:scale>
        <p:origin x="1788" y="-93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79" y="8809022"/>
            <a:ext cx="2119765" cy="59190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2933123" y="8851571"/>
            <a:ext cx="3944372" cy="481549"/>
          </a:xfrm>
          <a:prstGeom prst="rect">
            <a:avLst/>
          </a:prstGeom>
        </p:spPr>
        <p:txBody>
          <a:bodyPr vert="horz" lIns="95866" tIns="47933" rIns="95866" bIns="47933" rtlCol="0" anchor="ctr" anchorCtr="0"/>
          <a:lstStyle>
            <a:lvl1pPr algn="r">
              <a:defRPr sz="1300"/>
            </a:lvl1pPr>
          </a:lstStyle>
          <a:p>
            <a:pPr algn="l" defTabSz="1198321">
              <a:tabLst>
                <a:tab pos="3654880" algn="r"/>
              </a:tabLst>
            </a:pPr>
            <a:r>
              <a:rPr lang="en-US" dirty="0" smtClean="0"/>
              <a:t>www.gospelofgracefellowship.org	Page </a:t>
            </a:r>
            <a:fld id="{EDB2B2A1-32A7-43D3-85C6-9E5B68A11F74}" type="slidenum">
              <a:rPr lang="en-US" smtClean="0"/>
              <a:pPr algn="l" defTabSz="1198321">
                <a:tabLst>
                  <a:tab pos="3654880" algn="r"/>
                </a:tabLst>
              </a:pPr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6187" y="288309"/>
            <a:ext cx="3488994" cy="558467"/>
          </a:xfrm>
          <a:prstGeom prst="rect">
            <a:avLst/>
          </a:prstGeom>
          <a:noFill/>
        </p:spPr>
        <p:txBody>
          <a:bodyPr wrap="none" lIns="95866" tIns="47933" rIns="95866" bIns="47933" rtlCol="0">
            <a:spAutoFit/>
          </a:bodyPr>
          <a:lstStyle/>
          <a:p>
            <a:r>
              <a:rPr lang="en-US" sz="1500" dirty="0"/>
              <a:t>We Died With Christ to the Hostile </a:t>
            </a:r>
            <a:r>
              <a:rPr lang="en-US" sz="1500" dirty="0"/>
              <a:t>Powers</a:t>
            </a:r>
            <a:br>
              <a:rPr lang="en-US" sz="1500" dirty="0"/>
            </a:br>
            <a:r>
              <a:rPr lang="en-US" sz="1500" dirty="0"/>
              <a:t>Colossians 2:20, 21</a:t>
            </a:r>
            <a:endParaRPr lang="en-US" sz="1500" dirty="0"/>
          </a:p>
        </p:txBody>
      </p:sp>
      <p:sp>
        <p:nvSpPr>
          <p:cNvPr id="5" name="TextBox 4"/>
          <p:cNvSpPr txBox="1"/>
          <p:nvPr/>
        </p:nvSpPr>
        <p:spPr>
          <a:xfrm>
            <a:off x="5534255" y="332617"/>
            <a:ext cx="1262743" cy="496912"/>
          </a:xfrm>
          <a:prstGeom prst="rect">
            <a:avLst/>
          </a:prstGeom>
          <a:noFill/>
        </p:spPr>
        <p:txBody>
          <a:bodyPr wrap="none" lIns="95866" tIns="47933" rIns="95866" bIns="47933" rtlCol="0">
            <a:spAutoFit/>
          </a:bodyPr>
          <a:lstStyle/>
          <a:p>
            <a:pPr algn="r"/>
            <a:r>
              <a:rPr lang="en-US" sz="1300" dirty="0"/>
              <a:t>05/10/15</a:t>
            </a:r>
          </a:p>
          <a:p>
            <a:pPr algn="r"/>
            <a:r>
              <a:rPr lang="en-US" sz="1300" dirty="0"/>
              <a:t>by Bob DeWaay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772030102"/>
      </p:ext>
    </p:extLst>
  </p:cSld>
  <p:clrMap bg1="lt1" tx1="dk1" bg2="lt2" tx2="dk2" accent1="accent1" accent2="accent2" accent3="accent3" accent4="accent4" accent5="accent5" accent6="accent6" hlink="hlink" folHlink="folHlink"/>
  <p:hf hdr="0" dt="0"/>
  <p:extLst mod="1">
    <p:ext uri="{56416CCD-93CA-4268-BC5B-53C4BB910035}">
      <p15:sldGuideLst xmlns:p15="http://schemas.microsoft.com/office/powerpoint/2012/main">
        <p15:guide id="1" orient="horz" pos="450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r">
              <a:defRPr sz="1300"/>
            </a:lvl1pPr>
          </a:lstStyle>
          <a:p>
            <a:fld id="{33CF0762-2550-4DDF-AD3A-0610BA36CAF8}" type="datetimeFigureOut">
              <a:rPr lang="en-US" smtClean="0"/>
              <a:pPr/>
              <a:t>5/8/2015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4763" y="669925"/>
            <a:ext cx="4802187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0" rIns="96661" bIns="483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1" tIns="48330" rIns="96661" bIns="483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l">
              <a:defRPr sz="1300"/>
            </a:lvl1pPr>
          </a:lstStyle>
          <a:p>
            <a:r>
              <a:rPr lang="en-US" smtClean="0"/>
              <a:t>Gospel Fruit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r">
              <a:defRPr sz="1300"/>
            </a:lvl1pPr>
          </a:lstStyle>
          <a:p>
            <a:fld id="{34F010B0-0E12-42F5-B6F7-9ABF38D2BB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6422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300" dirty="0"/>
              <a:t>If you have died with Christ to the elemental spirits of the world, why do you submit to them as though you lived in the world? </a:t>
            </a:r>
            <a:r>
              <a:rPr lang="en-US" sz="1300" b="1" baseline="30000" dirty="0"/>
              <a:t> </a:t>
            </a:r>
            <a:r>
              <a:rPr lang="en-US" sz="1300" dirty="0"/>
              <a:t>“Do not handle! Do not taste! Do not touch!” (NET)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697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3657600"/>
            <a:ext cx="9144000" cy="32004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582362"/>
          </a:xfrm>
          <a:solidFill>
            <a:srgbClr val="527B80"/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5400" b="1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32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4320" indent="-274320"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274320" indent="-274320">
              <a:buFont typeface="Arial" panose="020B0604020202020204" pitchFamily="34" charset="0"/>
              <a:buChar char="•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28116" indent="-342900">
              <a:buFont typeface="Calibri" panose="020F050202020403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marL="859536" lvl="2" indent="-274320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dirty="0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effectLst/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  <a:solidFill>
            <a:srgbClr val="527B80"/>
          </a:solidFill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69900" y="149383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469900" y="6477000"/>
            <a:ext cx="8229600" cy="334961"/>
          </a:xfrm>
          <a:prstGeom prst="rect">
            <a:avLst/>
          </a:prstGeom>
          <a:solidFill>
            <a:srgbClr val="527B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>
              <a:tabLst>
                <a:tab pos="8004175" algn="r"/>
              </a:tabLst>
            </a:pPr>
            <a:r>
              <a:rPr lang="en-US" sz="1800" dirty="0" smtClean="0">
                <a:latin typeface="Calibri" panose="020F0502020204030204" pitchFamily="34" charset="0"/>
              </a:rPr>
              <a:t>We Died With Christ: Colossians 2:20, 21	</a:t>
            </a:r>
            <a:fld id="{AE59CEAF-F641-457B-99A2-B49F95ABF797}" type="slidenum">
              <a:rPr lang="en-US" sz="1800" smtClean="0">
                <a:latin typeface="Calibri" panose="020F0502020204030204" pitchFamily="34" charset="0"/>
              </a:rPr>
              <a:t>‹#›</a:t>
            </a:fld>
            <a:endParaRPr lang="en-US" sz="1800" dirty="0" smtClean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4000" b="1" kern="1200">
          <a:solidFill>
            <a:schemeClr val="bg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486B70"/>
        </a:buClr>
        <a:buSzPct val="80000"/>
        <a:buFont typeface="Wingdings" panose="05000000000000000000" pitchFamily="2" charset="2"/>
        <a:buChar char="§"/>
        <a:defRPr kumimoji="0"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486B70"/>
        </a:buClr>
        <a:buFont typeface="Verdana" panose="020B0604030504040204" pitchFamily="34" charset="0"/>
        <a:buChar char="-"/>
        <a:defRPr kumimoji="0"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 Died With Christ to the Hostile Powers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3124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Colossians 2:20, 21</a:t>
            </a:r>
          </a:p>
          <a:p>
            <a:endParaRPr lang="en-US" dirty="0" smtClean="0"/>
          </a:p>
          <a:p>
            <a:r>
              <a:rPr lang="en-US" dirty="0" smtClean="0"/>
              <a:t>by Bob DeWaay</a:t>
            </a:r>
          </a:p>
          <a:p>
            <a:r>
              <a:rPr lang="en-US" dirty="0" smtClean="0"/>
              <a:t>Gospel of Grace Fellowship</a:t>
            </a:r>
          </a:p>
          <a:p>
            <a:endParaRPr lang="en-US" dirty="0" smtClean="0"/>
          </a:p>
          <a:p>
            <a:r>
              <a:rPr lang="en-US" dirty="0" smtClean="0"/>
              <a:t>May 10,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2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1219200"/>
            <a:ext cx="8441619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  <a:spcAft>
                <a:spcPts val="600"/>
              </a:spcAft>
            </a:pPr>
            <a:r>
              <a:rPr lang="en-US" sz="3200" u="sng" dirty="0" smtClean="0">
                <a:latin typeface="Calibri" panose="020F0502020204030204" pitchFamily="34" charset="0"/>
                <a:cs typeface="Arial" pitchFamily="34" charset="0"/>
              </a:rPr>
              <a:t>1Timothy 1:15, 16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  (NASB)</a:t>
            </a:r>
          </a:p>
          <a:p>
            <a:pPr>
              <a:lnSpc>
                <a:spcPts val="3600"/>
              </a:lnSpc>
            </a:pP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It is a trustworthy statement, deserving full acceptance, that </a:t>
            </a:r>
            <a:r>
              <a:rPr lang="en-US" sz="3200" dirty="0" smtClean="0">
                <a:solidFill>
                  <a:srgbClr val="0D1CAB"/>
                </a:solidFill>
                <a:latin typeface="Calibri" panose="020F0502020204030204" pitchFamily="34" charset="0"/>
                <a:cs typeface="Arial" pitchFamily="34" charset="0"/>
              </a:rPr>
              <a:t>Christ Jesus came into the world to save sinners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, among whom I am foremost of all. Yet for this reason I found mercy, so that in me as the foremost, Jesus Christ might demonstrate His perfect patience as an example for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those who would believe in Him for eternal life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.</a:t>
            </a:r>
          </a:p>
          <a:p>
            <a:pPr>
              <a:lnSpc>
                <a:spcPts val="3600"/>
              </a:lnSpc>
            </a:pPr>
            <a:endParaRPr lang="en-US" sz="3200" dirty="0" smtClean="0">
              <a:latin typeface="Calibri" panose="020F0502020204030204" pitchFamily="34" charset="0"/>
              <a:cs typeface="Arial" pitchFamily="34" charset="0"/>
            </a:endParaRPr>
          </a:p>
          <a:p>
            <a:pPr>
              <a:lnSpc>
                <a:spcPts val="3600"/>
              </a:lnSpc>
            </a:pPr>
            <a:endParaRPr lang="en-US" sz="3200" dirty="0" smtClean="0">
              <a:latin typeface="Calibri" panose="020F0502020204030204" pitchFamily="34" charset="0"/>
              <a:cs typeface="Arial" pitchFamily="34" charset="0"/>
            </a:endParaRPr>
          </a:p>
          <a:p>
            <a:pPr>
              <a:lnSpc>
                <a:spcPts val="3600"/>
              </a:lnSpc>
            </a:pPr>
            <a:endParaRPr lang="en-US" sz="3200" dirty="0" smtClean="0">
              <a:latin typeface="Calibri" panose="020F0502020204030204" pitchFamily="34" charset="0"/>
              <a:cs typeface="Arial" pitchFamily="34" charset="0"/>
            </a:endParaRPr>
          </a:p>
          <a:p>
            <a:pPr>
              <a:lnSpc>
                <a:spcPts val="3600"/>
              </a:lnSpc>
            </a:pPr>
            <a:endParaRPr lang="en-US" sz="3200" dirty="0" smtClean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Believe on the Lord Jesus Christ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1956896"/>
            <a:ext cx="8441619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u="sng" dirty="0" smtClean="0">
                <a:latin typeface="Calibri" panose="020F0502020204030204" pitchFamily="34" charset="0"/>
                <a:cs typeface="Arial" pitchFamily="34" charset="0"/>
              </a:rPr>
              <a:t>2Corinthians 5:15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  (HCSB)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And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He died for all</a:t>
            </a:r>
            <a:r>
              <a:rPr lang="en-US" sz="3200" dirty="0" smtClean="0">
                <a:latin typeface="Calibri" panose="020F0502020204030204" pitchFamily="34" charset="0"/>
              </a:rPr>
              <a:t> so that those who live </a:t>
            </a:r>
            <a:r>
              <a:rPr lang="en-US" sz="3200" dirty="0" smtClean="0">
                <a:solidFill>
                  <a:srgbClr val="0D1CAB"/>
                </a:solidFill>
                <a:latin typeface="Calibri" panose="020F0502020204030204" pitchFamily="34" charset="0"/>
              </a:rPr>
              <a:t>should no longer live for themselves</a:t>
            </a:r>
            <a:r>
              <a:rPr lang="en-US" sz="3200" dirty="0" smtClean="0">
                <a:latin typeface="Calibri" panose="020F0502020204030204" pitchFamily="34" charset="0"/>
              </a:rPr>
              <a:t>,  </a:t>
            </a:r>
            <a:r>
              <a:rPr lang="en-US" sz="32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but for the One who died for them</a:t>
            </a:r>
            <a:r>
              <a:rPr lang="en-US" sz="3200" dirty="0" smtClean="0">
                <a:latin typeface="Calibri" panose="020F0502020204030204" pitchFamily="34" charset="0"/>
              </a:rPr>
              <a:t> and was raised. </a:t>
            </a:r>
            <a:endParaRPr lang="en-US" sz="3200" dirty="0" smtClean="0">
              <a:latin typeface="Calibri" panose="020F0502020204030204" pitchFamily="34" charset="0"/>
              <a:cs typeface="Arial" pitchFamily="34" charset="0"/>
            </a:endParaRPr>
          </a:p>
          <a:p>
            <a:endParaRPr lang="en-US" sz="3200" dirty="0" smtClean="0">
              <a:latin typeface="Calibri" panose="020F0502020204030204" pitchFamily="34" charset="0"/>
              <a:cs typeface="Arial" pitchFamily="34" charset="0"/>
            </a:endParaRPr>
          </a:p>
          <a:p>
            <a:endParaRPr lang="en-US" sz="3200" dirty="0" smtClean="0">
              <a:latin typeface="Calibri" panose="020F0502020204030204" pitchFamily="34" charset="0"/>
              <a:cs typeface="Arial" pitchFamily="34" charset="0"/>
            </a:endParaRPr>
          </a:p>
          <a:p>
            <a:endParaRPr lang="en-US" sz="3200" dirty="0" smtClean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Since We Died With Christ</a:t>
            </a:r>
            <a:br>
              <a:rPr lang="en-US" dirty="0" smtClean="0"/>
            </a:br>
            <a:r>
              <a:rPr lang="en-US" dirty="0" smtClean="0"/>
              <a:t> We Are to Live for Christ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8300" y="1447800"/>
            <a:ext cx="8394700" cy="4648200"/>
          </a:xfrm>
        </p:spPr>
        <p:txBody>
          <a:bodyPr>
            <a:noAutofit/>
          </a:bodyPr>
          <a:lstStyle/>
          <a:p>
            <a:pPr marL="514350" lvl="0" indent="-514350">
              <a:lnSpc>
                <a:spcPts val="3400"/>
              </a:lnSpc>
              <a:spcBef>
                <a:spcPts val="0"/>
              </a:spcBef>
              <a:spcAft>
                <a:spcPts val="2400"/>
              </a:spcAft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3400" dirty="0"/>
              <a:t>What are some implications of the truth that believers have died with Christ?</a:t>
            </a:r>
          </a:p>
          <a:p>
            <a:pPr marL="514350" lvl="0" indent="-514350">
              <a:lnSpc>
                <a:spcPts val="3400"/>
              </a:lnSpc>
              <a:spcBef>
                <a:spcPts val="0"/>
              </a:spcBef>
              <a:spcAft>
                <a:spcPts val="2400"/>
              </a:spcAft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3400" dirty="0"/>
              <a:t>The Bible says that unbiblical decrees come from spiritual and human sources. Why is this such a consistent problem and why do people listen to these decrees?</a:t>
            </a:r>
          </a:p>
          <a:p>
            <a:pPr marL="514350" lvl="0" indent="-514350">
              <a:lnSpc>
                <a:spcPts val="3400"/>
              </a:lnSpc>
              <a:spcBef>
                <a:spcPts val="0"/>
              </a:spcBef>
              <a:spcAft>
                <a:spcPts val="2400"/>
              </a:spcAft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3400" dirty="0"/>
              <a:t>Why should we restrain from making ourselves lawgivers and why should we refuse to listen to those who do</a:t>
            </a:r>
            <a:r>
              <a:rPr lang="en-US" sz="3400" dirty="0" smtClean="0"/>
              <a:t>?</a:t>
            </a:r>
            <a:endParaRPr lang="en-US" sz="3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Sermon Study Discussion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925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Died With Christ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0306" y="1273155"/>
            <a:ext cx="807720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b="1" u="sng" dirty="0" smtClean="0">
                <a:latin typeface="Calibri" panose="020F0502020204030204" pitchFamily="34" charset="0"/>
              </a:rPr>
              <a:t>Colossians 2:20a</a:t>
            </a:r>
            <a:r>
              <a:rPr lang="en-US" sz="3200" dirty="0" smtClean="0">
                <a:latin typeface="Calibri" panose="020F0502020204030204" pitchFamily="34" charset="0"/>
              </a:rPr>
              <a:t> (NET)</a:t>
            </a:r>
            <a:endParaRPr lang="en-US" sz="3200" baseline="30000" dirty="0" smtClean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  <a:cs typeface="Arial" pitchFamily="34" charset="0"/>
              </a:rPr>
              <a:t>If you have </a:t>
            </a:r>
            <a:r>
              <a:rPr lang="en-US" sz="2800" dirty="0" smtClean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died with Christ </a:t>
            </a:r>
            <a:r>
              <a:rPr lang="en-US" sz="2800" dirty="0" smtClean="0">
                <a:latin typeface="Calibri" panose="020F0502020204030204" pitchFamily="34" charset="0"/>
                <a:cs typeface="Arial" pitchFamily="34" charset="0"/>
              </a:rPr>
              <a:t>to </a:t>
            </a:r>
            <a:r>
              <a:rPr lang="en-US" sz="2800" dirty="0" smtClean="0">
                <a:solidFill>
                  <a:srgbClr val="0D1CAB"/>
                </a:solidFill>
                <a:latin typeface="Calibri" panose="020F0502020204030204" pitchFamily="34" charset="0"/>
                <a:cs typeface="Arial" pitchFamily="34" charset="0"/>
              </a:rPr>
              <a:t>the elemental spirits</a:t>
            </a:r>
            <a:r>
              <a:rPr lang="en-US" sz="2800" dirty="0" smtClean="0">
                <a:latin typeface="Calibri" panose="020F0502020204030204" pitchFamily="34" charset="0"/>
                <a:cs typeface="Arial" pitchFamily="34" charset="0"/>
              </a:rPr>
              <a:t> of the world . . .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352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This is a first class conditional in the Greek: “if as is the case”</a:t>
            </a:r>
          </a:p>
          <a:p>
            <a:r>
              <a:rPr lang="en-US" sz="3200" dirty="0" smtClean="0"/>
              <a:t>“elemental spirits” is </a:t>
            </a:r>
            <a:r>
              <a:rPr lang="en-US" sz="3200" i="1" dirty="0" err="1" smtClean="0"/>
              <a:t>stoicheia</a:t>
            </a:r>
            <a:r>
              <a:rPr lang="en-US" sz="3200" dirty="0" smtClean="0"/>
              <a:t> in the Greek</a:t>
            </a:r>
          </a:p>
          <a:p>
            <a:r>
              <a:rPr lang="en-US" sz="3200" dirty="0" smtClean="0"/>
              <a:t>It says literally “died from”</a:t>
            </a:r>
          </a:p>
          <a:p>
            <a:r>
              <a:rPr lang="en-US" sz="3200" dirty="0" smtClean="0"/>
              <a:t>We are no longer under the hostile powers when we are in Christ</a:t>
            </a:r>
          </a:p>
          <a:p>
            <a:endParaRPr lang="en-US" sz="3200" dirty="0" smtClean="0"/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9900" y="2754362"/>
            <a:ext cx="8229600" cy="3265439"/>
          </a:xfrm>
        </p:spPr>
        <p:txBody>
          <a:bodyPr>
            <a:noAutofit/>
          </a:bodyPr>
          <a:lstStyle/>
          <a:p>
            <a:pPr>
              <a:lnSpc>
                <a:spcPts val="36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The “A, B, C’s” of Religion (Hebrews 5:12)</a:t>
            </a:r>
          </a:p>
          <a:p>
            <a:pPr>
              <a:lnSpc>
                <a:spcPts val="36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The physical elements (2Peter 3:10, 12)</a:t>
            </a:r>
          </a:p>
          <a:p>
            <a:pPr>
              <a:lnSpc>
                <a:spcPts val="36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Hostile spiritual beings associated with the cosmic elements (Galatians 4:3, 9; Colossians 2:8, 20)</a:t>
            </a:r>
          </a:p>
          <a:p>
            <a:pPr>
              <a:lnSpc>
                <a:spcPts val="36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Here in Colossians it is the spirit beings under discussion</a:t>
            </a:r>
          </a:p>
          <a:p>
            <a:pPr>
              <a:lnSpc>
                <a:spcPts val="3600"/>
              </a:lnSpc>
              <a:spcBef>
                <a:spcPts val="0"/>
              </a:spcBef>
              <a:spcAft>
                <a:spcPts val="600"/>
              </a:spcAft>
            </a:pP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i="1" dirty="0" err="1" smtClean="0"/>
              <a:t>Stoicheia</a:t>
            </a:r>
            <a:r>
              <a:rPr lang="en-US" dirty="0" smtClean="0"/>
              <a:t>” Range of Meanings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1276" y="1295400"/>
            <a:ext cx="84582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u="sng" dirty="0" smtClean="0">
                <a:latin typeface="Calibri" panose="020F0502020204030204" pitchFamily="34" charset="0"/>
              </a:rPr>
              <a:t>Colossians 2:8d</a:t>
            </a:r>
            <a:r>
              <a:rPr lang="en-US" sz="3200" dirty="0" smtClean="0">
                <a:latin typeface="Calibri" panose="020F0502020204030204" pitchFamily="34" charset="0"/>
              </a:rPr>
              <a:t>  (ESV)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according to the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elemental spirits </a:t>
            </a:r>
            <a:r>
              <a:rPr lang="en-US" sz="3200" dirty="0" smtClean="0">
                <a:latin typeface="Calibri" panose="020F0502020204030204" pitchFamily="34" charset="0"/>
              </a:rPr>
              <a:t>of the world</a:t>
            </a: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9900" y="2926378"/>
            <a:ext cx="8229600" cy="3093423"/>
          </a:xfrm>
        </p:spPr>
        <p:txBody>
          <a:bodyPr>
            <a:noAutofit/>
          </a:bodyPr>
          <a:lstStyle/>
          <a:p>
            <a:pPr>
              <a:lnSpc>
                <a:spcPts val="34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3200" dirty="0" smtClean="0"/>
              <a:t>“</a:t>
            </a:r>
            <a:r>
              <a:rPr lang="en-US" sz="3200" dirty="0" smtClean="0">
                <a:solidFill>
                  <a:srgbClr val="0D1CAB"/>
                </a:solidFill>
              </a:rPr>
              <a:t>Living in the world</a:t>
            </a:r>
            <a:r>
              <a:rPr lang="en-US" sz="3200" dirty="0" smtClean="0"/>
              <a:t>” implies “under the </a:t>
            </a:r>
            <a:r>
              <a:rPr lang="en-US" sz="3200" i="1" dirty="0" err="1" smtClean="0"/>
              <a:t>stoicheia</a:t>
            </a:r>
            <a:r>
              <a:rPr lang="en-US" sz="3200" dirty="0" smtClean="0"/>
              <a:t> of the world”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3200" dirty="0" smtClean="0"/>
              <a:t>“Submit to” is </a:t>
            </a:r>
            <a:r>
              <a:rPr lang="en-US" sz="3200" i="1" dirty="0" err="1" smtClean="0"/>
              <a:t>dogmatizo</a:t>
            </a:r>
            <a:r>
              <a:rPr lang="en-US" sz="3200" dirty="0" smtClean="0"/>
              <a:t>_ which means “to be dogmatized” 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3200" dirty="0" smtClean="0"/>
              <a:t>Dogmatize means “to proclaim as an edit”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3200" b="1" dirty="0" smtClean="0">
                <a:solidFill>
                  <a:srgbClr val="7030A0"/>
                </a:solidFill>
              </a:rPr>
              <a:t>The dead don’t need religious dogma </a:t>
            </a:r>
            <a:r>
              <a:rPr lang="en-US" sz="3200" dirty="0" smtClean="0"/>
              <a:t>and it does not apply!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900"/>
              </a:spcAft>
            </a:pP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Are You Dogmatized?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279773"/>
            <a:ext cx="845820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u="sng" dirty="0" smtClean="0">
                <a:latin typeface="Calibri" panose="020F0502020204030204" pitchFamily="34" charset="0"/>
              </a:rPr>
              <a:t>Colossians 2:20b</a:t>
            </a:r>
            <a:r>
              <a:rPr lang="en-US" sz="3200" dirty="0" smtClean="0">
                <a:latin typeface="Calibri" panose="020F0502020204030204" pitchFamily="34" charset="0"/>
              </a:rPr>
              <a:t>  (NET)</a:t>
            </a:r>
          </a:p>
          <a:p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why do you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submit to 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them as though you lived in the world?  </a:t>
            </a: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69900" y="3276600"/>
            <a:ext cx="8229600" cy="274320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“Do not touch” could echo Genesis 3:3</a:t>
            </a:r>
          </a:p>
          <a:p>
            <a:r>
              <a:rPr lang="en-US" sz="3200" dirty="0" smtClean="0"/>
              <a:t>These rules came from the </a:t>
            </a:r>
            <a:r>
              <a:rPr lang="en-US" sz="3200" i="1" dirty="0" err="1" smtClean="0"/>
              <a:t>stoicheia</a:t>
            </a:r>
            <a:r>
              <a:rPr lang="en-US" sz="3200" dirty="0" smtClean="0"/>
              <a:t> (Col. 2:8)</a:t>
            </a:r>
          </a:p>
          <a:p>
            <a:r>
              <a:rPr lang="en-US" sz="3200" dirty="0" smtClean="0"/>
              <a:t>Paul may be using sarcasm</a:t>
            </a:r>
          </a:p>
          <a:p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Man-Made Religious Rules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295400"/>
            <a:ext cx="80010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b="1" u="sng" dirty="0" smtClean="0">
                <a:latin typeface="Calibri" panose="020F0502020204030204" pitchFamily="34" charset="0"/>
              </a:rPr>
              <a:t>Colossians 2:21</a:t>
            </a:r>
            <a:r>
              <a:rPr lang="en-US" sz="3200" dirty="0" smtClean="0">
                <a:latin typeface="Calibri" panose="020F0502020204030204" pitchFamily="34" charset="0"/>
              </a:rPr>
              <a:t> (NET)</a:t>
            </a:r>
            <a:endParaRPr lang="en-US" sz="3200" baseline="30000" dirty="0" smtClean="0">
              <a:latin typeface="Calibri" panose="020F0502020204030204" pitchFamily="34" charset="0"/>
            </a:endParaRPr>
          </a:p>
          <a:p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“Do not handle! Do not taste!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Do not touch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!”</a:t>
            </a: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9900" y="1905000"/>
            <a:ext cx="8229600" cy="2895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We need to believe we died with Christ</a:t>
            </a:r>
          </a:p>
          <a:p>
            <a:endParaRPr lang="en-US" sz="1050" dirty="0" smtClean="0"/>
          </a:p>
          <a:p>
            <a:r>
              <a:rPr lang="en-US" sz="3200" dirty="0" smtClean="0"/>
              <a:t>Do not be dogmatized by human law-givers</a:t>
            </a:r>
          </a:p>
          <a:p>
            <a:endParaRPr lang="en-US" sz="1200" dirty="0" smtClean="0"/>
          </a:p>
          <a:p>
            <a:r>
              <a:rPr lang="en-US" sz="3200" dirty="0" smtClean="0"/>
              <a:t>Evil spirits teach strict laws</a:t>
            </a:r>
            <a:endParaRPr lang="en-US" sz="3200" dirty="0"/>
          </a:p>
          <a:p>
            <a:endParaRPr lang="en-US" sz="1050" dirty="0" smtClean="0"/>
          </a:p>
          <a:p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Implications and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1143000"/>
            <a:ext cx="844161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3200" u="sng" dirty="0" smtClean="0">
                <a:latin typeface="Calibri" panose="020F0502020204030204" pitchFamily="34" charset="0"/>
                <a:cs typeface="Arial" pitchFamily="34" charset="0"/>
              </a:rPr>
              <a:t>Romans 6:8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  (NASB)</a:t>
            </a:r>
          </a:p>
          <a:p>
            <a:pPr>
              <a:lnSpc>
                <a:spcPts val="3600"/>
              </a:lnSpc>
              <a:spcAft>
                <a:spcPts val="1200"/>
              </a:spcAft>
            </a:pP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Now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if we have died with Christ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, we believe that </a:t>
            </a:r>
            <a:r>
              <a:rPr lang="en-US" sz="3200" dirty="0" smtClean="0">
                <a:solidFill>
                  <a:srgbClr val="0D1CAB"/>
                </a:solidFill>
                <a:latin typeface="Calibri" panose="020F0502020204030204" pitchFamily="34" charset="0"/>
                <a:cs typeface="Arial" pitchFamily="34" charset="0"/>
              </a:rPr>
              <a:t>we shall also live with Him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,</a:t>
            </a:r>
          </a:p>
          <a:p>
            <a:pPr>
              <a:lnSpc>
                <a:spcPts val="3600"/>
              </a:lnSpc>
            </a:pPr>
            <a:r>
              <a:rPr lang="en-US" sz="3200" u="sng" dirty="0" smtClean="0">
                <a:latin typeface="Calibri" panose="020F0502020204030204" pitchFamily="34" charset="0"/>
                <a:cs typeface="Arial" pitchFamily="34" charset="0"/>
              </a:rPr>
              <a:t>2Timothy 2:11 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(NASB)</a:t>
            </a:r>
          </a:p>
          <a:p>
            <a:pPr>
              <a:lnSpc>
                <a:spcPts val="3600"/>
              </a:lnSpc>
            </a:pP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It is a trustworthy statement: For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if we died with Him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, we </a:t>
            </a:r>
            <a:r>
              <a:rPr lang="en-US" sz="3200" dirty="0" smtClean="0">
                <a:solidFill>
                  <a:srgbClr val="0D1CAB"/>
                </a:solidFill>
                <a:latin typeface="Calibri" panose="020F0502020204030204" pitchFamily="34" charset="0"/>
                <a:cs typeface="Arial" pitchFamily="34" charset="0"/>
              </a:rPr>
              <a:t>will also live with Him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;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69900" y="4235410"/>
            <a:ext cx="8229600" cy="1784391"/>
          </a:xfrm>
        </p:spPr>
        <p:txBody>
          <a:bodyPr>
            <a:noAutofit/>
          </a:bodyPr>
          <a:lstStyle/>
          <a:p>
            <a:pPr>
              <a:lnSpc>
                <a:spcPts val="32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These are both first class conditionals (as is the case)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Those who turn to Christ through the gospel are alive because His death is considered their death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600"/>
              </a:spcAft>
            </a:pPr>
            <a:endParaRPr lang="en-US" sz="3200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We Died With Christ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08847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u="sng" dirty="0"/>
              <a:t>James 4:11, 12</a:t>
            </a:r>
            <a:r>
              <a:rPr lang="en-US" sz="3200" dirty="0"/>
              <a:t>  (</a:t>
            </a:r>
            <a:r>
              <a:rPr lang="en-US" sz="3200" dirty="0" smtClean="0"/>
              <a:t>NASB)</a:t>
            </a:r>
            <a:endParaRPr lang="en-US" sz="1100" dirty="0"/>
          </a:p>
          <a:p>
            <a:pPr marL="0" lvl="1" indent="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/>
              <a:t>Do not speak against one another, brethren. He who speaks against a brother or judges his brother, </a:t>
            </a:r>
            <a:r>
              <a:rPr lang="en-US" sz="3200" dirty="0">
                <a:solidFill>
                  <a:srgbClr val="C00000"/>
                </a:solidFill>
              </a:rPr>
              <a:t>speaks against the law and judges the law</a:t>
            </a:r>
            <a:r>
              <a:rPr lang="en-US" sz="3200" dirty="0"/>
              <a:t>; but if you judge the law, you are not a doer of the law but a judge of it. </a:t>
            </a:r>
            <a:r>
              <a:rPr lang="en-US" sz="3200" dirty="0">
                <a:solidFill>
                  <a:srgbClr val="0D1CAB"/>
                </a:solidFill>
              </a:rPr>
              <a:t>There is only one Lawgiver</a:t>
            </a:r>
            <a:r>
              <a:rPr lang="en-US" sz="3200" dirty="0"/>
              <a:t> and Judge, the One who is able to save and to destroy; but who are you who judge your neighbor?</a:t>
            </a:r>
          </a:p>
          <a:p>
            <a:pPr marL="0" indent="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 Not Be Dogmatized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838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Hostile Spiritual Powers Make False Decrees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1" y="1255723"/>
            <a:ext cx="838200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  <a:spcAft>
                <a:spcPts val="600"/>
              </a:spcAft>
            </a:pPr>
            <a:r>
              <a:rPr lang="en-US" sz="3200" u="sng" dirty="0" smtClean="0">
                <a:latin typeface="Calibri" panose="020F0502020204030204" pitchFamily="34" charset="0"/>
              </a:rPr>
              <a:t>1Timothy 4:1-3</a:t>
            </a:r>
            <a:r>
              <a:rPr lang="en-US" sz="3200" dirty="0" smtClean="0">
                <a:latin typeface="Calibri" panose="020F0502020204030204" pitchFamily="34" charset="0"/>
              </a:rPr>
              <a:t>  (NASB)</a:t>
            </a:r>
          </a:p>
          <a:p>
            <a:pPr marL="0" lvl="1">
              <a:lnSpc>
                <a:spcPts val="3600"/>
              </a:lnSpc>
              <a:spcAft>
                <a:spcPts val="600"/>
              </a:spcAft>
            </a:pPr>
            <a:r>
              <a:rPr lang="en-US" sz="3200" dirty="0" smtClean="0">
                <a:latin typeface="Calibri" panose="020F0502020204030204" pitchFamily="34" charset="0"/>
              </a:rPr>
              <a:t>But the Spirit explicitly says that in later times some will fall away from the faith, paying attention to deceitful spirits and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doctrines of demons</a:t>
            </a:r>
            <a:r>
              <a:rPr lang="en-US" sz="3200" dirty="0" smtClean="0">
                <a:latin typeface="Calibri" panose="020F0502020204030204" pitchFamily="34" charset="0"/>
              </a:rPr>
              <a:t>, by means of the hypocrisy of liars seared in their own conscience as with a branding iron, men who </a:t>
            </a:r>
            <a:r>
              <a:rPr lang="en-US" sz="3200" dirty="0" smtClean="0">
                <a:solidFill>
                  <a:srgbClr val="0D1CAB"/>
                </a:solidFill>
                <a:latin typeface="Calibri" panose="020F0502020204030204" pitchFamily="34" charset="0"/>
              </a:rPr>
              <a:t>forbid marriage </a:t>
            </a:r>
            <a:r>
              <a:rPr lang="en-US" sz="3200" dirty="0" smtClean="0">
                <a:latin typeface="Calibri" panose="020F0502020204030204" pitchFamily="34" charset="0"/>
              </a:rPr>
              <a:t>and advocate </a:t>
            </a:r>
            <a:r>
              <a:rPr lang="en-US" sz="3200" dirty="0" smtClean="0">
                <a:solidFill>
                  <a:srgbClr val="0D1CAB"/>
                </a:solidFill>
                <a:latin typeface="Calibri" panose="020F0502020204030204" pitchFamily="34" charset="0"/>
              </a:rPr>
              <a:t>abstaining from foods </a:t>
            </a:r>
            <a:r>
              <a:rPr lang="en-US" sz="3200" dirty="0" smtClean="0">
                <a:latin typeface="Calibri" panose="020F0502020204030204" pitchFamily="34" charset="0"/>
              </a:rPr>
              <a:t>which God has created to be gratefully shared in by those who believe and know the truth.</a:t>
            </a:r>
          </a:p>
          <a:p>
            <a:pPr marL="0" lvl="1">
              <a:lnSpc>
                <a:spcPts val="3600"/>
              </a:lnSpc>
              <a:spcAft>
                <a:spcPts val="600"/>
              </a:spcAft>
            </a:pPr>
            <a:endParaRPr lang="en-US" sz="3200" dirty="0" smtClean="0">
              <a:latin typeface="Calibri" panose="020F0502020204030204" pitchFamily="34" charset="0"/>
            </a:endParaRPr>
          </a:p>
          <a:p>
            <a:pPr marL="0" lvl="1">
              <a:lnSpc>
                <a:spcPts val="3600"/>
              </a:lnSpc>
              <a:spcAft>
                <a:spcPts val="600"/>
              </a:spcAft>
            </a:pPr>
            <a:endParaRPr lang="en-US" sz="32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15281</TotalTime>
  <Words>807</Words>
  <Application>Microsoft Office PowerPoint</Application>
  <PresentationFormat>On-screen Show (4:3)</PresentationFormat>
  <Paragraphs>91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Lucida Sans Unicode</vt:lpstr>
      <vt:lpstr>Verdana</vt:lpstr>
      <vt:lpstr>Wingdings</vt:lpstr>
      <vt:lpstr>Wingdings 2</vt:lpstr>
      <vt:lpstr>Concourse</vt:lpstr>
      <vt:lpstr>We Died With Christ to the Hostile Powers</vt:lpstr>
      <vt:lpstr>You Died With Christ</vt:lpstr>
      <vt:lpstr>“Stoicheia” Range of Meanings</vt:lpstr>
      <vt:lpstr>Why Are You Dogmatized?</vt:lpstr>
      <vt:lpstr>Man-Made Religious Rules</vt:lpstr>
      <vt:lpstr>Implications and Applications</vt:lpstr>
      <vt:lpstr>We Died With Christ</vt:lpstr>
      <vt:lpstr>Do Not Be Dogmatized</vt:lpstr>
      <vt:lpstr>Hostile Spiritual Powers Make False Decrees</vt:lpstr>
      <vt:lpstr>Believe on the Lord Jesus Christ</vt:lpstr>
      <vt:lpstr>Since We Died With Christ  We Are to Live for Christ</vt:lpstr>
      <vt:lpstr>Sermon Study Discussion Questions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1:1-3</dc:title>
  <dc:creator>Eric</dc:creator>
  <cp:lastModifiedBy>Christy</cp:lastModifiedBy>
  <cp:revision>530</cp:revision>
  <cp:lastPrinted>2015-05-08T15:30:00Z</cp:lastPrinted>
  <dcterms:created xsi:type="dcterms:W3CDTF">2014-02-05T15:11:40Z</dcterms:created>
  <dcterms:modified xsi:type="dcterms:W3CDTF">2015-05-08T15:30:34Z</dcterms:modified>
</cp:coreProperties>
</file>