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24" r:id="rId1"/>
  </p:sldMasterIdLst>
  <p:notesMasterIdLst>
    <p:notesMasterId r:id="rId24"/>
  </p:notesMasterIdLst>
  <p:handoutMasterIdLst>
    <p:handoutMasterId r:id="rId25"/>
  </p:handoutMasterIdLst>
  <p:sldIdLst>
    <p:sldId id="278" r:id="rId2"/>
    <p:sldId id="256" r:id="rId3"/>
    <p:sldId id="257" r:id="rId4"/>
    <p:sldId id="273" r:id="rId5"/>
    <p:sldId id="274" r:id="rId6"/>
    <p:sldId id="259" r:id="rId7"/>
    <p:sldId id="258" r:id="rId8"/>
    <p:sldId id="263" r:id="rId9"/>
    <p:sldId id="260" r:id="rId10"/>
    <p:sldId id="261" r:id="rId11"/>
    <p:sldId id="266" r:id="rId12"/>
    <p:sldId id="264" r:id="rId13"/>
    <p:sldId id="267" r:id="rId14"/>
    <p:sldId id="268" r:id="rId15"/>
    <p:sldId id="271" r:id="rId16"/>
    <p:sldId id="270" r:id="rId17"/>
    <p:sldId id="272" r:id="rId18"/>
    <p:sldId id="275" r:id="rId19"/>
    <p:sldId id="276" r:id="rId20"/>
    <p:sldId id="277" r:id="rId21"/>
    <p:sldId id="279" r:id="rId22"/>
    <p:sldId id="280" r:id="rId23"/>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94434" autoAdjust="0"/>
  </p:normalViewPr>
  <p:slideViewPr>
    <p:cSldViewPr>
      <p:cViewPr varScale="1">
        <p:scale>
          <a:sx n="71" d="100"/>
          <a:sy n="71" d="100"/>
        </p:scale>
        <p:origin x="126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2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1122" name="Rectangle 2"/>
          <p:cNvSpPr>
            <a:spLocks noGrp="1" noChangeArrowheads="1"/>
          </p:cNvSpPr>
          <p:nvPr>
            <p:ph type="hdr" sz="quarter"/>
          </p:nvPr>
        </p:nvSpPr>
        <p:spPr bwMode="auto">
          <a:xfrm>
            <a:off x="485986" y="291801"/>
            <a:ext cx="365760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t" anchorCtr="0" compatLnSpc="1">
            <a:prstTxWarp prst="textNoShape">
              <a:avLst/>
            </a:prstTxWarp>
          </a:bodyPr>
          <a:lstStyle>
            <a:lvl1pPr eaLnBrk="1" hangingPunct="1">
              <a:defRPr sz="1300">
                <a:latin typeface="Arial" charset="0"/>
                <a:cs typeface="Arial" charset="0"/>
              </a:defRPr>
            </a:lvl1pPr>
          </a:lstStyle>
          <a:p>
            <a:pPr>
              <a:defRPr/>
            </a:pPr>
            <a:r>
              <a:rPr lang="en-US" altLang="en-US" dirty="0" smtClean="0"/>
              <a:t>1 Peter 1:1-2</a:t>
            </a:r>
            <a:br>
              <a:rPr lang="en-US" altLang="en-US" dirty="0" smtClean="0"/>
            </a:br>
            <a:r>
              <a:rPr lang="en-US" altLang="en-US" b="1" dirty="0"/>
              <a:t>Chosen Saints in the Midst of </a:t>
            </a:r>
            <a:r>
              <a:rPr lang="en-US" altLang="en-US" b="1" dirty="0" smtClean="0"/>
              <a:t>Persecution</a:t>
            </a:r>
            <a:endParaRPr lang="en-US" altLang="en-US" b="1" dirty="0"/>
          </a:p>
        </p:txBody>
      </p:sp>
      <p:sp>
        <p:nvSpPr>
          <p:cNvPr id="261123" name="Rectangle 3"/>
          <p:cNvSpPr>
            <a:spLocks noGrp="1" noChangeArrowheads="1"/>
          </p:cNvSpPr>
          <p:nvPr>
            <p:ph type="dt" sz="quarter" idx="1"/>
          </p:nvPr>
        </p:nvSpPr>
        <p:spPr bwMode="auto">
          <a:xfrm>
            <a:off x="3657600" y="277682"/>
            <a:ext cx="316992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t" anchorCtr="0" compatLnSpc="1">
            <a:prstTxWarp prst="textNoShape">
              <a:avLst/>
            </a:prstTxWarp>
          </a:bodyPr>
          <a:lstStyle>
            <a:lvl1pPr algn="r" eaLnBrk="1" hangingPunct="1">
              <a:defRPr sz="1300">
                <a:latin typeface="Arial" charset="0"/>
                <a:cs typeface="Arial" charset="0"/>
              </a:defRPr>
            </a:lvl1pPr>
          </a:lstStyle>
          <a:p>
            <a:pPr>
              <a:defRPr/>
            </a:pPr>
            <a:r>
              <a:rPr lang="en-US" altLang="en-US" dirty="0" smtClean="0"/>
              <a:t>05/24/15</a:t>
            </a:r>
            <a:br>
              <a:rPr lang="en-US" altLang="en-US" dirty="0" smtClean="0"/>
            </a:br>
            <a:r>
              <a:rPr lang="en-US" altLang="en-US" dirty="0" smtClean="0"/>
              <a:t>by Steve Zipf</a:t>
            </a:r>
            <a:br>
              <a:rPr lang="en-US" altLang="en-US" dirty="0" smtClean="0"/>
            </a:br>
            <a:endParaRPr lang="en-US" altLang="en-US" dirty="0"/>
          </a:p>
        </p:txBody>
      </p:sp>
      <p:sp>
        <p:nvSpPr>
          <p:cNvPr id="261125" name="Rectangle 5"/>
          <p:cNvSpPr>
            <a:spLocks noGrp="1" noChangeArrowheads="1"/>
          </p:cNvSpPr>
          <p:nvPr>
            <p:ph type="sldNum" sz="quarter" idx="3"/>
          </p:nvPr>
        </p:nvSpPr>
        <p:spPr bwMode="auto">
          <a:xfrm>
            <a:off x="3169919" y="8881110"/>
            <a:ext cx="365760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b" anchorCtr="0" compatLnSpc="1">
            <a:prstTxWarp prst="textNoShape">
              <a:avLst/>
            </a:prstTxWarp>
          </a:bodyPr>
          <a:lstStyle>
            <a:lvl1pPr algn="r" eaLnBrk="1" hangingPunct="1">
              <a:defRPr sz="1300" smtClean="0"/>
            </a:lvl1pPr>
          </a:lstStyle>
          <a:p>
            <a:pPr algn="l">
              <a:tabLst>
                <a:tab pos="3393217" algn="r"/>
              </a:tabLst>
              <a:defRPr/>
            </a:pPr>
            <a:r>
              <a:rPr lang="en-US" altLang="en-US" dirty="0" smtClean="0"/>
              <a:t>www.ggf.church	</a:t>
            </a:r>
            <a:fld id="{048F6B4C-8F83-4724-842B-19634F811BB5}" type="slidenum">
              <a:rPr lang="en-US" altLang="en-US" smtClean="0"/>
              <a:pPr algn="l">
                <a:tabLst>
                  <a:tab pos="3393217" algn="r"/>
                </a:tabLst>
                <a:defRPr/>
              </a:pPr>
              <a:t>‹#›</a:t>
            </a:fld>
            <a:endParaRPr lang="en-US" alt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521" y="8819164"/>
            <a:ext cx="2033693" cy="622016"/>
          </a:xfrm>
          <a:prstGeom prst="rect">
            <a:avLst/>
          </a:prstGeom>
        </p:spPr>
      </p:pic>
    </p:spTree>
    <p:extLst>
      <p:ext uri="{BB962C8B-B14F-4D97-AF65-F5344CB8AC3E}">
        <p14:creationId xmlns:p14="http://schemas.microsoft.com/office/powerpoint/2010/main" val="655651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316992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t" anchorCtr="0" compatLnSpc="1">
            <a:prstTxWarp prst="textNoShape">
              <a:avLst/>
            </a:prstTxWarp>
          </a:bodyPr>
          <a:lstStyle>
            <a:lvl1pPr eaLnBrk="1" hangingPunct="1">
              <a:defRPr sz="1300">
                <a:latin typeface="Arial" charset="0"/>
                <a:cs typeface="Arial" charset="0"/>
              </a:defRPr>
            </a:lvl1pPr>
          </a:lstStyle>
          <a:p>
            <a:pPr>
              <a:defRPr/>
            </a:pPr>
            <a:endParaRPr lang="en-US" altLang="en-US"/>
          </a:p>
        </p:txBody>
      </p:sp>
      <p:sp>
        <p:nvSpPr>
          <p:cNvPr id="153603" name="Rectangle 3"/>
          <p:cNvSpPr>
            <a:spLocks noGrp="1" noChangeArrowheads="1"/>
          </p:cNvSpPr>
          <p:nvPr>
            <p:ph type="dt" idx="1"/>
          </p:nvPr>
        </p:nvSpPr>
        <p:spPr bwMode="auto">
          <a:xfrm>
            <a:off x="4143587" y="0"/>
            <a:ext cx="316992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t" anchorCtr="0" compatLnSpc="1">
            <a:prstTxWarp prst="textNoShape">
              <a:avLst/>
            </a:prstTxWarp>
          </a:bodyPr>
          <a:lstStyle>
            <a:lvl1pPr algn="r" eaLnBrk="1" hangingPunct="1">
              <a:defRPr sz="1300">
                <a:latin typeface="Arial" charset="0"/>
                <a:cs typeface="Arial" charset="0"/>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255713" y="719138"/>
            <a:ext cx="4803775" cy="3602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05" name="Rectangle 5"/>
          <p:cNvSpPr>
            <a:spLocks noGrp="1" noChangeArrowheads="1"/>
          </p:cNvSpPr>
          <p:nvPr>
            <p:ph type="body" sz="quarter" idx="3"/>
          </p:nvPr>
        </p:nvSpPr>
        <p:spPr bwMode="auto">
          <a:xfrm>
            <a:off x="731521" y="4560571"/>
            <a:ext cx="5852160" cy="432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53606" name="Rectangle 6"/>
          <p:cNvSpPr>
            <a:spLocks noGrp="1" noChangeArrowheads="1"/>
          </p:cNvSpPr>
          <p:nvPr>
            <p:ph type="ftr" sz="quarter" idx="4"/>
          </p:nvPr>
        </p:nvSpPr>
        <p:spPr bwMode="auto">
          <a:xfrm>
            <a:off x="0" y="9119474"/>
            <a:ext cx="316992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b" anchorCtr="0" compatLnSpc="1">
            <a:prstTxWarp prst="textNoShape">
              <a:avLst/>
            </a:prstTxWarp>
          </a:bodyPr>
          <a:lstStyle>
            <a:lvl1pPr eaLnBrk="1" hangingPunct="1">
              <a:defRPr sz="1300">
                <a:latin typeface="Arial" charset="0"/>
                <a:cs typeface="Arial" charset="0"/>
              </a:defRPr>
            </a:lvl1pPr>
          </a:lstStyle>
          <a:p>
            <a:pPr>
              <a:defRPr/>
            </a:pPr>
            <a:endParaRPr lang="en-US" altLang="en-US"/>
          </a:p>
        </p:txBody>
      </p:sp>
      <p:sp>
        <p:nvSpPr>
          <p:cNvPr id="153607" name="Rectangle 7"/>
          <p:cNvSpPr>
            <a:spLocks noGrp="1" noChangeArrowheads="1"/>
          </p:cNvSpPr>
          <p:nvPr>
            <p:ph type="sldNum" sz="quarter" idx="5"/>
          </p:nvPr>
        </p:nvSpPr>
        <p:spPr bwMode="auto">
          <a:xfrm>
            <a:off x="4143587" y="9119474"/>
            <a:ext cx="3169921"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0" rIns="96661" bIns="48330" numCol="1" anchor="b" anchorCtr="0" compatLnSpc="1">
            <a:prstTxWarp prst="textNoShape">
              <a:avLst/>
            </a:prstTxWarp>
          </a:bodyPr>
          <a:lstStyle>
            <a:lvl1pPr algn="r" eaLnBrk="1" hangingPunct="1">
              <a:defRPr sz="1300" smtClean="0"/>
            </a:lvl1pPr>
          </a:lstStyle>
          <a:p>
            <a:pPr>
              <a:defRPr/>
            </a:pPr>
            <a:fld id="{AD1C3AE6-2D93-4AB4-AEE3-2992F6BBF2C4}" type="slidenum">
              <a:rPr lang="en-US" altLang="en-US"/>
              <a:pPr>
                <a:defRPr/>
              </a:pPr>
              <a:t>‹#›</a:t>
            </a:fld>
            <a:endParaRPr lang="en-US" altLang="en-US"/>
          </a:p>
        </p:txBody>
      </p:sp>
    </p:spTree>
    <p:extLst>
      <p:ext uri="{BB962C8B-B14F-4D97-AF65-F5344CB8AC3E}">
        <p14:creationId xmlns:p14="http://schemas.microsoft.com/office/powerpoint/2010/main" val="995177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D1C3AE6-2D93-4AB4-AEE3-2992F6BBF2C4}" type="slidenum">
              <a:rPr lang="en-US" altLang="en-US" smtClean="0"/>
              <a:pPr>
                <a:defRPr/>
              </a:pPr>
              <a:t>1</a:t>
            </a:fld>
            <a:endParaRPr lang="en-US" altLang="en-US"/>
          </a:p>
        </p:txBody>
      </p:sp>
    </p:spTree>
    <p:extLst>
      <p:ext uri="{BB962C8B-B14F-4D97-AF65-F5344CB8AC3E}">
        <p14:creationId xmlns:p14="http://schemas.microsoft.com/office/powerpoint/2010/main" val="165654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DFCFC877-85A9-49B2-9E70-BAE7D5C7B755}" type="slidenum">
              <a:rPr lang="en-US" altLang="en-US"/>
              <a:pPr>
                <a:spcBef>
                  <a:spcPct val="0"/>
                </a:spcBef>
              </a:pPr>
              <a:t>10</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216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0D87A75F-BA38-4AB0-AACC-77F9BEEFDAAC}" type="slidenum">
              <a:rPr lang="en-US" altLang="en-US"/>
              <a:pPr>
                <a:spcBef>
                  <a:spcPct val="0"/>
                </a:spcBef>
              </a:pPr>
              <a:t>11</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3801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15AC57C6-BDAE-4EF7-8EE0-971E57536694}" type="slidenum">
              <a:rPr lang="en-US" altLang="en-US"/>
              <a:pPr>
                <a:spcBef>
                  <a:spcPct val="0"/>
                </a:spcBef>
              </a:pPr>
              <a:t>12</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12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B7740E2E-9516-4A51-A0F4-9DF6959875A3}" type="slidenum">
              <a:rPr lang="en-US" altLang="en-US"/>
              <a:pPr>
                <a:spcBef>
                  <a:spcPct val="0"/>
                </a:spcBef>
              </a:pPr>
              <a:t>13</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lnSpc>
                <a:spcPct val="90000"/>
              </a:lnSpc>
            </a:pPr>
            <a:endParaRPr lang="en-US" altLang="en-US" sz="15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2396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3654A706-2229-4F1C-BB9F-D1FAD5A59117}" type="slidenum">
              <a:rPr lang="en-US" altLang="en-US"/>
              <a:pPr>
                <a:spcBef>
                  <a:spcPct val="0"/>
                </a:spcBef>
              </a:pPr>
              <a:t>14</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z="15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080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99C668D1-3245-451B-85B1-6C275C5BBD1E}" type="slidenum">
              <a:rPr lang="en-US" altLang="en-US"/>
              <a:pPr>
                <a:spcBef>
                  <a:spcPct val="0"/>
                </a:spcBef>
              </a:pPr>
              <a:t>15</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6038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DF73499B-757E-47F3-9ECD-BE34220E5652}" type="slidenum">
              <a:rPr lang="en-US" altLang="en-US"/>
              <a:pPr>
                <a:spcBef>
                  <a:spcPct val="0"/>
                </a:spcBef>
              </a:pPr>
              <a:t>16</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sz="15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834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B4707F05-8D05-47BA-A128-CA74E55BF063}" type="slidenum">
              <a:rPr lang="en-US" altLang="en-US"/>
              <a:pPr>
                <a:spcBef>
                  <a:spcPct val="0"/>
                </a:spcBef>
              </a:pPr>
              <a:t>17</a:t>
            </a:fld>
            <a:endParaRPr lang="en-US"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3234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8C03881E-216F-41BE-90F2-51921478A4FE}" type="slidenum">
              <a:rPr lang="en-US" altLang="en-US"/>
              <a:pPr>
                <a:spcBef>
                  <a:spcPct val="0"/>
                </a:spcBef>
              </a:pPr>
              <a:t>18</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marL="261791" indent="-261791"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2038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537A91F5-C60D-44A0-B515-9C8614BBE8DF}" type="slidenum">
              <a:rPr lang="en-US" altLang="en-US"/>
              <a:pPr>
                <a:spcBef>
                  <a:spcPct val="0"/>
                </a:spcBef>
              </a:pPr>
              <a:t>19</a:t>
            </a:fld>
            <a:endParaRPr lang="en-US" alt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15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15E1C0F8-5234-472F-B125-BF63C06ECF53}" type="slidenum">
              <a:rPr lang="en-US" altLang="en-US"/>
              <a:pPr>
                <a:spcBef>
                  <a:spcPct val="0"/>
                </a:spcBef>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3656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4CDD6464-69CD-4905-8B7F-6C9E95DF82B7}" type="slidenum">
              <a:rPr lang="en-US" altLang="en-US"/>
              <a:pPr>
                <a:spcBef>
                  <a:spcPct val="0"/>
                </a:spcBef>
              </a:pPr>
              <a:t>20</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932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1BF582E6-F3AD-4307-BB27-42721948DEC1}" type="slidenum">
              <a:rPr lang="en-US" altLang="en-US"/>
              <a:pPr>
                <a:spcBef>
                  <a:spcPct val="0"/>
                </a:spcBef>
              </a:pPr>
              <a:t>21</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8382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B3259DF6-FB46-4B55-8EBB-211F680C2B3D}" type="slidenum">
              <a:rPr lang="en-US" altLang="en-US"/>
              <a:pPr>
                <a:spcBef>
                  <a:spcPct val="0"/>
                </a:spcBef>
              </a:pPr>
              <a:t>3</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4368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F02E70F1-AB99-420B-B94C-CE292E17CA66}" type="slidenum">
              <a:rPr lang="en-US" altLang="en-US"/>
              <a:pPr>
                <a:spcBef>
                  <a:spcPct val="0"/>
                </a:spcBef>
              </a:pPr>
              <a:t>4</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z="15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2979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D4974094-2C6A-4F15-A35A-7FC35E171599}" type="slidenum">
              <a:rPr lang="en-US" altLang="en-US"/>
              <a:pPr>
                <a:spcBef>
                  <a:spcPct val="0"/>
                </a:spcBef>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4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BEA9E335-A056-4A37-82FA-70C7DC6CABE9}" type="slidenum">
              <a:rPr lang="en-US" altLang="en-US"/>
              <a:pPr>
                <a:spcBef>
                  <a:spcPct val="0"/>
                </a:spcBef>
              </a:pPr>
              <a:t>6</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928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FA2174A2-3102-4189-8591-4ED8BC1D079C}" type="slidenum">
              <a:rPr lang="en-US" altLang="en-US"/>
              <a:pPr>
                <a:spcBef>
                  <a:spcPct val="0"/>
                </a:spcBef>
              </a:pPr>
              <a:t>7</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968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3C46F574-DC61-449D-AEF5-06296318960F}" type="slidenum">
              <a:rPr lang="en-US" altLang="en-US"/>
              <a:pPr>
                <a:spcBef>
                  <a:spcPct val="0"/>
                </a:spcBef>
              </a:pPr>
              <a:t>8</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285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300">
                <a:solidFill>
                  <a:schemeClr val="tx1"/>
                </a:solidFill>
                <a:latin typeface="Arial" panose="020B0604020202020204" pitchFamily="34" charset="0"/>
                <a:cs typeface="Arial" panose="020B0604020202020204" pitchFamily="34" charset="0"/>
              </a:defRPr>
            </a:lvl1pPr>
            <a:lvl2pPr marL="785373" indent="-302067">
              <a:spcBef>
                <a:spcPct val="30000"/>
              </a:spcBef>
              <a:defRPr sz="1300">
                <a:solidFill>
                  <a:schemeClr val="tx1"/>
                </a:solidFill>
                <a:latin typeface="Arial" panose="020B0604020202020204" pitchFamily="34" charset="0"/>
                <a:cs typeface="Arial" panose="020B0604020202020204" pitchFamily="34" charset="0"/>
              </a:defRPr>
            </a:lvl2pPr>
            <a:lvl3pPr marL="1208267" indent="-241653">
              <a:spcBef>
                <a:spcPct val="30000"/>
              </a:spcBef>
              <a:defRPr sz="1300">
                <a:solidFill>
                  <a:schemeClr val="tx1"/>
                </a:solidFill>
                <a:latin typeface="Arial" panose="020B0604020202020204" pitchFamily="34" charset="0"/>
                <a:cs typeface="Arial" panose="020B0604020202020204" pitchFamily="34" charset="0"/>
              </a:defRPr>
            </a:lvl3pPr>
            <a:lvl4pPr marL="1691575" indent="-241653">
              <a:spcBef>
                <a:spcPct val="30000"/>
              </a:spcBef>
              <a:defRPr sz="1300">
                <a:solidFill>
                  <a:schemeClr val="tx1"/>
                </a:solidFill>
                <a:latin typeface="Arial" panose="020B0604020202020204" pitchFamily="34" charset="0"/>
                <a:cs typeface="Arial" panose="020B0604020202020204" pitchFamily="34" charset="0"/>
              </a:defRPr>
            </a:lvl4pPr>
            <a:lvl5pPr marL="2174881" indent="-241653">
              <a:spcBef>
                <a:spcPct val="30000"/>
              </a:spcBef>
              <a:defRPr sz="1300">
                <a:solidFill>
                  <a:schemeClr val="tx1"/>
                </a:solidFill>
                <a:latin typeface="Arial" panose="020B0604020202020204" pitchFamily="34" charset="0"/>
                <a:cs typeface="Arial" panose="020B0604020202020204" pitchFamily="34" charset="0"/>
              </a:defRPr>
            </a:lvl5pPr>
            <a:lvl6pPr marL="265818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6pPr>
            <a:lvl7pPr marL="3141495"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7pPr>
            <a:lvl8pPr marL="3624802"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8pPr>
            <a:lvl9pPr marL="4108108" indent="-241653" eaLnBrk="0" fontAlgn="base" hangingPunct="0">
              <a:spcBef>
                <a:spcPct val="30000"/>
              </a:spcBef>
              <a:spcAft>
                <a:spcPct val="0"/>
              </a:spcAft>
              <a:defRPr sz="1300">
                <a:solidFill>
                  <a:schemeClr val="tx1"/>
                </a:solidFill>
                <a:latin typeface="Arial" panose="020B0604020202020204" pitchFamily="34" charset="0"/>
                <a:cs typeface="Arial" panose="020B0604020202020204" pitchFamily="34" charset="0"/>
              </a:defRPr>
            </a:lvl9pPr>
          </a:lstStyle>
          <a:p>
            <a:pPr>
              <a:spcBef>
                <a:spcPct val="0"/>
              </a:spcBef>
            </a:pPr>
            <a:fld id="{67069373-7288-4887-A234-DC287208832A}" type="slidenum">
              <a:rPr lang="en-US" altLang="en-US"/>
              <a:pPr>
                <a:spcBef>
                  <a:spcPct val="0"/>
                </a:spcBef>
              </a:pPr>
              <a:t>9</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266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grpSp>
      </p:grpSp>
      <p:sp>
        <p:nvSpPr>
          <p:cNvPr id="22529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altLang="en-US" noProof="0" smtClean="0"/>
              <a:t>Click to edit Master title style</a:t>
            </a:r>
          </a:p>
        </p:txBody>
      </p:sp>
      <p:sp>
        <p:nvSpPr>
          <p:cNvPr id="225300" name="Rectangle 20"/>
          <p:cNvSpPr>
            <a:spLocks noGrp="1" noChangeArrowheads="1"/>
          </p:cNvSpPr>
          <p:nvPr>
            <p:ph type="subTitle" idx="1"/>
          </p:nvPr>
        </p:nvSpPr>
        <p:spPr>
          <a:xfrm>
            <a:off x="2971800" y="4267200"/>
            <a:ext cx="6019800" cy="1752600"/>
          </a:xfrm>
        </p:spPr>
        <p:txBody>
          <a:bodyPr/>
          <a:lstStyle>
            <a:lvl1pPr marL="0" indent="0">
              <a:lnSpc>
                <a:spcPts val="4000"/>
              </a:lnSpc>
              <a:buFont typeface="Wingdings" pitchFamily="2" charset="2"/>
              <a:buNone/>
              <a:defRPr sz="3400"/>
            </a:lvl1pPr>
          </a:lstStyle>
          <a:p>
            <a:pPr lvl="0"/>
            <a:r>
              <a:rPr lang="en-US" altLang="en-US" noProof="0" dirty="0" smtClean="0"/>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9" name="Rectangle 17"/>
          <p:cNvSpPr>
            <a:spLocks noGrp="1" noChangeArrowheads="1"/>
          </p:cNvSpPr>
          <p:nvPr>
            <p:ph type="ftr" sz="quarter" idx="11"/>
          </p:nvPr>
        </p:nvSpPr>
        <p:spPr/>
        <p:txBody>
          <a:bodyPr/>
          <a:lstStyle>
            <a:lvl1pPr>
              <a:defRPr/>
            </a:lvl1pPr>
          </a:lstStyle>
          <a:p>
            <a:pPr>
              <a:defRPr/>
            </a:pPr>
            <a:endParaRPr lang="en-US" altLang="en-US"/>
          </a:p>
        </p:txBody>
      </p:sp>
      <p:sp>
        <p:nvSpPr>
          <p:cNvPr id="20" name="Rectangle 18"/>
          <p:cNvSpPr>
            <a:spLocks noGrp="1" noChangeArrowheads="1"/>
          </p:cNvSpPr>
          <p:nvPr>
            <p:ph type="sldNum" sz="quarter" idx="12"/>
          </p:nvPr>
        </p:nvSpPr>
        <p:spPr/>
        <p:txBody>
          <a:bodyPr/>
          <a:lstStyle>
            <a:lvl1pPr>
              <a:defRPr smtClean="0"/>
            </a:lvl1pPr>
          </a:lstStyle>
          <a:p>
            <a:pPr>
              <a:defRPr/>
            </a:pPr>
            <a:fld id="{DE639B77-62AC-4830-ACDF-901BFF76C65F}" type="slidenum">
              <a:rPr lang="en-US" altLang="en-US"/>
              <a:pPr>
                <a:defRPr/>
              </a:pPr>
              <a:t>‹#›</a:t>
            </a:fld>
            <a:endParaRPr lang="en-US" altLang="en-US"/>
          </a:p>
        </p:txBody>
      </p:sp>
    </p:spTree>
    <p:extLst>
      <p:ext uri="{BB962C8B-B14F-4D97-AF65-F5344CB8AC3E}">
        <p14:creationId xmlns:p14="http://schemas.microsoft.com/office/powerpoint/2010/main" val="345343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C7670260-B24B-49BD-BCAA-66ED7EDFCED9}" type="slidenum">
              <a:rPr lang="en-US" altLang="en-US"/>
              <a:pPr>
                <a:defRPr/>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1389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1E3EA0AB-CD91-4411-8957-F1792D81747A}" type="slidenum">
              <a:rPr lang="en-US" altLang="en-US"/>
              <a:pPr>
                <a:defRPr/>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319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76400"/>
            <a:ext cx="8229600" cy="4191000"/>
          </a:xfrm>
        </p:spPr>
        <p:txBody>
          <a:bodyPr/>
          <a:lstStyle>
            <a:lvl2pPr marL="742950" indent="-285750">
              <a:lnSpc>
                <a:spcPts val="3200"/>
              </a:lnSpc>
              <a:spcBef>
                <a:spcPts val="0"/>
              </a:spcBef>
              <a:spcAft>
                <a:spcPts val="1200"/>
              </a:spcAft>
              <a:buClrTx/>
              <a:buSzPct val="1000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B4906506-4965-4495-BBB5-6B920A31A0B2}" type="slidenum">
              <a:rPr lang="en-US" altLang="en-US"/>
              <a:pPr>
                <a:defRPr/>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417936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p:cNvSpPr>
            <a:spLocks noGrp="1" noChangeArrowheads="1"/>
          </p:cNvSpPr>
          <p:nvPr>
            <p:ph type="sldNum" sz="quarter" idx="11"/>
          </p:nvPr>
        </p:nvSpPr>
        <p:spPr>
          <a:ln/>
        </p:spPr>
        <p:txBody>
          <a:bodyPr/>
          <a:lstStyle>
            <a:lvl1pPr>
              <a:defRPr/>
            </a:lvl1pPr>
          </a:lstStyle>
          <a:p>
            <a:pPr>
              <a:defRPr/>
            </a:pPr>
            <a:fld id="{018E6559-69DA-4301-8BDB-A8672CB1294C}" type="slidenum">
              <a:rPr lang="en-US" altLang="en-US"/>
              <a:pPr>
                <a:defRPr/>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63316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3058190F-BA32-459E-B4C0-A087505F269B}" type="slidenum">
              <a:rPr lang="en-US" altLang="en-US"/>
              <a:pPr>
                <a:defRPr/>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3988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3"/>
          <p:cNvSpPr>
            <a:spLocks noGrp="1" noChangeArrowheads="1"/>
          </p:cNvSpPr>
          <p:nvPr>
            <p:ph type="sldNum" sz="quarter" idx="11"/>
          </p:nvPr>
        </p:nvSpPr>
        <p:spPr>
          <a:ln/>
        </p:spPr>
        <p:txBody>
          <a:bodyPr/>
          <a:lstStyle>
            <a:lvl1pPr>
              <a:defRPr/>
            </a:lvl1pPr>
          </a:lstStyle>
          <a:p>
            <a:pPr>
              <a:defRPr/>
            </a:pPr>
            <a:fld id="{82F6FFE9-25CD-4C16-B3F9-1C4B692677CD}" type="slidenum">
              <a:rPr lang="en-US" altLang="en-US"/>
              <a:pPr>
                <a:defRPr/>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8129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3"/>
          <p:cNvSpPr>
            <a:spLocks noGrp="1" noChangeArrowheads="1"/>
          </p:cNvSpPr>
          <p:nvPr>
            <p:ph type="sldNum" sz="quarter" idx="11"/>
          </p:nvPr>
        </p:nvSpPr>
        <p:spPr>
          <a:ln/>
        </p:spPr>
        <p:txBody>
          <a:bodyPr/>
          <a:lstStyle>
            <a:lvl1pPr>
              <a:defRPr/>
            </a:lvl1pPr>
          </a:lstStyle>
          <a:p>
            <a:pPr>
              <a:defRPr/>
            </a:pPr>
            <a:fld id="{7123AF60-F4F7-49DC-85FB-439DE77F006E}" type="slidenum">
              <a:rPr lang="en-US" altLang="en-US"/>
              <a:pPr>
                <a:defRPr/>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693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3"/>
          <p:cNvSpPr>
            <a:spLocks noGrp="1" noChangeArrowheads="1"/>
          </p:cNvSpPr>
          <p:nvPr>
            <p:ph type="sldNum" sz="quarter" idx="11"/>
          </p:nvPr>
        </p:nvSpPr>
        <p:spPr>
          <a:ln/>
        </p:spPr>
        <p:txBody>
          <a:bodyPr/>
          <a:lstStyle>
            <a:lvl1pPr>
              <a:defRPr/>
            </a:lvl1pPr>
          </a:lstStyle>
          <a:p>
            <a:pPr>
              <a:defRPr/>
            </a:pPr>
            <a:fld id="{113F3E1C-9CCE-4D31-8253-12F0CFD71C2E}" type="slidenum">
              <a:rPr lang="en-US" altLang="en-US"/>
              <a:pPr>
                <a:defRPr/>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6223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24289EB3-616B-4A11-B836-32CCEF7F558A}" type="slidenum">
              <a:rPr lang="en-US" altLang="en-US"/>
              <a:pPr>
                <a:defRPr/>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01525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p:cNvSpPr>
            <a:spLocks noGrp="1" noChangeArrowheads="1"/>
          </p:cNvSpPr>
          <p:nvPr>
            <p:ph type="sldNum" sz="quarter" idx="11"/>
          </p:nvPr>
        </p:nvSpPr>
        <p:spPr>
          <a:ln/>
        </p:spPr>
        <p:txBody>
          <a:bodyPr/>
          <a:lstStyle>
            <a:lvl1pPr>
              <a:defRPr/>
            </a:lvl1pPr>
          </a:lstStyle>
          <a:p>
            <a:pPr>
              <a:defRPr/>
            </a:pPr>
            <a:fld id="{2DCEAB43-9255-4EEA-80B4-66F563945015}" type="slidenum">
              <a:rPr lang="en-US" altLang="en-US"/>
              <a:pPr>
                <a:defRPr/>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1763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Arial" charset="0"/>
              </a:defRPr>
            </a:lvl1pPr>
          </a:lstStyle>
          <a:p>
            <a:pPr>
              <a:defRPr/>
            </a:pPr>
            <a:endParaRPr lang="en-US" altLang="en-US"/>
          </a:p>
        </p:txBody>
      </p:sp>
      <p:sp>
        <p:nvSpPr>
          <p:cNvPr id="22425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2000" smtClean="0">
                <a:latin typeface="+mn-lt"/>
              </a:defRPr>
            </a:lvl1pPr>
          </a:lstStyle>
          <a:p>
            <a:pPr>
              <a:defRPr/>
            </a:pPr>
            <a:fld id="{1EF1E223-207E-4DB1-9A7D-2C1B96D64BAE}" type="slidenum">
              <a:rPr lang="en-US" altLang="en-US" smtClean="0"/>
              <a:pPr>
                <a:defRPr/>
              </a:pPr>
              <a:t>‹#›</a:t>
            </a:fld>
            <a:endParaRPr lang="en-US" alt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smtClean="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mtClean="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24272"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59"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hf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lnSpc>
          <a:spcPts val="3400"/>
        </a:lnSpc>
        <a:spcBef>
          <a:spcPts val="0"/>
        </a:spcBef>
        <a:spcAft>
          <a:spcPts val="120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p:txBody>
          <a:bodyPr/>
          <a:lstStyle/>
          <a:p>
            <a:r>
              <a:rPr lang="en-US" altLang="en-US" b="1" dirty="0" smtClean="0"/>
              <a:t>1 </a:t>
            </a:r>
            <a:r>
              <a:rPr lang="en-US" altLang="en-US" b="1" smtClean="0"/>
              <a:t>Peter 1:1-2</a:t>
            </a:r>
            <a:endParaRPr lang="en-US" altLang="en-US" b="1" dirty="0" smtClean="0"/>
          </a:p>
        </p:txBody>
      </p:sp>
      <p:sp>
        <p:nvSpPr>
          <p:cNvPr id="5123" name="Rectangle 6"/>
          <p:cNvSpPr>
            <a:spLocks noGrp="1" noChangeArrowheads="1"/>
          </p:cNvSpPr>
          <p:nvPr>
            <p:ph type="subTitle" idx="1"/>
          </p:nvPr>
        </p:nvSpPr>
        <p:spPr/>
        <p:txBody>
          <a:bodyPr/>
          <a:lstStyle/>
          <a:p>
            <a:r>
              <a:rPr lang="en-US" altLang="en-US" sz="3600" dirty="0" smtClean="0"/>
              <a:t>Chosen Saints in </a:t>
            </a:r>
            <a:br>
              <a:rPr lang="en-US" altLang="en-US" sz="3600" dirty="0" smtClean="0"/>
            </a:br>
            <a:r>
              <a:rPr lang="en-US" altLang="en-US" sz="3600" dirty="0" smtClean="0"/>
              <a:t>the Midst of Persecution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Criteria for Being an Apostle</a:t>
            </a:r>
            <a:endParaRPr lang="en-US" altLang="en-US" dirty="0" smtClean="0"/>
          </a:p>
        </p:txBody>
      </p:sp>
      <p:sp>
        <p:nvSpPr>
          <p:cNvPr id="238595" name="Rectangle 3"/>
          <p:cNvSpPr>
            <a:spLocks noGrp="1" noChangeArrowheads="1"/>
          </p:cNvSpPr>
          <p:nvPr>
            <p:ph idx="1"/>
          </p:nvPr>
        </p:nvSpPr>
        <p:spPr/>
        <p:txBody>
          <a:bodyPr/>
          <a:lstStyle/>
          <a:p>
            <a:pPr marL="0" indent="0">
              <a:buNone/>
            </a:pPr>
            <a:r>
              <a:rPr lang="en-US" altLang="en-US" dirty="0" smtClean="0"/>
              <a:t>2. Eyewitness to the resurrection of Christ</a:t>
            </a:r>
          </a:p>
          <a:p>
            <a:pPr marL="0" indent="457200">
              <a:buNone/>
            </a:pPr>
            <a:r>
              <a:rPr lang="en-US" altLang="en-US" dirty="0" smtClean="0"/>
              <a:t>Paul also saw the resurrected Christ </a:t>
            </a:r>
          </a:p>
          <a:p>
            <a:pPr lvl="1"/>
            <a:r>
              <a:rPr lang="en-US" altLang="en-US" dirty="0" smtClean="0"/>
              <a:t>“Am I not free? Am I not an apostle? </a:t>
            </a:r>
            <a:r>
              <a:rPr lang="en-US" altLang="en-US" dirty="0" smtClean="0">
                <a:solidFill>
                  <a:srgbClr val="FF0000"/>
                </a:solidFill>
              </a:rPr>
              <a:t>Have I not seen Jesus our Lord?</a:t>
            </a:r>
            <a:r>
              <a:rPr lang="en-US" altLang="en-US" dirty="0" smtClean="0"/>
              <a:t> Are you not my work in the Lord?” (1Cor. 9:1)</a:t>
            </a:r>
          </a:p>
          <a:p>
            <a:pPr lvl="1"/>
            <a:r>
              <a:rPr lang="en-US" altLang="en-US" dirty="0" smtClean="0"/>
              <a:t>…and last of all, as to one untimely born, </a:t>
            </a:r>
            <a:r>
              <a:rPr lang="en-US" altLang="en-US" dirty="0" smtClean="0">
                <a:solidFill>
                  <a:srgbClr val="FF0000"/>
                </a:solidFill>
              </a:rPr>
              <a:t>He appeared to me also</a:t>
            </a:r>
            <a:r>
              <a:rPr lang="en-US" altLang="en-US" dirty="0" smtClean="0"/>
              <a:t>. (1 Cor. 15:8)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9</a:t>
            </a:fld>
            <a:endParaRPr lang="en-US"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8595">
                                            <p:txEl>
                                              <p:pRg st="2" end="2"/>
                                            </p:txEl>
                                          </p:spTgt>
                                        </p:tgtEl>
                                        <p:attrNameLst>
                                          <p:attrName>style.visibility</p:attrName>
                                        </p:attrNameLst>
                                      </p:cBhvr>
                                      <p:to>
                                        <p:strVal val="visible"/>
                                      </p:to>
                                    </p:set>
                                    <p:animEffect transition="in" filter="fade">
                                      <p:cBhvr>
                                        <p:cTn id="7" dur="2000"/>
                                        <p:tgtEl>
                                          <p:spTgt spid="23859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38595">
                                            <p:txEl>
                                              <p:pRg st="3" end="3"/>
                                            </p:txEl>
                                          </p:spTgt>
                                        </p:tgtEl>
                                        <p:attrNameLst>
                                          <p:attrName>style.visibility</p:attrName>
                                        </p:attrNameLst>
                                      </p:cBhvr>
                                      <p:to>
                                        <p:strVal val="visible"/>
                                      </p:to>
                                    </p:set>
                                    <p:animEffect transition="in" filter="fade">
                                      <p:cBhvr>
                                        <p:cTn id="12" dur="2000"/>
                                        <p:tgtEl>
                                          <p:spTgt spid="2385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smtClean="0"/>
              <a:t>Criteria for Being an Apostle</a:t>
            </a:r>
          </a:p>
        </p:txBody>
      </p:sp>
      <p:sp>
        <p:nvSpPr>
          <p:cNvPr id="250883" name="Rectangle 3"/>
          <p:cNvSpPr>
            <a:spLocks noGrp="1" noChangeArrowheads="1"/>
          </p:cNvSpPr>
          <p:nvPr>
            <p:ph type="body" idx="1"/>
          </p:nvPr>
        </p:nvSpPr>
        <p:spPr/>
        <p:txBody>
          <a:bodyPr/>
          <a:lstStyle/>
          <a:p>
            <a:pPr marL="457200" indent="-457200">
              <a:buNone/>
            </a:pPr>
            <a:r>
              <a:rPr lang="en-US" altLang="en-US" dirty="0" smtClean="0"/>
              <a:t>2. Eyewitness to the resurrection of Christ (Acts 10:40-41)</a:t>
            </a:r>
          </a:p>
          <a:p>
            <a:pPr lvl="1"/>
            <a:r>
              <a:rPr lang="en-US" altLang="en-US" dirty="0" smtClean="0"/>
              <a:t>“God raised Him up on the third day and granted that He become visible, not to all the people, </a:t>
            </a:r>
            <a:r>
              <a:rPr lang="en-US" altLang="en-US" dirty="0" smtClean="0">
                <a:solidFill>
                  <a:srgbClr val="FF0000"/>
                </a:solidFill>
              </a:rPr>
              <a:t>but to witnesses who were chosen beforehand by God, that is, to us who ate and drank with Him after He arose from the dead. </a:t>
            </a:r>
          </a:p>
          <a:p>
            <a:endParaRPr lang="en-US" altLang="en-US" dirty="0" smtClean="0"/>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10</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50883">
                                            <p:txEl>
                                              <p:pRg st="1" end="1"/>
                                            </p:txEl>
                                          </p:spTgt>
                                        </p:tgtEl>
                                        <p:attrNameLst>
                                          <p:attrName>style.visibility</p:attrName>
                                        </p:attrNameLst>
                                      </p:cBhvr>
                                      <p:to>
                                        <p:strVal val="visible"/>
                                      </p:to>
                                    </p:set>
                                    <p:animEffect transition="in" filter="fade">
                                      <p:cBhvr>
                                        <p:cTn id="7" dur="2000"/>
                                        <p:tgtEl>
                                          <p:spTgt spid="2508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smtClean="0"/>
              <a:t>Criteria for Being an Apostle</a:t>
            </a:r>
          </a:p>
        </p:txBody>
      </p:sp>
      <p:sp>
        <p:nvSpPr>
          <p:cNvPr id="246787" name="Rectangle 3"/>
          <p:cNvSpPr>
            <a:spLocks noGrp="1" noChangeArrowheads="1"/>
          </p:cNvSpPr>
          <p:nvPr>
            <p:ph type="body" idx="1"/>
          </p:nvPr>
        </p:nvSpPr>
        <p:spPr/>
        <p:txBody>
          <a:bodyPr/>
          <a:lstStyle/>
          <a:p>
            <a:pPr marL="403225" indent="-403225">
              <a:buNone/>
            </a:pPr>
            <a:r>
              <a:rPr lang="en-US" altLang="en-US" dirty="0"/>
              <a:t>3. </a:t>
            </a:r>
            <a:r>
              <a:rPr lang="en-US" altLang="en-US" dirty="0" smtClean="0"/>
              <a:t>Personally </a:t>
            </a:r>
            <a:r>
              <a:rPr lang="en-US" altLang="en-US" dirty="0"/>
              <a:t>instructed by Christ </a:t>
            </a:r>
          </a:p>
          <a:p>
            <a:pPr lvl="1"/>
            <a:r>
              <a:rPr lang="en-US" altLang="en-US" dirty="0" smtClean="0"/>
              <a:t>In the search for a new Apostle after Judas’ death they concluded</a:t>
            </a:r>
          </a:p>
          <a:p>
            <a:pPr lvl="1"/>
            <a:r>
              <a:rPr lang="en-US" altLang="en-US" dirty="0"/>
              <a:t>(</a:t>
            </a:r>
            <a:r>
              <a:rPr lang="en-US" altLang="en-US" dirty="0" smtClean="0"/>
              <a:t>Acts 1:21-22) “Therefore it is necessary that of the men who have accompanied us all the time that the Lord Jesus went in and out among us—beginning with the baptism of John until the day that He was taken up from us—</a:t>
            </a:r>
            <a:r>
              <a:rPr lang="en-US" altLang="en-US" dirty="0" smtClean="0">
                <a:solidFill>
                  <a:srgbClr val="FF0000"/>
                </a:solidFill>
              </a:rPr>
              <a:t>one of these </a:t>
            </a:r>
            <a:r>
              <a:rPr lang="en-US" altLang="en-US" i="1" dirty="0" smtClean="0">
                <a:solidFill>
                  <a:srgbClr val="FF0000"/>
                </a:solidFill>
              </a:rPr>
              <a:t>must</a:t>
            </a:r>
            <a:r>
              <a:rPr lang="en-US" altLang="en-US" dirty="0" smtClean="0">
                <a:solidFill>
                  <a:srgbClr val="FF0000"/>
                </a:solidFill>
              </a:rPr>
              <a:t> become a witness with us of His resurrection.”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11</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46787">
                                            <p:txEl>
                                              <p:pRg st="1" end="1"/>
                                            </p:txEl>
                                          </p:spTgt>
                                        </p:tgtEl>
                                        <p:attrNameLst>
                                          <p:attrName>style.visibility</p:attrName>
                                        </p:attrNameLst>
                                      </p:cBhvr>
                                      <p:to>
                                        <p:strVal val="visible"/>
                                      </p:to>
                                    </p:set>
                                    <p:animEffect transition="in" filter="fade">
                                      <p:cBhvr>
                                        <p:cTn id="7" dur="2000"/>
                                        <p:tgtEl>
                                          <p:spTgt spid="2467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6787">
                                            <p:txEl>
                                              <p:pRg st="2" end="2"/>
                                            </p:txEl>
                                          </p:spTgt>
                                        </p:tgtEl>
                                        <p:attrNameLst>
                                          <p:attrName>style.visibility</p:attrName>
                                        </p:attrNameLst>
                                      </p:cBhvr>
                                      <p:to>
                                        <p:strVal val="visible"/>
                                      </p:to>
                                    </p:set>
                                    <p:animEffect transition="in" filter="fade">
                                      <p:cBhvr>
                                        <p:cTn id="12" dur="2000"/>
                                        <p:tgtEl>
                                          <p:spTgt spid="246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smtClean="0"/>
              <a:t>Criteria for Being an Apostle</a:t>
            </a:r>
          </a:p>
        </p:txBody>
      </p:sp>
      <p:sp>
        <p:nvSpPr>
          <p:cNvPr id="252931" name="Rectangle 3"/>
          <p:cNvSpPr>
            <a:spLocks noGrp="1" noChangeArrowheads="1"/>
          </p:cNvSpPr>
          <p:nvPr>
            <p:ph type="body" idx="1"/>
          </p:nvPr>
        </p:nvSpPr>
        <p:spPr/>
        <p:txBody>
          <a:bodyPr/>
          <a:lstStyle/>
          <a:p>
            <a:r>
              <a:rPr lang="en-US" altLang="en-US" dirty="0" smtClean="0"/>
              <a:t>Paul was also personally instructed by Christ for 3 years like the original 12 according to Gal. 1:12, 18.</a:t>
            </a:r>
          </a:p>
          <a:p>
            <a:pPr lvl="1"/>
            <a:r>
              <a:rPr lang="en-US" altLang="en-US" dirty="0" smtClean="0"/>
              <a:t>For I neither received it from man, nor was I taught it, but</a:t>
            </a:r>
            <a:r>
              <a:rPr lang="en-US" altLang="en-US" i="1" dirty="0" smtClean="0"/>
              <a:t> I </a:t>
            </a:r>
            <a:r>
              <a:rPr lang="en-US" altLang="en-US" i="1" dirty="0" smtClean="0">
                <a:solidFill>
                  <a:srgbClr val="FF0000"/>
                </a:solidFill>
              </a:rPr>
              <a:t>received it</a:t>
            </a:r>
            <a:r>
              <a:rPr lang="en-US" altLang="en-US" dirty="0" smtClean="0">
                <a:solidFill>
                  <a:srgbClr val="FF0000"/>
                </a:solidFill>
              </a:rPr>
              <a:t> through a revelation of Jesus Christ</a:t>
            </a:r>
            <a:r>
              <a:rPr lang="en-US" altLang="en-US" dirty="0" smtClean="0"/>
              <a:t>. (Gal.1:12)</a:t>
            </a:r>
          </a:p>
          <a:p>
            <a:pPr lvl="1"/>
            <a:r>
              <a:rPr lang="en-US" altLang="en-US" dirty="0" smtClean="0"/>
              <a:t>Then three years later I went up to Jerusalem to become acquainted with Cephas, and stayed with him fifteen days. (Gal. 1:18)</a:t>
            </a:r>
          </a:p>
          <a:p>
            <a:endParaRPr lang="en-US" altLang="en-US" dirty="0" smtClean="0"/>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12</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52931">
                                            <p:txEl>
                                              <p:pRg st="1" end="1"/>
                                            </p:txEl>
                                          </p:spTgt>
                                        </p:tgtEl>
                                        <p:attrNameLst>
                                          <p:attrName>style.visibility</p:attrName>
                                        </p:attrNameLst>
                                      </p:cBhvr>
                                      <p:to>
                                        <p:strVal val="visible"/>
                                      </p:to>
                                    </p:set>
                                    <p:animEffect transition="in" filter="fade">
                                      <p:cBhvr>
                                        <p:cTn id="7" dur="2000"/>
                                        <p:tgtEl>
                                          <p:spTgt spid="25293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52931">
                                            <p:txEl>
                                              <p:pRg st="2" end="2"/>
                                            </p:txEl>
                                          </p:spTgt>
                                        </p:tgtEl>
                                        <p:attrNameLst>
                                          <p:attrName>style.visibility</p:attrName>
                                        </p:attrNameLst>
                                      </p:cBhvr>
                                      <p:to>
                                        <p:strVal val="visible"/>
                                      </p:to>
                                    </p:set>
                                    <p:animEffect transition="in" filter="fade">
                                      <p:cBhvr>
                                        <p:cTn id="10" dur="2000"/>
                                        <p:tgtEl>
                                          <p:spTgt spid="2529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smtClean="0"/>
              <a:t>Criteria for Being an Apostle</a:t>
            </a:r>
          </a:p>
        </p:txBody>
      </p:sp>
      <p:sp>
        <p:nvSpPr>
          <p:cNvPr id="254979" name="Rectangle 3"/>
          <p:cNvSpPr>
            <a:spLocks noGrp="1" noChangeArrowheads="1"/>
          </p:cNvSpPr>
          <p:nvPr>
            <p:ph type="body" idx="1"/>
          </p:nvPr>
        </p:nvSpPr>
        <p:spPr/>
        <p:txBody>
          <a:bodyPr/>
          <a:lstStyle/>
          <a:p>
            <a:pPr marL="403225" indent="-403225">
              <a:buNone/>
            </a:pPr>
            <a:r>
              <a:rPr lang="en-US" altLang="en-US" dirty="0"/>
              <a:t>4. Miraculous deeds</a:t>
            </a:r>
          </a:p>
          <a:p>
            <a:pPr lvl="1"/>
            <a:r>
              <a:rPr lang="en-US" altLang="en-US" u="sng" dirty="0" smtClean="0"/>
              <a:t>Exodus 4:1-5 </a:t>
            </a:r>
            <a:r>
              <a:rPr lang="en-US" altLang="en-US" dirty="0" smtClean="0"/>
              <a:t>…vs. 5 “that they may believe that the LORD, the God of their fathers, the God of Abraham, the God of Isaac, and the God of Jacob, </a:t>
            </a:r>
            <a:r>
              <a:rPr lang="en-US" altLang="en-US" dirty="0" smtClean="0">
                <a:solidFill>
                  <a:srgbClr val="FF0000"/>
                </a:solidFill>
              </a:rPr>
              <a:t>has appeared to you.</a:t>
            </a:r>
            <a:r>
              <a:rPr lang="en-US" altLang="en-US" dirty="0" smtClean="0"/>
              <a:t>” </a:t>
            </a:r>
          </a:p>
          <a:p>
            <a:pPr lvl="1"/>
            <a:r>
              <a:rPr lang="en-US" altLang="en-US" dirty="0" smtClean="0"/>
              <a:t>The primary purpose of miracles has always been to confirm the credentials of a divinely appointed messenger </a:t>
            </a:r>
            <a:r>
              <a:rPr lang="en-US" altLang="en-US" dirty="0" smtClean="0">
                <a:solidFill>
                  <a:srgbClr val="FF0000"/>
                </a:solidFill>
              </a:rPr>
              <a:t>to establish the credibility of one who speaks for God</a:t>
            </a:r>
          </a:p>
        </p:txBody>
      </p:sp>
      <p:sp>
        <p:nvSpPr>
          <p:cNvPr id="254981" name="Rectangle 5"/>
          <p:cNvSpPr>
            <a:spLocks noChangeArrowheads="1"/>
          </p:cNvSpPr>
          <p:nvPr/>
        </p:nvSpPr>
        <p:spPr bwMode="auto">
          <a:xfrm>
            <a:off x="4661647" y="5293659"/>
            <a:ext cx="2514600" cy="497541"/>
          </a:xfrm>
          <a:prstGeom prst="rect">
            <a:avLst/>
          </a:prstGeom>
          <a:noFill/>
          <a:ln w="381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13</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4979">
                                            <p:txEl>
                                              <p:pRg st="1" end="1"/>
                                            </p:txEl>
                                          </p:spTgt>
                                        </p:tgtEl>
                                        <p:attrNameLst>
                                          <p:attrName>style.visibility</p:attrName>
                                        </p:attrNameLst>
                                      </p:cBhvr>
                                      <p:to>
                                        <p:strVal val="visible"/>
                                      </p:to>
                                    </p:set>
                                    <p:animEffect transition="in" filter="fade">
                                      <p:cBhvr>
                                        <p:cTn id="7" dur="2000"/>
                                        <p:tgtEl>
                                          <p:spTgt spid="2549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54979">
                                            <p:txEl>
                                              <p:pRg st="2" end="2"/>
                                            </p:txEl>
                                          </p:spTgt>
                                        </p:tgtEl>
                                        <p:attrNameLst>
                                          <p:attrName>style.visibility</p:attrName>
                                        </p:attrNameLst>
                                      </p:cBhvr>
                                      <p:to>
                                        <p:strVal val="visible"/>
                                      </p:to>
                                    </p:set>
                                    <p:animEffect transition="in" filter="fade">
                                      <p:cBhvr>
                                        <p:cTn id="12" dur="2000"/>
                                        <p:tgtEl>
                                          <p:spTgt spid="25497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4981"/>
                                        </p:tgtEl>
                                        <p:attrNameLst>
                                          <p:attrName>style.visibility</p:attrName>
                                        </p:attrNameLst>
                                      </p:cBhvr>
                                      <p:to>
                                        <p:strVal val="visible"/>
                                      </p:to>
                                    </p:set>
                                    <p:animEffect transition="in" filter="fade">
                                      <p:cBhvr>
                                        <p:cTn id="17" dur="2000"/>
                                        <p:tgtEl>
                                          <p:spTgt spid="2549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smtClean="0"/>
              <a:t>Criteria for Being an Apostle</a:t>
            </a:r>
          </a:p>
        </p:txBody>
      </p:sp>
      <p:sp>
        <p:nvSpPr>
          <p:cNvPr id="265219" name="Rectangle 3"/>
          <p:cNvSpPr>
            <a:spLocks noGrp="1" noChangeArrowheads="1"/>
          </p:cNvSpPr>
          <p:nvPr>
            <p:ph type="body" idx="1"/>
          </p:nvPr>
        </p:nvSpPr>
        <p:spPr>
          <a:xfrm>
            <a:off x="457200" y="1676400"/>
            <a:ext cx="8458200" cy="4191000"/>
          </a:xfrm>
        </p:spPr>
        <p:txBody>
          <a:bodyPr/>
          <a:lstStyle/>
          <a:p>
            <a:pPr marL="403225" indent="-403225">
              <a:lnSpc>
                <a:spcPts val="3200"/>
              </a:lnSpc>
              <a:spcAft>
                <a:spcPts val="900"/>
              </a:spcAft>
              <a:buNone/>
            </a:pPr>
            <a:r>
              <a:rPr lang="en-US" altLang="en-US" sz="3100" dirty="0"/>
              <a:t>4. Miraculous deeds </a:t>
            </a:r>
            <a:r>
              <a:rPr lang="en-US" altLang="en-US" sz="3100" dirty="0" smtClean="0"/>
              <a:t>(Acts</a:t>
            </a:r>
            <a:r>
              <a:rPr lang="en-US" altLang="en-US" sz="3100" dirty="0"/>
              <a:t> 5:12,15; Heb. 2:3-4)</a:t>
            </a:r>
          </a:p>
          <a:p>
            <a:pPr lvl="1">
              <a:spcAft>
                <a:spcPts val="900"/>
              </a:spcAft>
            </a:pPr>
            <a:r>
              <a:rPr lang="en-US" altLang="en-US" u="sng" dirty="0" smtClean="0"/>
              <a:t>Acts 5: 12 </a:t>
            </a:r>
            <a:r>
              <a:rPr lang="en-US" altLang="en-US" dirty="0" smtClean="0"/>
              <a:t>At the hands of the apostles many signs and wonders were taking place among the people;</a:t>
            </a:r>
          </a:p>
          <a:p>
            <a:pPr lvl="1">
              <a:spcAft>
                <a:spcPts val="900"/>
              </a:spcAft>
            </a:pPr>
            <a:r>
              <a:rPr lang="en-US" altLang="en-US" u="sng" dirty="0" smtClean="0"/>
              <a:t>Heb. 2:3-4 </a:t>
            </a:r>
            <a:r>
              <a:rPr lang="en-US" altLang="en-US" dirty="0" smtClean="0"/>
              <a:t>…After it was at the first spoken through the Lord, it was </a:t>
            </a:r>
            <a:r>
              <a:rPr lang="en-US" altLang="en-US" dirty="0" smtClean="0">
                <a:solidFill>
                  <a:srgbClr val="FF0000"/>
                </a:solidFill>
              </a:rPr>
              <a:t>confirmed</a:t>
            </a:r>
            <a:r>
              <a:rPr lang="en-US" altLang="en-US" dirty="0" smtClean="0"/>
              <a:t> to us by those who heard, </a:t>
            </a:r>
          </a:p>
          <a:p>
            <a:pPr lvl="1">
              <a:spcAft>
                <a:spcPts val="900"/>
              </a:spcAft>
            </a:pPr>
            <a:r>
              <a:rPr lang="en-US" altLang="en-US" dirty="0" smtClean="0">
                <a:solidFill>
                  <a:srgbClr val="FF0000"/>
                </a:solidFill>
              </a:rPr>
              <a:t>God also testifying with them, both by signs and wonders and by various miracles </a:t>
            </a:r>
            <a:r>
              <a:rPr lang="en-US" altLang="en-US" dirty="0" smtClean="0"/>
              <a:t>and by gifts of the Holy Spirit according to His own will. </a:t>
            </a:r>
          </a:p>
          <a:p>
            <a:pPr lvl="1">
              <a:spcAft>
                <a:spcPts val="900"/>
              </a:spcAft>
            </a:pPr>
            <a:endParaRPr lang="en-US" altLang="en-US" dirty="0" smtClean="0"/>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14</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5219">
                                            <p:txEl>
                                              <p:pRg st="1" end="1"/>
                                            </p:txEl>
                                          </p:spTgt>
                                        </p:tgtEl>
                                        <p:attrNameLst>
                                          <p:attrName>style.visibility</p:attrName>
                                        </p:attrNameLst>
                                      </p:cBhvr>
                                      <p:to>
                                        <p:strVal val="visible"/>
                                      </p:to>
                                    </p:set>
                                    <p:animEffect transition="in" filter="fade">
                                      <p:cBhvr>
                                        <p:cTn id="7" dur="2000"/>
                                        <p:tgtEl>
                                          <p:spTgt spid="2652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5219">
                                            <p:txEl>
                                              <p:pRg st="2" end="2"/>
                                            </p:txEl>
                                          </p:spTgt>
                                        </p:tgtEl>
                                        <p:attrNameLst>
                                          <p:attrName>style.visibility</p:attrName>
                                        </p:attrNameLst>
                                      </p:cBhvr>
                                      <p:to>
                                        <p:strVal val="visible"/>
                                      </p:to>
                                    </p:set>
                                    <p:animEffect transition="in" filter="fade">
                                      <p:cBhvr>
                                        <p:cTn id="12" dur="2000"/>
                                        <p:tgtEl>
                                          <p:spTgt spid="26521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65219">
                                            <p:txEl>
                                              <p:pRg st="3" end="3"/>
                                            </p:txEl>
                                          </p:spTgt>
                                        </p:tgtEl>
                                        <p:attrNameLst>
                                          <p:attrName>style.visibility</p:attrName>
                                        </p:attrNameLst>
                                      </p:cBhvr>
                                      <p:to>
                                        <p:strVal val="visible"/>
                                      </p:to>
                                    </p:set>
                                    <p:animEffect transition="in" filter="fade">
                                      <p:cBhvr>
                                        <p:cTn id="15" dur="2000"/>
                                        <p:tgtEl>
                                          <p:spTgt spid="265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smtClean="0"/>
              <a:t>Criteria for Being an Apostle</a:t>
            </a:r>
          </a:p>
        </p:txBody>
      </p:sp>
      <p:sp>
        <p:nvSpPr>
          <p:cNvPr id="259075" name="Rectangle 3"/>
          <p:cNvSpPr>
            <a:spLocks noGrp="1" noChangeArrowheads="1"/>
          </p:cNvSpPr>
          <p:nvPr>
            <p:ph type="body" idx="1"/>
          </p:nvPr>
        </p:nvSpPr>
        <p:spPr/>
        <p:txBody>
          <a:bodyPr/>
          <a:lstStyle/>
          <a:p>
            <a:pPr marL="0" indent="0">
              <a:buNone/>
            </a:pPr>
            <a:r>
              <a:rPr lang="en-US" altLang="en-US" dirty="0" smtClean="0"/>
              <a:t>1. Called </a:t>
            </a:r>
          </a:p>
          <a:p>
            <a:pPr marL="0" indent="0">
              <a:buNone/>
            </a:pPr>
            <a:r>
              <a:rPr lang="en-US" altLang="en-US" dirty="0" smtClean="0"/>
              <a:t>2. Eyewitness to the resurrection of Christ </a:t>
            </a:r>
          </a:p>
          <a:p>
            <a:pPr marL="0" indent="0">
              <a:buNone/>
            </a:pPr>
            <a:r>
              <a:rPr lang="en-US" altLang="en-US" dirty="0" smtClean="0"/>
              <a:t>3. Personally instructed by Christ </a:t>
            </a:r>
          </a:p>
          <a:p>
            <a:pPr marL="0" indent="0">
              <a:buNone/>
            </a:pPr>
            <a:r>
              <a:rPr lang="en-US" altLang="en-US" dirty="0" smtClean="0"/>
              <a:t>4. Accomplish miraculous deeds </a:t>
            </a:r>
          </a:p>
          <a:p>
            <a:pPr marL="0" indent="0">
              <a:buNone/>
            </a:pPr>
            <a:endParaRPr lang="en-US" altLang="en-US" dirty="0" smtClean="0"/>
          </a:p>
          <a:p>
            <a:pPr marL="0" indent="0">
              <a:buNone/>
            </a:pPr>
            <a:r>
              <a:rPr lang="en-US" altLang="en-US" dirty="0" smtClean="0"/>
              <a:t>If these four criteria were not met, a person could not be an apostle. These criteria eliminate the possibility for there being any modern day apostles. (</a:t>
            </a:r>
            <a:r>
              <a:rPr lang="en-US" altLang="en-US" u="sng" dirty="0" smtClean="0"/>
              <a:t>Eph.2:20</a:t>
            </a:r>
            <a:r>
              <a:rPr lang="en-US" altLang="en-US" dirty="0" smtClean="0"/>
              <a:t>)</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15</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59075">
                                            <p:txEl>
                                              <p:pRg st="0" end="0"/>
                                            </p:txEl>
                                          </p:spTgt>
                                        </p:tgtEl>
                                        <p:attrNameLst>
                                          <p:attrName>style.visibility</p:attrName>
                                        </p:attrNameLst>
                                      </p:cBhvr>
                                      <p:to>
                                        <p:strVal val="visible"/>
                                      </p:to>
                                    </p:set>
                                    <p:animEffect transition="in" filter="fade">
                                      <p:cBhvr>
                                        <p:cTn id="7" dur="2000"/>
                                        <p:tgtEl>
                                          <p:spTgt spid="259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59075">
                                            <p:txEl>
                                              <p:pRg st="1" end="1"/>
                                            </p:txEl>
                                          </p:spTgt>
                                        </p:tgtEl>
                                        <p:attrNameLst>
                                          <p:attrName>style.visibility</p:attrName>
                                        </p:attrNameLst>
                                      </p:cBhvr>
                                      <p:to>
                                        <p:strVal val="visible"/>
                                      </p:to>
                                    </p:set>
                                    <p:animEffect transition="in" filter="fade">
                                      <p:cBhvr>
                                        <p:cTn id="12" dur="2000"/>
                                        <p:tgtEl>
                                          <p:spTgt spid="259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59075">
                                            <p:txEl>
                                              <p:pRg st="2" end="2"/>
                                            </p:txEl>
                                          </p:spTgt>
                                        </p:tgtEl>
                                        <p:attrNameLst>
                                          <p:attrName>style.visibility</p:attrName>
                                        </p:attrNameLst>
                                      </p:cBhvr>
                                      <p:to>
                                        <p:strVal val="visible"/>
                                      </p:to>
                                    </p:set>
                                    <p:animEffect transition="in" filter="fade">
                                      <p:cBhvr>
                                        <p:cTn id="17" dur="2000"/>
                                        <p:tgtEl>
                                          <p:spTgt spid="259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59075">
                                            <p:txEl>
                                              <p:pRg st="3" end="3"/>
                                            </p:txEl>
                                          </p:spTgt>
                                        </p:tgtEl>
                                        <p:attrNameLst>
                                          <p:attrName>style.visibility</p:attrName>
                                        </p:attrNameLst>
                                      </p:cBhvr>
                                      <p:to>
                                        <p:strVal val="visible"/>
                                      </p:to>
                                    </p:set>
                                    <p:animEffect transition="in" filter="fade">
                                      <p:cBhvr>
                                        <p:cTn id="22" dur="2000"/>
                                        <p:tgtEl>
                                          <p:spTgt spid="259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59075">
                                            <p:txEl>
                                              <p:pRg st="5" end="5"/>
                                            </p:txEl>
                                          </p:spTgt>
                                        </p:tgtEl>
                                        <p:attrNameLst>
                                          <p:attrName>style.visibility</p:attrName>
                                        </p:attrNameLst>
                                      </p:cBhvr>
                                      <p:to>
                                        <p:strVal val="visible"/>
                                      </p:to>
                                    </p:set>
                                    <p:animEffect transition="in" filter="fade">
                                      <p:cBhvr>
                                        <p:cTn id="27" dur="2000"/>
                                        <p:tgtEl>
                                          <p:spTgt spid="259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title"/>
          </p:nvPr>
        </p:nvSpPr>
        <p:spPr/>
        <p:txBody>
          <a:bodyPr/>
          <a:lstStyle/>
          <a:p>
            <a:r>
              <a:rPr lang="en-US" altLang="en-US" dirty="0" smtClean="0"/>
              <a:t>Criteria for Being an Apostle</a:t>
            </a:r>
          </a:p>
        </p:txBody>
      </p:sp>
      <p:sp>
        <p:nvSpPr>
          <p:cNvPr id="267272" name="Rectangle 8"/>
          <p:cNvSpPr>
            <a:spLocks noGrp="1" noChangeArrowheads="1"/>
          </p:cNvSpPr>
          <p:nvPr>
            <p:ph type="body" idx="1"/>
          </p:nvPr>
        </p:nvSpPr>
        <p:spPr/>
        <p:txBody>
          <a:bodyPr/>
          <a:lstStyle/>
          <a:p>
            <a:r>
              <a:rPr lang="en-US" altLang="en-US" u="sng" dirty="0" smtClean="0"/>
              <a:t>John 5:36</a:t>
            </a:r>
            <a:r>
              <a:rPr lang="en-US" altLang="en-US" dirty="0" smtClean="0"/>
              <a:t> Jesus speaks about John</a:t>
            </a:r>
          </a:p>
          <a:p>
            <a:r>
              <a:rPr lang="en-US" altLang="en-US" dirty="0" smtClean="0"/>
              <a:t>“But the testimony which I have is greater than the testimony of John for the works which the Father has given me to accomplish, </a:t>
            </a:r>
            <a:r>
              <a:rPr lang="en-US" altLang="en-US" dirty="0" smtClean="0">
                <a:solidFill>
                  <a:srgbClr val="FF0000"/>
                </a:solidFill>
              </a:rPr>
              <a:t>the very works that I do testify about me that the Father has sent me</a:t>
            </a:r>
            <a:r>
              <a:rPr lang="en-US" altLang="en-US" dirty="0" smtClean="0"/>
              <a:t>.”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16</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7272">
                                            <p:txEl>
                                              <p:pRg st="0" end="0"/>
                                            </p:txEl>
                                          </p:spTgt>
                                        </p:tgtEl>
                                        <p:attrNameLst>
                                          <p:attrName>style.visibility</p:attrName>
                                        </p:attrNameLst>
                                      </p:cBhvr>
                                      <p:to>
                                        <p:strVal val="visible"/>
                                      </p:to>
                                    </p:set>
                                    <p:animEffect transition="in" filter="fade">
                                      <p:cBhvr>
                                        <p:cTn id="7" dur="2000"/>
                                        <p:tgtEl>
                                          <p:spTgt spid="2672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7272">
                                            <p:txEl>
                                              <p:pRg st="1" end="1"/>
                                            </p:txEl>
                                          </p:spTgt>
                                        </p:tgtEl>
                                        <p:attrNameLst>
                                          <p:attrName>style.visibility</p:attrName>
                                        </p:attrNameLst>
                                      </p:cBhvr>
                                      <p:to>
                                        <p:strVal val="visible"/>
                                      </p:to>
                                    </p:set>
                                    <p:animEffect transition="in" filter="fade">
                                      <p:cBhvr>
                                        <p:cTn id="12" dur="2000"/>
                                        <p:tgtEl>
                                          <p:spTgt spid="2672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Strangers</a:t>
            </a:r>
          </a:p>
        </p:txBody>
      </p:sp>
      <p:sp>
        <p:nvSpPr>
          <p:cNvPr id="37891" name="Rectangle 3"/>
          <p:cNvSpPr>
            <a:spLocks noGrp="1" noChangeArrowheads="1"/>
          </p:cNvSpPr>
          <p:nvPr>
            <p:ph type="body" idx="1"/>
          </p:nvPr>
        </p:nvSpPr>
        <p:spPr/>
        <p:txBody>
          <a:bodyPr/>
          <a:lstStyle/>
          <a:p>
            <a:pPr marL="0" indent="0">
              <a:buNone/>
            </a:pPr>
            <a:r>
              <a:rPr lang="en-US" altLang="en-US" dirty="0" smtClean="0"/>
              <a:t>…to the </a:t>
            </a:r>
            <a:r>
              <a:rPr lang="en-US" altLang="en-US" dirty="0" smtClean="0">
                <a:solidFill>
                  <a:srgbClr val="3399FF"/>
                </a:solidFill>
              </a:rPr>
              <a:t>strangers</a:t>
            </a:r>
            <a:r>
              <a:rPr lang="en-US" altLang="en-US" dirty="0" smtClean="0"/>
              <a:t> scattered throughout Pontus, Galatia, Cappadocia, Asia, and Bithynia, </a:t>
            </a:r>
          </a:p>
          <a:p>
            <a:endParaRPr lang="en-US" altLang="en-US" dirty="0" smtClean="0"/>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17</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t>1Peter 1:2  </a:t>
            </a:r>
            <a:r>
              <a:rPr lang="en-US" altLang="en-US" dirty="0" smtClean="0">
                <a:solidFill>
                  <a:srgbClr val="3399FF"/>
                </a:solidFill>
              </a:rPr>
              <a:t>Elect</a:t>
            </a:r>
            <a:r>
              <a:rPr lang="en-US" altLang="en-US" dirty="0" smtClean="0"/>
              <a:t> according to the foreknowledge of God the Father,</a:t>
            </a:r>
          </a:p>
        </p:txBody>
      </p:sp>
      <p:sp>
        <p:nvSpPr>
          <p:cNvPr id="281603" name="Rectangle 3"/>
          <p:cNvSpPr>
            <a:spLocks noGrp="1" noChangeArrowheads="1"/>
          </p:cNvSpPr>
          <p:nvPr>
            <p:ph type="body" idx="1"/>
          </p:nvPr>
        </p:nvSpPr>
        <p:spPr>
          <a:xfrm>
            <a:off x="457200" y="1981200"/>
            <a:ext cx="8229600" cy="3886200"/>
          </a:xfrm>
        </p:spPr>
        <p:txBody>
          <a:bodyPr/>
          <a:lstStyle/>
          <a:p>
            <a:r>
              <a:rPr lang="en-US" altLang="en-US" u="sng" dirty="0" smtClean="0"/>
              <a:t>Eph. 1:4</a:t>
            </a:r>
            <a:r>
              <a:rPr lang="en-US" altLang="en-US" dirty="0" smtClean="0"/>
              <a:t> just as He </a:t>
            </a:r>
            <a:r>
              <a:rPr lang="en-US" altLang="en-US" dirty="0" smtClean="0">
                <a:solidFill>
                  <a:srgbClr val="FF0000"/>
                </a:solidFill>
              </a:rPr>
              <a:t>chose us in Him before the foundation of the world</a:t>
            </a:r>
            <a:r>
              <a:rPr lang="en-US" altLang="en-US" dirty="0" smtClean="0"/>
              <a:t>, that we would be holy and blameless before Him.  </a:t>
            </a:r>
          </a:p>
          <a:p>
            <a:r>
              <a:rPr lang="en-US" altLang="en-US" u="sng" dirty="0" smtClean="0"/>
              <a:t>Acts 13:48</a:t>
            </a:r>
            <a:r>
              <a:rPr lang="en-US" altLang="en-US" dirty="0" smtClean="0"/>
              <a:t> …and </a:t>
            </a:r>
            <a:r>
              <a:rPr lang="en-US" altLang="en-US" dirty="0" smtClean="0">
                <a:solidFill>
                  <a:srgbClr val="FF0000"/>
                </a:solidFill>
              </a:rPr>
              <a:t>as many as had been </a:t>
            </a:r>
            <a:r>
              <a:rPr lang="en-US" altLang="en-US" dirty="0" smtClean="0">
                <a:solidFill>
                  <a:srgbClr val="3399FF"/>
                </a:solidFill>
              </a:rPr>
              <a:t>appointed</a:t>
            </a:r>
            <a:r>
              <a:rPr lang="en-US" altLang="en-US" dirty="0" smtClean="0">
                <a:solidFill>
                  <a:srgbClr val="FF0000"/>
                </a:solidFill>
              </a:rPr>
              <a:t> to eternal life </a:t>
            </a:r>
            <a:r>
              <a:rPr lang="en-US" altLang="en-US" dirty="0" smtClean="0"/>
              <a:t>believed. </a:t>
            </a:r>
          </a:p>
          <a:p>
            <a:r>
              <a:rPr lang="en-US" altLang="en-US" u="sng" dirty="0" smtClean="0"/>
              <a:t>2Thess. 2:13</a:t>
            </a:r>
            <a:r>
              <a:rPr lang="en-US" altLang="en-US" dirty="0" smtClean="0"/>
              <a:t> … God has </a:t>
            </a:r>
            <a:r>
              <a:rPr lang="en-US" altLang="en-US" dirty="0" smtClean="0">
                <a:solidFill>
                  <a:srgbClr val="FF0000"/>
                </a:solidFill>
              </a:rPr>
              <a:t>chosen you from the beginning </a:t>
            </a:r>
            <a:r>
              <a:rPr lang="en-US" altLang="en-US" dirty="0" smtClean="0"/>
              <a:t>for salvation.</a:t>
            </a:r>
          </a:p>
          <a:p>
            <a:r>
              <a:rPr lang="en-US" altLang="en-US" u="sng" dirty="0" smtClean="0"/>
              <a:t>John 15:16</a:t>
            </a:r>
            <a:r>
              <a:rPr lang="en-US" altLang="en-US" dirty="0" smtClean="0"/>
              <a:t> “You did not choose Me but </a:t>
            </a:r>
            <a:r>
              <a:rPr lang="en-US" altLang="en-US" dirty="0" smtClean="0">
                <a:solidFill>
                  <a:srgbClr val="FF0000"/>
                </a:solidFill>
              </a:rPr>
              <a:t>I chose you</a:t>
            </a:r>
            <a:r>
              <a:rPr lang="en-US" altLang="en-US" dirty="0" smtClean="0"/>
              <a:t>,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18</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81603">
                                            <p:txEl>
                                              <p:pRg st="0" end="0"/>
                                            </p:txEl>
                                          </p:spTgt>
                                        </p:tgtEl>
                                        <p:attrNameLst>
                                          <p:attrName>style.visibility</p:attrName>
                                        </p:attrNameLst>
                                      </p:cBhvr>
                                      <p:to>
                                        <p:strVal val="visible"/>
                                      </p:to>
                                    </p:set>
                                    <p:animEffect transition="in" filter="fade">
                                      <p:cBhvr>
                                        <p:cTn id="7" dur="2000"/>
                                        <p:tgtEl>
                                          <p:spTgt spid="281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1603">
                                            <p:txEl>
                                              <p:pRg st="1" end="1"/>
                                            </p:txEl>
                                          </p:spTgt>
                                        </p:tgtEl>
                                        <p:attrNameLst>
                                          <p:attrName>style.visibility</p:attrName>
                                        </p:attrNameLst>
                                      </p:cBhvr>
                                      <p:to>
                                        <p:strVal val="visible"/>
                                      </p:to>
                                    </p:set>
                                    <p:animEffect transition="in" filter="fade">
                                      <p:cBhvr>
                                        <p:cTn id="12" dur="2000"/>
                                        <p:tgtEl>
                                          <p:spTgt spid="281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81603">
                                            <p:txEl>
                                              <p:pRg st="2" end="2"/>
                                            </p:txEl>
                                          </p:spTgt>
                                        </p:tgtEl>
                                        <p:attrNameLst>
                                          <p:attrName>style.visibility</p:attrName>
                                        </p:attrNameLst>
                                      </p:cBhvr>
                                      <p:to>
                                        <p:strVal val="visible"/>
                                      </p:to>
                                    </p:set>
                                    <p:animEffect transition="in" filter="fade">
                                      <p:cBhvr>
                                        <p:cTn id="17" dur="2000"/>
                                        <p:tgtEl>
                                          <p:spTgt spid="281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81603">
                                            <p:txEl>
                                              <p:pRg st="3" end="3"/>
                                            </p:txEl>
                                          </p:spTgt>
                                        </p:tgtEl>
                                        <p:attrNameLst>
                                          <p:attrName>style.visibility</p:attrName>
                                        </p:attrNameLst>
                                      </p:cBhvr>
                                      <p:to>
                                        <p:strVal val="visible"/>
                                      </p:to>
                                    </p:set>
                                    <p:animEffect transition="in" filter="fade">
                                      <p:cBhvr>
                                        <p:cTn id="22" dur="2000"/>
                                        <p:tgtEl>
                                          <p:spTgt spid="281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9"/>
          <p:cNvSpPr>
            <a:spLocks noGrp="1" noChangeArrowheads="1"/>
          </p:cNvSpPr>
          <p:nvPr>
            <p:ph type="title"/>
          </p:nvPr>
        </p:nvSpPr>
        <p:spPr/>
        <p:txBody>
          <a:bodyPr/>
          <a:lstStyle/>
          <a:p>
            <a:r>
              <a:rPr lang="en-US" altLang="en-US" smtClean="0"/>
              <a:t>1 Peter 1: 1-2 NASB</a:t>
            </a:r>
          </a:p>
        </p:txBody>
      </p:sp>
      <p:sp>
        <p:nvSpPr>
          <p:cNvPr id="2088" name="Rectangle 40"/>
          <p:cNvSpPr>
            <a:spLocks noGrp="1" noChangeArrowheads="1"/>
          </p:cNvSpPr>
          <p:nvPr>
            <p:ph idx="1"/>
          </p:nvPr>
        </p:nvSpPr>
        <p:spPr/>
        <p:txBody>
          <a:bodyPr/>
          <a:lstStyle/>
          <a:p>
            <a:r>
              <a:rPr lang="en-US" altLang="en-US" u="sng" dirty="0" smtClean="0"/>
              <a:t>1Peter 1:1</a:t>
            </a:r>
            <a:r>
              <a:rPr lang="en-US" altLang="en-US" dirty="0" smtClean="0"/>
              <a:t>  Peter, an apostle of Jesus Christ, to the strangers scattered throughout Pontus, Galatia, Cappadocia, Asia, and Bithynia, </a:t>
            </a:r>
          </a:p>
          <a:p>
            <a:r>
              <a:rPr lang="en-US" altLang="en-US" u="sng" dirty="0" smtClean="0"/>
              <a:t>1Peter 1:2</a:t>
            </a:r>
            <a:r>
              <a:rPr lang="en-US" altLang="en-US" dirty="0" smtClean="0"/>
              <a:t>  Elect according to the foreknowledge of God the Father, through sanctification of the Spirit, unto obedience and sprinkling of the blood of Jesus Christ: Grace unto you, and peace, be multiplied. </a:t>
            </a:r>
          </a:p>
          <a:p>
            <a:endParaRPr lang="en-US" altLang="en-US" dirty="0" smtClean="0"/>
          </a:p>
        </p:txBody>
      </p:sp>
      <p:sp>
        <p:nvSpPr>
          <p:cNvPr id="6" name="Slide Number Placeholder 5"/>
          <p:cNvSpPr>
            <a:spLocks noGrp="1"/>
          </p:cNvSpPr>
          <p:nvPr>
            <p:ph type="sldNum" sz="quarter" idx="11"/>
          </p:nvPr>
        </p:nvSpPr>
        <p:spPr/>
        <p:txBody>
          <a:bodyPr/>
          <a:lstStyle/>
          <a:p>
            <a:pPr>
              <a:defRPr/>
            </a:pPr>
            <a:fld id="{B4906506-4965-4495-BBB5-6B920A31A0B2}" type="slidenum">
              <a:rPr lang="en-US" altLang="en-US" smtClean="0"/>
              <a:pPr>
                <a:defRPr/>
              </a:pPr>
              <a:t>1</a:t>
            </a:fld>
            <a:endParaRPr lang="en-US" alt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88">
                                            <p:txEl>
                                              <p:pRg st="0" end="0"/>
                                            </p:txEl>
                                          </p:spTgt>
                                        </p:tgtEl>
                                        <p:attrNameLst>
                                          <p:attrName>style.visibility</p:attrName>
                                        </p:attrNameLst>
                                      </p:cBhvr>
                                      <p:to>
                                        <p:strVal val="visible"/>
                                      </p:to>
                                    </p:set>
                                    <p:animEffect transition="in" filter="fade">
                                      <p:cBhvr>
                                        <p:cTn id="7" dur="2000"/>
                                        <p:tgtEl>
                                          <p:spTgt spid="208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88">
                                            <p:txEl>
                                              <p:pRg st="1" end="1"/>
                                            </p:txEl>
                                          </p:spTgt>
                                        </p:tgtEl>
                                        <p:attrNameLst>
                                          <p:attrName>style.visibility</p:attrName>
                                        </p:attrNameLst>
                                      </p:cBhvr>
                                      <p:to>
                                        <p:strVal val="visible"/>
                                      </p:to>
                                    </p:set>
                                    <p:animEffect transition="in" filter="fade">
                                      <p:cBhvr>
                                        <p:cTn id="10" dur="2000"/>
                                        <p:tgtEl>
                                          <p:spTgt spid="20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dirty="0" smtClean="0"/>
              <a:t>1Peter 1:2  Elect </a:t>
            </a:r>
            <a:r>
              <a:rPr lang="en-US" altLang="en-US" dirty="0" smtClean="0">
                <a:solidFill>
                  <a:srgbClr val="3399FF"/>
                </a:solidFill>
              </a:rPr>
              <a:t>according to the </a:t>
            </a:r>
            <a:r>
              <a:rPr lang="en-US" altLang="en-US" dirty="0" smtClean="0">
                <a:solidFill>
                  <a:srgbClr val="FF0000"/>
                </a:solidFill>
              </a:rPr>
              <a:t>foreknowledge</a:t>
            </a:r>
            <a:r>
              <a:rPr lang="en-US" altLang="en-US" dirty="0" smtClean="0">
                <a:solidFill>
                  <a:srgbClr val="3399FF"/>
                </a:solidFill>
              </a:rPr>
              <a:t> of God the Father</a:t>
            </a:r>
            <a:r>
              <a:rPr lang="en-US" altLang="en-US" dirty="0" smtClean="0"/>
              <a:t>,</a:t>
            </a:r>
          </a:p>
        </p:txBody>
      </p:sp>
      <p:sp>
        <p:nvSpPr>
          <p:cNvPr id="283651" name="Rectangle 3"/>
          <p:cNvSpPr>
            <a:spLocks noGrp="1" noChangeArrowheads="1"/>
          </p:cNvSpPr>
          <p:nvPr>
            <p:ph type="body" idx="1"/>
          </p:nvPr>
        </p:nvSpPr>
        <p:spPr/>
        <p:txBody>
          <a:bodyPr/>
          <a:lstStyle/>
          <a:p>
            <a:r>
              <a:rPr lang="en-US" altLang="en-US" dirty="0" smtClean="0"/>
              <a:t>Foreknowledge (</a:t>
            </a:r>
            <a:r>
              <a:rPr lang="en-US" altLang="en-US" i="1" dirty="0" err="1" smtClean="0"/>
              <a:t>prognōsis</a:t>
            </a:r>
            <a:r>
              <a:rPr lang="en-US" altLang="en-US" dirty="0" smtClean="0"/>
              <a:t>) God's </a:t>
            </a:r>
            <a:r>
              <a:rPr lang="en-US" altLang="en-US" dirty="0" smtClean="0">
                <a:solidFill>
                  <a:srgbClr val="FF0000"/>
                </a:solidFill>
              </a:rPr>
              <a:t>foreknowledge</a:t>
            </a:r>
            <a:r>
              <a:rPr lang="en-US" altLang="en-US" dirty="0" smtClean="0"/>
              <a:t> is based upon His plan or eternal purpose, which embraces everything that comes to pass.  </a:t>
            </a:r>
          </a:p>
          <a:p>
            <a:r>
              <a:rPr lang="en-US" altLang="en-US" dirty="0" smtClean="0"/>
              <a:t>1 Peter 1:20 For He was </a:t>
            </a:r>
            <a:r>
              <a:rPr lang="en-US" altLang="en-US" dirty="0" smtClean="0">
                <a:solidFill>
                  <a:srgbClr val="FF0000"/>
                </a:solidFill>
              </a:rPr>
              <a:t>foreknown before the foundation of the world</a:t>
            </a:r>
            <a:r>
              <a:rPr lang="en-US" altLang="en-US" dirty="0" smtClean="0"/>
              <a:t>, but has appeared in these last times for the sake of you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19</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Effect transition="in" filter="fade">
                                      <p:cBhvr>
                                        <p:cTn id="7" dur="2000"/>
                                        <p:tgtEl>
                                          <p:spTgt spid="283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3651">
                                            <p:txEl>
                                              <p:pRg st="1" end="1"/>
                                            </p:txEl>
                                          </p:spTgt>
                                        </p:tgtEl>
                                        <p:attrNameLst>
                                          <p:attrName>style.visibility</p:attrName>
                                        </p:attrNameLst>
                                      </p:cBhvr>
                                      <p:to>
                                        <p:strVal val="visible"/>
                                      </p:to>
                                    </p:set>
                                    <p:animEffect transition="in" filter="fade">
                                      <p:cBhvr>
                                        <p:cTn id="12" dur="2000"/>
                                        <p:tgtEl>
                                          <p:spTgt spid="283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382000" cy="1600200"/>
          </a:xfrm>
        </p:spPr>
        <p:txBody>
          <a:bodyPr/>
          <a:lstStyle/>
          <a:p>
            <a:r>
              <a:rPr lang="en-US" altLang="en-US" dirty="0" smtClean="0"/>
              <a:t>… through sanctification of the Spirit, unto obedience and sprinkling of the blood of Jesus Christ:</a:t>
            </a:r>
          </a:p>
        </p:txBody>
      </p:sp>
      <p:sp>
        <p:nvSpPr>
          <p:cNvPr id="288771" name="Rectangle 3"/>
          <p:cNvSpPr>
            <a:spLocks noGrp="1" noChangeArrowheads="1"/>
          </p:cNvSpPr>
          <p:nvPr>
            <p:ph type="body" idx="1"/>
          </p:nvPr>
        </p:nvSpPr>
        <p:spPr>
          <a:xfrm>
            <a:off x="457200" y="2362200"/>
            <a:ext cx="8229600" cy="3505200"/>
          </a:xfrm>
        </p:spPr>
        <p:txBody>
          <a:bodyPr/>
          <a:lstStyle/>
          <a:p>
            <a:r>
              <a:rPr lang="en-US" altLang="en-US" dirty="0" smtClean="0"/>
              <a:t>The sanctifying work of the Spirit has set these chosen ones apart for service, putting God’s choice and purpose into effect. </a:t>
            </a:r>
            <a:r>
              <a:rPr lang="en-US" altLang="en-US" dirty="0" smtClean="0">
                <a:solidFill>
                  <a:srgbClr val="FF0000"/>
                </a:solidFill>
              </a:rPr>
              <a:t>The result of the Spirit’s work is obedience.</a:t>
            </a:r>
          </a:p>
          <a:p>
            <a:r>
              <a:rPr lang="en-US" altLang="en-US" u="sng" dirty="0" smtClean="0"/>
              <a:t>Rom. 8:13 </a:t>
            </a:r>
            <a:r>
              <a:rPr lang="en-US" altLang="en-US" dirty="0" smtClean="0"/>
              <a:t>(NASB) for if you are living according to the flesh, you must die; </a:t>
            </a:r>
            <a:r>
              <a:rPr lang="en-US" altLang="en-US" dirty="0" smtClean="0">
                <a:solidFill>
                  <a:srgbClr val="3399FF"/>
                </a:solidFill>
              </a:rPr>
              <a:t>but if by the Spirit you are putting to death the deeds of the body, you will live.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20</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88771">
                                            <p:txEl>
                                              <p:pRg st="0" end="0"/>
                                            </p:txEl>
                                          </p:spTgt>
                                        </p:tgtEl>
                                        <p:attrNameLst>
                                          <p:attrName>style.visibility</p:attrName>
                                        </p:attrNameLst>
                                      </p:cBhvr>
                                      <p:to>
                                        <p:strVal val="visible"/>
                                      </p:to>
                                    </p:set>
                                    <p:animEffect transition="in" filter="fade">
                                      <p:cBhvr>
                                        <p:cTn id="7" dur="2000"/>
                                        <p:tgtEl>
                                          <p:spTgt spid="288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8771">
                                            <p:txEl>
                                              <p:pRg st="1" end="1"/>
                                            </p:txEl>
                                          </p:spTgt>
                                        </p:tgtEl>
                                        <p:attrNameLst>
                                          <p:attrName>style.visibility</p:attrName>
                                        </p:attrNameLst>
                                      </p:cBhvr>
                                      <p:to>
                                        <p:strVal val="visible"/>
                                      </p:to>
                                    </p:set>
                                    <p:animEffect transition="in" filter="fade">
                                      <p:cBhvr>
                                        <p:cTn id="12" dur="2000"/>
                                        <p:tgtEl>
                                          <p:spTgt spid="288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dirty="0" smtClean="0"/>
              <a:t>Grace unto you, and peace, be multiplied. </a:t>
            </a:r>
          </a:p>
        </p:txBody>
      </p:sp>
      <p:sp>
        <p:nvSpPr>
          <p:cNvPr id="290819" name="Rectangle 3"/>
          <p:cNvSpPr>
            <a:spLocks noGrp="1" noChangeArrowheads="1"/>
          </p:cNvSpPr>
          <p:nvPr>
            <p:ph type="body" idx="1"/>
          </p:nvPr>
        </p:nvSpPr>
        <p:spPr/>
        <p:txBody>
          <a:bodyPr/>
          <a:lstStyle/>
          <a:p>
            <a:r>
              <a:rPr lang="en-US" altLang="en-US" dirty="0" smtClean="0"/>
              <a:t>The blessings desired for them are </a:t>
            </a:r>
            <a:r>
              <a:rPr lang="en-US" altLang="en-US" i="1" dirty="0" smtClean="0"/>
              <a:t>grace and peace.</a:t>
            </a:r>
          </a:p>
          <a:p>
            <a:r>
              <a:rPr lang="en-US" altLang="en-US" dirty="0" smtClean="0"/>
              <a:t>1. </a:t>
            </a:r>
            <a:r>
              <a:rPr lang="en-US" altLang="en-US" i="1" dirty="0" smtClean="0"/>
              <a:t>Grace </a:t>
            </a:r>
          </a:p>
          <a:p>
            <a:r>
              <a:rPr lang="en-US" altLang="en-US" dirty="0" smtClean="0"/>
              <a:t>2. </a:t>
            </a:r>
            <a:r>
              <a:rPr lang="en-US" altLang="en-US" i="1" dirty="0" smtClean="0"/>
              <a:t>Peace</a:t>
            </a:r>
            <a:endParaRPr lang="en-US" altLang="en-US" dirty="0" smtClean="0"/>
          </a:p>
          <a:p>
            <a:r>
              <a:rPr lang="en-US" altLang="en-US" dirty="0" smtClean="0"/>
              <a:t>3. Prayer request to multiply Blessings</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21</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fade">
                                      <p:cBhvr>
                                        <p:cTn id="7" dur="2000"/>
                                        <p:tgtEl>
                                          <p:spTgt spid="290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fade">
                                      <p:cBhvr>
                                        <p:cTn id="12" dur="2000"/>
                                        <p:tgtEl>
                                          <p:spTgt spid="290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fade">
                                      <p:cBhvr>
                                        <p:cTn id="17" dur="2000"/>
                                        <p:tgtEl>
                                          <p:spTgt spid="2908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90819">
                                            <p:txEl>
                                              <p:pRg st="3" end="3"/>
                                            </p:txEl>
                                          </p:spTgt>
                                        </p:tgtEl>
                                        <p:attrNameLst>
                                          <p:attrName>style.visibility</p:attrName>
                                        </p:attrNameLst>
                                      </p:cBhvr>
                                      <p:to>
                                        <p:strVal val="visible"/>
                                      </p:to>
                                    </p:set>
                                    <p:animEffect transition="in" filter="fade">
                                      <p:cBhvr>
                                        <p:cTn id="22" dur="2000"/>
                                        <p:tgtEl>
                                          <p:spTgt spid="290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Peter, an Apostle of Jesus Christ</a:t>
            </a:r>
            <a:endParaRPr lang="en-US" altLang="en-US" dirty="0" smtClean="0"/>
          </a:p>
        </p:txBody>
      </p:sp>
      <p:sp>
        <p:nvSpPr>
          <p:cNvPr id="20483" name="Rectangle 3"/>
          <p:cNvSpPr>
            <a:spLocks noGrp="1" noChangeArrowheads="1"/>
          </p:cNvSpPr>
          <p:nvPr>
            <p:ph type="body" idx="1"/>
          </p:nvPr>
        </p:nvSpPr>
        <p:spPr>
          <a:xfrm>
            <a:off x="457200" y="1676400"/>
            <a:ext cx="8305800" cy="4191000"/>
          </a:xfrm>
        </p:spPr>
        <p:txBody>
          <a:bodyPr/>
          <a:lstStyle/>
          <a:p>
            <a:pPr>
              <a:lnSpc>
                <a:spcPts val="3200"/>
              </a:lnSpc>
              <a:spcAft>
                <a:spcPts val="600"/>
              </a:spcAft>
            </a:pPr>
            <a:r>
              <a:rPr lang="en-US" altLang="en-US" sz="2800" dirty="0" smtClean="0"/>
              <a:t>Jesus rebuked Peter more than any other disciple.  </a:t>
            </a:r>
            <a:r>
              <a:rPr lang="en-US" altLang="en-US" sz="2800" u="sng" dirty="0" smtClean="0"/>
              <a:t>Matt. 16:23</a:t>
            </a:r>
          </a:p>
          <a:p>
            <a:pPr>
              <a:lnSpc>
                <a:spcPts val="3200"/>
              </a:lnSpc>
              <a:spcAft>
                <a:spcPts val="600"/>
              </a:spcAft>
            </a:pPr>
            <a:r>
              <a:rPr lang="en-US" altLang="en-US" sz="2800" dirty="0" smtClean="0"/>
              <a:t>Peter was the only disciple who dared to rebuke Jesus. </a:t>
            </a:r>
            <a:r>
              <a:rPr lang="en-US" altLang="en-US" sz="2800" u="sng" dirty="0" smtClean="0"/>
              <a:t>John 13:8-9</a:t>
            </a:r>
          </a:p>
          <a:p>
            <a:pPr>
              <a:lnSpc>
                <a:spcPts val="3200"/>
              </a:lnSpc>
              <a:spcAft>
                <a:spcPts val="600"/>
              </a:spcAft>
            </a:pPr>
            <a:r>
              <a:rPr lang="en-US" altLang="en-US" sz="2800" dirty="0" smtClean="0"/>
              <a:t>Peter confessed Jesus more boldly and accurately than any other disciple. </a:t>
            </a:r>
            <a:r>
              <a:rPr lang="en-US" altLang="en-US" sz="2800" u="sng" dirty="0" smtClean="0"/>
              <a:t>John 21:15-17</a:t>
            </a:r>
          </a:p>
          <a:p>
            <a:pPr>
              <a:lnSpc>
                <a:spcPts val="3200"/>
              </a:lnSpc>
              <a:spcAft>
                <a:spcPts val="600"/>
              </a:spcAft>
            </a:pPr>
            <a:r>
              <a:rPr lang="en-US" altLang="en-US" sz="2800" dirty="0" smtClean="0"/>
              <a:t>He was the one who received a personal visit from the resurrected Jesus on the day of the resurrection. </a:t>
            </a:r>
            <a:r>
              <a:rPr lang="en-US" altLang="en-US" sz="2800" u="sng" dirty="0" smtClean="0"/>
              <a:t>Luke 24:34</a:t>
            </a:r>
            <a:r>
              <a:rPr lang="en-US" altLang="en-US" sz="2800" dirty="0" smtClean="0"/>
              <a:t> </a:t>
            </a:r>
          </a:p>
          <a:p>
            <a:pPr>
              <a:lnSpc>
                <a:spcPts val="3200"/>
              </a:lnSpc>
              <a:spcAft>
                <a:spcPts val="600"/>
              </a:spcAft>
            </a:pPr>
            <a:r>
              <a:rPr lang="en-US" altLang="en-US" sz="2800" dirty="0" smtClean="0"/>
              <a:t>Peter denied Jesus more forcefully and publicly than any other disciple. </a:t>
            </a:r>
            <a:r>
              <a:rPr lang="en-US" altLang="en-US" sz="2800" u="sng" dirty="0" smtClean="0"/>
              <a:t>Mark 14:66-72</a:t>
            </a:r>
          </a:p>
        </p:txBody>
      </p:sp>
      <p:sp>
        <p:nvSpPr>
          <p:cNvPr id="8" name="Slide Number Placeholder 7"/>
          <p:cNvSpPr>
            <a:spLocks noGrp="1"/>
          </p:cNvSpPr>
          <p:nvPr>
            <p:ph type="sldNum" sz="quarter" idx="11"/>
          </p:nvPr>
        </p:nvSpPr>
        <p:spPr/>
        <p:txBody>
          <a:bodyPr/>
          <a:lstStyle/>
          <a:p>
            <a:pPr>
              <a:defRPr/>
            </a:pPr>
            <a:fld id="{B4906506-4965-4495-BBB5-6B920A31A0B2}" type="slidenum">
              <a:rPr lang="en-US" altLang="en-US" smtClean="0"/>
              <a:pPr>
                <a:defRPr/>
              </a:pPr>
              <a:t>2</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20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20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fade">
                                      <p:cBhvr>
                                        <p:cTn id="22" dur="20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fade">
                                      <p:cBhvr>
                                        <p:cTn id="27" dur="20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Peter Denies Christ</a:t>
            </a:r>
          </a:p>
        </p:txBody>
      </p:sp>
      <p:sp>
        <p:nvSpPr>
          <p:cNvPr id="271363" name="Rectangle 3"/>
          <p:cNvSpPr>
            <a:spLocks noGrp="1" noChangeArrowheads="1"/>
          </p:cNvSpPr>
          <p:nvPr>
            <p:ph type="body" idx="1"/>
          </p:nvPr>
        </p:nvSpPr>
        <p:spPr/>
        <p:txBody>
          <a:bodyPr/>
          <a:lstStyle/>
          <a:p>
            <a:r>
              <a:rPr lang="en-US" altLang="en-US" sz="3100" u="sng" dirty="0" smtClean="0"/>
              <a:t>Luke 5:11</a:t>
            </a:r>
            <a:r>
              <a:rPr lang="en-US" altLang="en-US" sz="3100" dirty="0" smtClean="0"/>
              <a:t> When they had brought their boats to land, they left everything and followed Him. </a:t>
            </a:r>
          </a:p>
          <a:p>
            <a:r>
              <a:rPr lang="en-US" altLang="en-US" sz="3100" u="sng" dirty="0" smtClean="0"/>
              <a:t>Matt. 26:74</a:t>
            </a:r>
            <a:r>
              <a:rPr lang="en-US" altLang="en-US" sz="3100" dirty="0" smtClean="0"/>
              <a:t> Then he began to curse and swear, “I do not know the man!” And immediately a rooster crowed. </a:t>
            </a:r>
          </a:p>
          <a:p>
            <a:r>
              <a:rPr lang="en-US" altLang="en-US" sz="3100" dirty="0" smtClean="0"/>
              <a:t>Could Peter lose his Discipleship?</a:t>
            </a:r>
          </a:p>
          <a:p>
            <a:r>
              <a:rPr lang="en-US" altLang="en-US" sz="3100" u="sng" dirty="0" smtClean="0"/>
              <a:t>Mark 16:7</a:t>
            </a:r>
            <a:r>
              <a:rPr lang="en-US" altLang="en-US" sz="3100" dirty="0" smtClean="0"/>
              <a:t> “But go, tell His disciples </a:t>
            </a:r>
            <a:r>
              <a:rPr lang="en-US" altLang="en-US" sz="3100" dirty="0" smtClean="0">
                <a:solidFill>
                  <a:srgbClr val="3399FF"/>
                </a:solidFill>
              </a:rPr>
              <a:t>and Peter</a:t>
            </a:r>
            <a:r>
              <a:rPr lang="en-US" altLang="en-US" sz="3100" dirty="0" smtClean="0"/>
              <a:t>, ‘He is going ahead of you to Galilee; there you will see Him, just as He told you.’”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3</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1363">
                                            <p:txEl>
                                              <p:pRg st="1" end="1"/>
                                            </p:txEl>
                                          </p:spTgt>
                                        </p:tgtEl>
                                        <p:attrNameLst>
                                          <p:attrName>style.visibility</p:attrName>
                                        </p:attrNameLst>
                                      </p:cBhvr>
                                      <p:to>
                                        <p:strVal val="visible"/>
                                      </p:to>
                                    </p:set>
                                    <p:animEffect transition="in" filter="fade">
                                      <p:cBhvr>
                                        <p:cTn id="7" dur="2000"/>
                                        <p:tgtEl>
                                          <p:spTgt spid="271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71363">
                                            <p:txEl>
                                              <p:pRg st="2" end="2"/>
                                            </p:txEl>
                                          </p:spTgt>
                                        </p:tgtEl>
                                        <p:attrNameLst>
                                          <p:attrName>style.visibility</p:attrName>
                                        </p:attrNameLst>
                                      </p:cBhvr>
                                      <p:to>
                                        <p:strVal val="visible"/>
                                      </p:to>
                                    </p:set>
                                    <p:animEffect transition="in" filter="fade">
                                      <p:cBhvr>
                                        <p:cTn id="12" dur="2000"/>
                                        <p:tgtEl>
                                          <p:spTgt spid="2713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71363">
                                            <p:txEl>
                                              <p:pRg st="3" end="3"/>
                                            </p:txEl>
                                          </p:spTgt>
                                        </p:tgtEl>
                                        <p:attrNameLst>
                                          <p:attrName>style.visibility</p:attrName>
                                        </p:attrNameLst>
                                      </p:cBhvr>
                                      <p:to>
                                        <p:strVal val="visible"/>
                                      </p:to>
                                    </p:set>
                                    <p:animEffect transition="in" filter="fade">
                                      <p:cBhvr>
                                        <p:cTn id="17" dur="2000"/>
                                        <p:tgtEl>
                                          <p:spTgt spid="271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Peter Reinstated</a:t>
            </a:r>
            <a:endParaRPr lang="en-US" altLang="en-US" dirty="0" smtClean="0"/>
          </a:p>
        </p:txBody>
      </p:sp>
      <p:sp>
        <p:nvSpPr>
          <p:cNvPr id="273411" name="Rectangle 3"/>
          <p:cNvSpPr>
            <a:spLocks noGrp="1" noChangeArrowheads="1"/>
          </p:cNvSpPr>
          <p:nvPr>
            <p:ph type="body" idx="1"/>
          </p:nvPr>
        </p:nvSpPr>
        <p:spPr/>
        <p:txBody>
          <a:bodyPr/>
          <a:lstStyle/>
          <a:p>
            <a:r>
              <a:rPr lang="en-US" altLang="en-US" dirty="0" smtClean="0"/>
              <a:t>Salvation is free. There is nothing we can do to earn it.</a:t>
            </a:r>
          </a:p>
          <a:p>
            <a:r>
              <a:rPr lang="en-US" altLang="en-US" dirty="0" smtClean="0"/>
              <a:t>Discipleship: Count the cost!</a:t>
            </a:r>
          </a:p>
          <a:p>
            <a:r>
              <a:rPr lang="en-US" altLang="en-US" dirty="0" smtClean="0"/>
              <a:t>John 21:17 He *said to him the third time, “Simon, </a:t>
            </a:r>
            <a:r>
              <a:rPr lang="en-US" altLang="en-US" i="1" dirty="0" smtClean="0"/>
              <a:t>son</a:t>
            </a:r>
            <a:r>
              <a:rPr lang="en-US" altLang="en-US" dirty="0" smtClean="0"/>
              <a:t> of John, do you love Me?” Peter was grieved because He said to him the third time, “Do you love Me?” And he said to Him, “Lord, You know all things; You know that I love You.” Jesus *said to him, “Tend My sheep. </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4</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73411">
                                            <p:txEl>
                                              <p:pRg st="1" end="1"/>
                                            </p:txEl>
                                          </p:spTgt>
                                        </p:tgtEl>
                                        <p:attrNameLst>
                                          <p:attrName>style.visibility</p:attrName>
                                        </p:attrNameLst>
                                      </p:cBhvr>
                                      <p:to>
                                        <p:strVal val="visible"/>
                                      </p:to>
                                    </p:set>
                                    <p:animEffect transition="in" filter="fade">
                                      <p:cBhvr>
                                        <p:cTn id="7" dur="2000"/>
                                        <p:tgtEl>
                                          <p:spTgt spid="2734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73411">
                                            <p:txEl>
                                              <p:pRg st="2" end="2"/>
                                            </p:txEl>
                                          </p:spTgt>
                                        </p:tgtEl>
                                        <p:attrNameLst>
                                          <p:attrName>style.visibility</p:attrName>
                                        </p:attrNameLst>
                                      </p:cBhvr>
                                      <p:to>
                                        <p:strVal val="visible"/>
                                      </p:to>
                                    </p:set>
                                    <p:animEffect transition="in" filter="fade">
                                      <p:cBhvr>
                                        <p:cTn id="12" dur="2000"/>
                                        <p:tgtEl>
                                          <p:spTgt spid="273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6"/>
          <p:cNvSpPr>
            <a:spLocks noGrp="1" noChangeArrowheads="1"/>
          </p:cNvSpPr>
          <p:nvPr>
            <p:ph type="title"/>
          </p:nvPr>
        </p:nvSpPr>
        <p:spPr/>
        <p:txBody>
          <a:bodyPr/>
          <a:lstStyle/>
          <a:p>
            <a:r>
              <a:rPr lang="en-US" altLang="en-US" dirty="0" smtClean="0"/>
              <a:t>Peter, an Apostle of Jesus Christ</a:t>
            </a:r>
          </a:p>
        </p:txBody>
      </p:sp>
      <p:sp>
        <p:nvSpPr>
          <p:cNvPr id="227345" name="Rectangle 17"/>
          <p:cNvSpPr>
            <a:spLocks noGrp="1" noChangeArrowheads="1"/>
          </p:cNvSpPr>
          <p:nvPr>
            <p:ph type="body" idx="1"/>
          </p:nvPr>
        </p:nvSpPr>
        <p:spPr/>
        <p:txBody>
          <a:bodyPr/>
          <a:lstStyle/>
          <a:p>
            <a:r>
              <a:rPr lang="en-US" altLang="en-US" dirty="0" smtClean="0"/>
              <a:t>He has received his apostleship as a lifetime office.</a:t>
            </a:r>
          </a:p>
          <a:p>
            <a:r>
              <a:rPr lang="en-US" altLang="en-US" dirty="0" smtClean="0"/>
              <a:t>He has received Christ’s commission to make disciples of all nations by baptizing them and by teaching them the gospel. (</a:t>
            </a:r>
            <a:r>
              <a:rPr lang="en-US" altLang="en-US" u="sng" dirty="0" smtClean="0"/>
              <a:t>Matt. 28:19-20</a:t>
            </a:r>
            <a:r>
              <a:rPr lang="en-US" altLang="en-US" dirty="0" smtClean="0"/>
              <a:t>)</a:t>
            </a:r>
          </a:p>
          <a:p>
            <a:r>
              <a:rPr lang="en-US" altLang="en-US" dirty="0" smtClean="0"/>
              <a:t>Peter writes with the divine authority Jesus Christ has given him.</a:t>
            </a:r>
          </a:p>
        </p:txBody>
      </p:sp>
      <p:sp>
        <p:nvSpPr>
          <p:cNvPr id="4" name="Slide Number Placeholder 3"/>
          <p:cNvSpPr>
            <a:spLocks noGrp="1"/>
          </p:cNvSpPr>
          <p:nvPr>
            <p:ph type="sldNum" sz="quarter" idx="11"/>
          </p:nvPr>
        </p:nvSpPr>
        <p:spPr/>
        <p:txBody>
          <a:bodyPr/>
          <a:lstStyle/>
          <a:p>
            <a:pPr>
              <a:defRPr/>
            </a:pPr>
            <a:fld id="{B4906506-4965-4495-BBB5-6B920A31A0B2}" type="slidenum">
              <a:rPr lang="en-US" altLang="en-US" smtClean="0"/>
              <a:pPr>
                <a:defRPr/>
              </a:pPr>
              <a:t>5</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7345">
                                            <p:txEl>
                                              <p:pRg st="0" end="0"/>
                                            </p:txEl>
                                          </p:spTgt>
                                        </p:tgtEl>
                                        <p:attrNameLst>
                                          <p:attrName>style.visibility</p:attrName>
                                        </p:attrNameLst>
                                      </p:cBhvr>
                                      <p:to>
                                        <p:strVal val="visible"/>
                                      </p:to>
                                    </p:set>
                                    <p:animEffect transition="in" filter="fade">
                                      <p:cBhvr>
                                        <p:cTn id="7" dur="2000"/>
                                        <p:tgtEl>
                                          <p:spTgt spid="22734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7345">
                                            <p:txEl>
                                              <p:pRg st="1" end="1"/>
                                            </p:txEl>
                                          </p:spTgt>
                                        </p:tgtEl>
                                        <p:attrNameLst>
                                          <p:attrName>style.visibility</p:attrName>
                                        </p:attrNameLst>
                                      </p:cBhvr>
                                      <p:to>
                                        <p:strVal val="visible"/>
                                      </p:to>
                                    </p:set>
                                    <p:animEffect transition="in" filter="fade">
                                      <p:cBhvr>
                                        <p:cTn id="12" dur="2000"/>
                                        <p:tgtEl>
                                          <p:spTgt spid="22734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7345">
                                            <p:txEl>
                                              <p:pRg st="2" end="2"/>
                                            </p:txEl>
                                          </p:spTgt>
                                        </p:tgtEl>
                                        <p:attrNameLst>
                                          <p:attrName>style.visibility</p:attrName>
                                        </p:attrNameLst>
                                      </p:cBhvr>
                                      <p:to>
                                        <p:strVal val="visible"/>
                                      </p:to>
                                    </p:set>
                                    <p:animEffect transition="in" filter="fade">
                                      <p:cBhvr>
                                        <p:cTn id="17" dur="2000"/>
                                        <p:tgtEl>
                                          <p:spTgt spid="22734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4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title"/>
          </p:nvPr>
        </p:nvSpPr>
        <p:spPr/>
        <p:txBody>
          <a:bodyPr/>
          <a:lstStyle/>
          <a:p>
            <a:r>
              <a:rPr lang="en-US" altLang="en-US" smtClean="0"/>
              <a:t>Peter, an Apostle of Jesus Christ</a:t>
            </a:r>
            <a:endParaRPr lang="en-US" altLang="en-US" dirty="0" smtClean="0"/>
          </a:p>
        </p:txBody>
      </p:sp>
      <p:sp>
        <p:nvSpPr>
          <p:cNvPr id="149512" name="Rectangle 8"/>
          <p:cNvSpPr>
            <a:spLocks noGrp="1" noChangeArrowheads="1"/>
          </p:cNvSpPr>
          <p:nvPr>
            <p:ph type="body" idx="1"/>
          </p:nvPr>
        </p:nvSpPr>
        <p:spPr/>
        <p:txBody>
          <a:bodyPr/>
          <a:lstStyle/>
          <a:p>
            <a:r>
              <a:rPr lang="en-US" altLang="en-US" dirty="0" smtClean="0"/>
              <a:t>This bold statement of apostolic authority is supported both by internal evidence in the text and by its early and universal acceptance as a part of the canon of Scripture.</a:t>
            </a:r>
          </a:p>
          <a:p>
            <a:r>
              <a:rPr lang="en-US" altLang="en-US" dirty="0" smtClean="0"/>
              <a:t>The double name </a:t>
            </a:r>
            <a:r>
              <a:rPr lang="en-US" altLang="en-US" i="1" dirty="0" smtClean="0"/>
              <a:t>Jesus Christ </a:t>
            </a:r>
            <a:r>
              <a:rPr lang="en-US" altLang="en-US" dirty="0" smtClean="0"/>
              <a:t>points first to Jesus' earthly ministry and second to Christ's divine calling, task, and position. </a:t>
            </a:r>
          </a:p>
          <a:p>
            <a:endParaRPr lang="en-US" altLang="en-US" dirty="0" smtClean="0"/>
          </a:p>
          <a:p>
            <a:endParaRPr lang="en-US" altLang="en-US" dirty="0" smtClean="0"/>
          </a:p>
        </p:txBody>
      </p:sp>
      <p:sp>
        <p:nvSpPr>
          <p:cNvPr id="6" name="Slide Number Placeholder 5"/>
          <p:cNvSpPr>
            <a:spLocks noGrp="1"/>
          </p:cNvSpPr>
          <p:nvPr>
            <p:ph type="sldNum" sz="quarter" idx="11"/>
          </p:nvPr>
        </p:nvSpPr>
        <p:spPr/>
        <p:txBody>
          <a:bodyPr/>
          <a:lstStyle/>
          <a:p>
            <a:pPr>
              <a:defRPr/>
            </a:pPr>
            <a:fld id="{B4906506-4965-4495-BBB5-6B920A31A0B2}" type="slidenum">
              <a:rPr lang="en-US" altLang="en-US" smtClean="0"/>
              <a:pPr>
                <a:defRPr/>
              </a:pPr>
              <a:t>6</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9512">
                                            <p:txEl>
                                              <p:pRg st="0" end="0"/>
                                            </p:txEl>
                                          </p:spTgt>
                                        </p:tgtEl>
                                        <p:attrNameLst>
                                          <p:attrName>style.visibility</p:attrName>
                                        </p:attrNameLst>
                                      </p:cBhvr>
                                      <p:to>
                                        <p:strVal val="visible"/>
                                      </p:to>
                                    </p:set>
                                    <p:animEffect transition="in" filter="fade">
                                      <p:cBhvr>
                                        <p:cTn id="7" dur="2000"/>
                                        <p:tgtEl>
                                          <p:spTgt spid="14951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9512">
                                            <p:txEl>
                                              <p:pRg st="1" end="1"/>
                                            </p:txEl>
                                          </p:spTgt>
                                        </p:tgtEl>
                                        <p:attrNameLst>
                                          <p:attrName>style.visibility</p:attrName>
                                        </p:attrNameLst>
                                      </p:cBhvr>
                                      <p:to>
                                        <p:strVal val="visible"/>
                                      </p:to>
                                    </p:set>
                                    <p:animEffect transition="in" filter="fade">
                                      <p:cBhvr>
                                        <p:cTn id="12" dur="2000"/>
                                        <p:tgtEl>
                                          <p:spTgt spid="1495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smtClean="0"/>
              <a:t>Who Is Qualified to Be an Apostle?</a:t>
            </a:r>
          </a:p>
        </p:txBody>
      </p:sp>
      <p:sp>
        <p:nvSpPr>
          <p:cNvPr id="245763" name="Rectangle 3"/>
          <p:cNvSpPr>
            <a:spLocks noGrp="1" noChangeArrowheads="1"/>
          </p:cNvSpPr>
          <p:nvPr>
            <p:ph type="body" idx="1"/>
          </p:nvPr>
        </p:nvSpPr>
        <p:spPr/>
        <p:txBody>
          <a:bodyPr/>
          <a:lstStyle/>
          <a:p>
            <a:r>
              <a:rPr lang="en-US" altLang="en-US" dirty="0" smtClean="0"/>
              <a:t>The Greek noun </a:t>
            </a:r>
            <a:r>
              <a:rPr lang="en-US" altLang="en-US" i="1" dirty="0" err="1" smtClean="0"/>
              <a:t>apostolos</a:t>
            </a:r>
            <a:r>
              <a:rPr lang="en-US" altLang="en-US" i="1" dirty="0" smtClean="0"/>
              <a:t>—from</a:t>
            </a:r>
            <a:r>
              <a:rPr lang="en-US" altLang="en-US" dirty="0" smtClean="0"/>
              <a:t> which we get the word apostle—is derived from the verb </a:t>
            </a:r>
            <a:r>
              <a:rPr lang="en-US" altLang="en-US" i="1" dirty="0" err="1" smtClean="0"/>
              <a:t>apostellō</a:t>
            </a:r>
            <a:r>
              <a:rPr lang="en-US" altLang="en-US" dirty="0" smtClean="0"/>
              <a:t>, which means </a:t>
            </a:r>
            <a:r>
              <a:rPr lang="en-US" altLang="en-US" dirty="0" smtClean="0">
                <a:solidFill>
                  <a:srgbClr val="FF0000"/>
                </a:solidFill>
              </a:rPr>
              <a:t>“to send off on a commission to do something as one’s personal representative, with credentials furnished.”  </a:t>
            </a:r>
            <a:br>
              <a:rPr lang="en-US" altLang="en-US" dirty="0" smtClean="0">
                <a:solidFill>
                  <a:srgbClr val="FF0000"/>
                </a:solidFill>
              </a:rPr>
            </a:br>
            <a:endParaRPr lang="en-US" altLang="en-US" dirty="0" smtClean="0">
              <a:solidFill>
                <a:srgbClr val="FF0000"/>
              </a:solidFill>
            </a:endParaRPr>
          </a:p>
        </p:txBody>
      </p:sp>
      <p:grpSp>
        <p:nvGrpSpPr>
          <p:cNvPr id="6" name="Group 5"/>
          <p:cNvGrpSpPr/>
          <p:nvPr/>
        </p:nvGrpSpPr>
        <p:grpSpPr>
          <a:xfrm>
            <a:off x="762000" y="3429000"/>
            <a:ext cx="6629400" cy="914400"/>
            <a:chOff x="762000" y="3429000"/>
            <a:chExt cx="6629400" cy="914400"/>
          </a:xfrm>
        </p:grpSpPr>
        <p:sp>
          <p:nvSpPr>
            <p:cNvPr id="245766" name="Rectangle 6"/>
            <p:cNvSpPr>
              <a:spLocks noChangeArrowheads="1"/>
            </p:cNvSpPr>
            <p:nvPr/>
          </p:nvSpPr>
          <p:spPr bwMode="auto">
            <a:xfrm>
              <a:off x="762000" y="3886200"/>
              <a:ext cx="4267200" cy="457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9" name="Rectangle 6"/>
            <p:cNvSpPr>
              <a:spLocks noChangeArrowheads="1"/>
            </p:cNvSpPr>
            <p:nvPr/>
          </p:nvSpPr>
          <p:spPr bwMode="auto">
            <a:xfrm>
              <a:off x="6371665" y="3429000"/>
              <a:ext cx="1019735" cy="457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grpSp>
      <p:sp>
        <p:nvSpPr>
          <p:cNvPr id="7" name="Slide Number Placeholder 6"/>
          <p:cNvSpPr>
            <a:spLocks noGrp="1"/>
          </p:cNvSpPr>
          <p:nvPr>
            <p:ph type="sldNum" sz="quarter" idx="11"/>
          </p:nvPr>
        </p:nvSpPr>
        <p:spPr/>
        <p:txBody>
          <a:bodyPr/>
          <a:lstStyle/>
          <a:p>
            <a:pPr>
              <a:defRPr/>
            </a:pPr>
            <a:fld id="{B4906506-4965-4495-BBB5-6B920A31A0B2}" type="slidenum">
              <a:rPr lang="en-US" altLang="en-US" smtClean="0"/>
              <a:pPr>
                <a:defRPr/>
              </a:pPr>
              <a:t>7</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animEffect transition="in" filter="fade">
                                      <p:cBhvr>
                                        <p:cTn id="7" dur="2000"/>
                                        <p:tgtEl>
                                          <p:spTgt spid="245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Criteria for Being an Apostle</a:t>
            </a:r>
            <a:endParaRPr lang="en-US" altLang="en-US" dirty="0" smtClean="0"/>
          </a:p>
        </p:txBody>
      </p:sp>
      <p:sp>
        <p:nvSpPr>
          <p:cNvPr id="237571" name="Rectangle 3"/>
          <p:cNvSpPr>
            <a:spLocks noGrp="1" noChangeArrowheads="1"/>
          </p:cNvSpPr>
          <p:nvPr>
            <p:ph type="body" idx="1"/>
          </p:nvPr>
        </p:nvSpPr>
        <p:spPr>
          <a:xfrm>
            <a:off x="457200" y="1676400"/>
            <a:ext cx="8458200" cy="4191000"/>
          </a:xfrm>
        </p:spPr>
        <p:txBody>
          <a:bodyPr/>
          <a:lstStyle/>
          <a:p>
            <a:pPr marL="403225" indent="-403225">
              <a:buNone/>
            </a:pPr>
            <a:r>
              <a:rPr lang="en-US" altLang="en-US" sz="2800" dirty="0" smtClean="0"/>
              <a:t>1. Called: Not all who were with Christ from the beginning of His earthly ministry were “called” </a:t>
            </a:r>
          </a:p>
          <a:p>
            <a:pPr lvl="1"/>
            <a:r>
              <a:rPr lang="en-US" altLang="en-US" sz="2600" u="sng" dirty="0" smtClean="0"/>
              <a:t>Romans 1:1 </a:t>
            </a:r>
            <a:r>
              <a:rPr lang="en-US" altLang="en-US" sz="2600" dirty="0" smtClean="0"/>
              <a:t>Paul, a bond-servant of Christ Jesus, </a:t>
            </a:r>
            <a:r>
              <a:rPr lang="en-US" altLang="en-US" sz="2600" dirty="0" smtClean="0">
                <a:solidFill>
                  <a:srgbClr val="FF0000"/>
                </a:solidFill>
              </a:rPr>
              <a:t>called </a:t>
            </a:r>
            <a:r>
              <a:rPr lang="en-US" altLang="en-US" sz="2600" i="1" dirty="0" smtClean="0">
                <a:solidFill>
                  <a:srgbClr val="FF0000"/>
                </a:solidFill>
              </a:rPr>
              <a:t>as</a:t>
            </a:r>
            <a:r>
              <a:rPr lang="en-US" altLang="en-US" sz="2600" dirty="0" smtClean="0">
                <a:solidFill>
                  <a:srgbClr val="FF0000"/>
                </a:solidFill>
              </a:rPr>
              <a:t> an apostle</a:t>
            </a:r>
            <a:r>
              <a:rPr lang="en-US" altLang="en-US" sz="2600" dirty="0" smtClean="0"/>
              <a:t>, set apart for the gospel of God… </a:t>
            </a:r>
          </a:p>
          <a:p>
            <a:pPr lvl="1"/>
            <a:r>
              <a:rPr lang="en-US" altLang="en-US" sz="2600" u="sng" dirty="0" smtClean="0"/>
              <a:t>Ephesians 1:1 </a:t>
            </a:r>
            <a:r>
              <a:rPr lang="en-US" altLang="en-US" sz="2600" dirty="0" smtClean="0"/>
              <a:t>Paul, an apostle of Christ Jesus </a:t>
            </a:r>
            <a:r>
              <a:rPr lang="en-US" altLang="en-US" sz="2600" dirty="0" smtClean="0">
                <a:solidFill>
                  <a:srgbClr val="FF0000"/>
                </a:solidFill>
              </a:rPr>
              <a:t>by the will of God</a:t>
            </a:r>
            <a:r>
              <a:rPr lang="en-US" altLang="en-US" sz="2600" dirty="0" smtClean="0"/>
              <a:t>, To the saints who are at Ephesus and </a:t>
            </a:r>
            <a:r>
              <a:rPr lang="en-US" altLang="en-US" sz="2600" i="1" dirty="0" smtClean="0"/>
              <a:t>who are </a:t>
            </a:r>
            <a:r>
              <a:rPr lang="en-US" altLang="en-US" sz="2600" dirty="0" smtClean="0"/>
              <a:t>faithful in Christ Jesus…</a:t>
            </a:r>
          </a:p>
          <a:p>
            <a:r>
              <a:rPr lang="en-US" altLang="en-US" sz="2600" dirty="0" smtClean="0"/>
              <a:t>Paul described his own work as “the ministry which I received from the Lord Jesus”. (</a:t>
            </a:r>
            <a:r>
              <a:rPr lang="en-US" altLang="en-US" sz="2600" u="sng" dirty="0" smtClean="0"/>
              <a:t>Acts 20:24</a:t>
            </a:r>
            <a:r>
              <a:rPr lang="en-US" altLang="en-US" sz="2600" dirty="0" smtClean="0"/>
              <a:t>)</a:t>
            </a:r>
          </a:p>
          <a:p>
            <a:endParaRPr lang="en-US" altLang="en-US" dirty="0" smtClean="0"/>
          </a:p>
          <a:p>
            <a:endParaRPr lang="en-US" altLang="en-US" dirty="0" smtClean="0"/>
          </a:p>
        </p:txBody>
      </p:sp>
      <p:sp>
        <p:nvSpPr>
          <p:cNvPr id="237576" name="Rectangle 8"/>
          <p:cNvSpPr>
            <a:spLocks noChangeArrowheads="1"/>
          </p:cNvSpPr>
          <p:nvPr/>
        </p:nvSpPr>
        <p:spPr bwMode="auto">
          <a:xfrm>
            <a:off x="3962400" y="2667000"/>
            <a:ext cx="4572000" cy="441325"/>
          </a:xfrm>
          <a:prstGeom prst="rect">
            <a:avLst/>
          </a:prstGeom>
          <a:noFill/>
          <a:ln w="5715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6" name="Slide Number Placeholder 5"/>
          <p:cNvSpPr>
            <a:spLocks noGrp="1"/>
          </p:cNvSpPr>
          <p:nvPr>
            <p:ph type="sldNum" sz="quarter" idx="11"/>
          </p:nvPr>
        </p:nvSpPr>
        <p:spPr/>
        <p:txBody>
          <a:bodyPr/>
          <a:lstStyle/>
          <a:p>
            <a:pPr>
              <a:defRPr/>
            </a:pPr>
            <a:fld id="{B4906506-4965-4495-BBB5-6B920A31A0B2}" type="slidenum">
              <a:rPr lang="en-US" altLang="en-US" smtClean="0"/>
              <a:pPr>
                <a:defRPr/>
              </a:pPr>
              <a:t>8</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7571">
                                            <p:txEl>
                                              <p:pRg st="1" end="1"/>
                                            </p:txEl>
                                          </p:spTgt>
                                        </p:tgtEl>
                                        <p:attrNameLst>
                                          <p:attrName>style.visibility</p:attrName>
                                        </p:attrNameLst>
                                      </p:cBhvr>
                                      <p:to>
                                        <p:strVal val="visible"/>
                                      </p:to>
                                    </p:set>
                                    <p:animEffect transition="in" filter="fade">
                                      <p:cBhvr>
                                        <p:cTn id="7" dur="2000"/>
                                        <p:tgtEl>
                                          <p:spTgt spid="23757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7571">
                                            <p:txEl>
                                              <p:pRg st="1" end="1"/>
                                            </p:txEl>
                                          </p:spTgt>
                                        </p:tgtEl>
                                        <p:attrNameLst>
                                          <p:attrName>style.visibility</p:attrName>
                                        </p:attrNameLst>
                                      </p:cBhvr>
                                      <p:to>
                                        <p:strVal val="visible"/>
                                      </p:to>
                                    </p:set>
                                    <p:animEffect transition="in" filter="fade">
                                      <p:cBhvr>
                                        <p:cTn id="10" dur="2000"/>
                                        <p:tgtEl>
                                          <p:spTgt spid="2375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37571">
                                            <p:txEl>
                                              <p:pRg st="2" end="2"/>
                                            </p:txEl>
                                          </p:spTgt>
                                        </p:tgtEl>
                                        <p:attrNameLst>
                                          <p:attrName>style.visibility</p:attrName>
                                        </p:attrNameLst>
                                      </p:cBhvr>
                                      <p:to>
                                        <p:strVal val="visible"/>
                                      </p:to>
                                    </p:set>
                                    <p:animEffect transition="in" filter="fade">
                                      <p:cBhvr>
                                        <p:cTn id="15" dur="2000"/>
                                        <p:tgtEl>
                                          <p:spTgt spid="23757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237571">
                                            <p:txEl>
                                              <p:pRg st="3" end="3"/>
                                            </p:txEl>
                                          </p:spTgt>
                                        </p:tgtEl>
                                        <p:attrNameLst>
                                          <p:attrName>style.visibility</p:attrName>
                                        </p:attrNameLst>
                                      </p:cBhvr>
                                      <p:to>
                                        <p:strVal val="visible"/>
                                      </p:to>
                                    </p:set>
                                    <p:animEffect transition="in" filter="fade">
                                      <p:cBhvr>
                                        <p:cTn id="20" dur="2000"/>
                                        <p:tgtEl>
                                          <p:spTgt spid="23757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37576"/>
                                        </p:tgtEl>
                                        <p:attrNameLst>
                                          <p:attrName>style.visibility</p:attrName>
                                        </p:attrNameLst>
                                      </p:cBhvr>
                                      <p:to>
                                        <p:strVal val="visible"/>
                                      </p:to>
                                    </p:set>
                                    <p:animEffect transition="in" filter="fade">
                                      <p:cBhvr>
                                        <p:cTn id="25" dur="2000"/>
                                        <p:tgtEl>
                                          <p:spTgt spid="2375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6"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themeOverride>
</file>

<file path=docProps/app.xml><?xml version="1.0" encoding="utf-8"?>
<Properties xmlns="http://schemas.openxmlformats.org/officeDocument/2006/extended-properties" xmlns:vt="http://schemas.openxmlformats.org/officeDocument/2006/docPropsVTypes">
  <Template/>
  <TotalTime>40182</TotalTime>
  <Words>930</Words>
  <Application>Microsoft Office PowerPoint</Application>
  <PresentationFormat>On-screen Show (4:3)</PresentationFormat>
  <Paragraphs>129</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Wingdings</vt:lpstr>
      <vt:lpstr>Pixel</vt:lpstr>
      <vt:lpstr>1 Peter 1:1-2</vt:lpstr>
      <vt:lpstr>1 Peter 1: 1-2 NASB</vt:lpstr>
      <vt:lpstr>Peter, an Apostle of Jesus Christ</vt:lpstr>
      <vt:lpstr>Peter Denies Christ</vt:lpstr>
      <vt:lpstr>Peter Reinstated</vt:lpstr>
      <vt:lpstr>Peter, an Apostle of Jesus Christ</vt:lpstr>
      <vt:lpstr>Peter, an Apostle of Jesus Christ</vt:lpstr>
      <vt:lpstr>Who Is Qualified to Be an Apostle?</vt:lpstr>
      <vt:lpstr>Criteria for Being an Apostle</vt:lpstr>
      <vt:lpstr>Criteria for Being an Apostle</vt:lpstr>
      <vt:lpstr>Criteria for Being an Apostle</vt:lpstr>
      <vt:lpstr>Criteria for Being an Apostle</vt:lpstr>
      <vt:lpstr>Criteria for Being an Apostle</vt:lpstr>
      <vt:lpstr>Criteria for Being an Apostle</vt:lpstr>
      <vt:lpstr>Criteria for Being an Apostle</vt:lpstr>
      <vt:lpstr>Criteria for Being an Apostle</vt:lpstr>
      <vt:lpstr>Criteria for Being an Apostle</vt:lpstr>
      <vt:lpstr>Strangers</vt:lpstr>
      <vt:lpstr>1Peter 1:2  Elect according to the foreknowledge of God the Father,</vt:lpstr>
      <vt:lpstr>1Peter 1:2  Elect according to the foreknowledge of God the Father,</vt:lpstr>
      <vt:lpstr>… through sanctification of the Spirit, unto obedience and sprinkling of the blood of Jesus Christ:</vt:lpstr>
      <vt:lpstr>Grace unto you, and peace, be multiplied.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dc:creator>
  <cp:lastModifiedBy>Christy</cp:lastModifiedBy>
  <cp:revision>43</cp:revision>
  <cp:lastPrinted>2015-05-23T19:40:47Z</cp:lastPrinted>
  <dcterms:created xsi:type="dcterms:W3CDTF">2015-03-23T18:36:29Z</dcterms:created>
  <dcterms:modified xsi:type="dcterms:W3CDTF">2015-05-23T19:41:15Z</dcterms:modified>
</cp:coreProperties>
</file>