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0" r:id="rId3"/>
    <p:sldId id="267" r:id="rId4"/>
    <p:sldId id="266" r:id="rId5"/>
    <p:sldId id="268" r:id="rId6"/>
    <p:sldId id="269" r:id="rId7"/>
    <p:sldId id="271" r:id="rId8"/>
    <p:sldId id="272" r:id="rId9"/>
    <p:sldId id="273" r:id="rId10"/>
    <p:sldId id="274" r:id="rId11"/>
    <p:sldId id="275" r:id="rId12"/>
    <p:sldId id="27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203" autoAdjust="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48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54" d="100"/>
          <a:sy n="54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1"/>
          <p:cNvSpPr txBox="1">
            <a:spLocks/>
          </p:cNvSpPr>
          <p:nvPr/>
        </p:nvSpPr>
        <p:spPr>
          <a:xfrm>
            <a:off x="478781" y="204073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defPPr>
              <a:defRPr lang="en-US"/>
            </a:defPPr>
            <a:lvl1pPr marL="0" algn="l" defTabSz="914400" rtl="0" eaLnBrk="1" latinLnBrk="0" hangingPunct="1"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Mark 15:21-32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Burial of Christ</a:t>
            </a:r>
            <a:endParaRPr lang="en-US" dirty="0"/>
          </a:p>
        </p:txBody>
      </p:sp>
      <p:sp>
        <p:nvSpPr>
          <p:cNvPr id="7" name="Date Placeholder 2"/>
          <p:cNvSpPr txBox="1">
            <a:spLocks/>
          </p:cNvSpPr>
          <p:nvPr/>
        </p:nvSpPr>
        <p:spPr>
          <a:xfrm>
            <a:off x="3124200" y="189832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defPPr>
              <a:defRPr lang="en-US"/>
            </a:defPPr>
            <a:lvl1pPr marL="0" algn="r" defTabSz="914400" rtl="0" eaLnBrk="1" latinLnBrk="0" hangingPunct="1"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05/31/15</a:t>
            </a:r>
          </a:p>
          <a:p>
            <a:r>
              <a:rPr lang="en-US" dirty="0" smtClean="0"/>
              <a:t>By Eric Douma</a:t>
            </a:r>
            <a:endParaRPr lang="en-US" dirty="0"/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>
          <a:xfrm>
            <a:off x="3276600" y="840098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defPPr>
              <a:defRPr lang="en-US"/>
            </a:defPPr>
            <a:lvl1pPr marL="0" algn="r" defTabSz="914400" rtl="0" eaLnBrk="1" latinLnBrk="0" hangingPunct="1"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tabLst>
                <a:tab pos="2899837" algn="r"/>
              </a:tabLst>
            </a:pPr>
            <a:r>
              <a:rPr lang="en-US" dirty="0" smtClean="0"/>
              <a:t>www.ggf.church	</a:t>
            </a:r>
            <a:fld id="{07DA405A-6A41-4EA6-9DA0-68644AFD9072}" type="slidenum">
              <a:rPr lang="en-US" smtClean="0"/>
              <a:pPr algn="l">
                <a:tabLst>
                  <a:tab pos="2899837" algn="r"/>
                </a:tabLst>
              </a:pPr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710" y="8400984"/>
            <a:ext cx="2349119" cy="718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28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571782-879A-435F-B28A-86D9F6D136A2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76B810-34C8-4DB5-949F-6FAE20C6F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85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6B810-34C8-4DB5-949F-6FAE20C6FE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206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6B810-34C8-4DB5-949F-6FAE20C6FE2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231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6B810-34C8-4DB5-949F-6FAE20C6FE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658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6B810-34C8-4DB5-949F-6FAE20C6FE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056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6B810-34C8-4DB5-949F-6FAE20C6FE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382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6B810-34C8-4DB5-949F-6FAE20C6FE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900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6B810-34C8-4DB5-949F-6FAE20C6FE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071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6B810-34C8-4DB5-949F-6FAE20C6FE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851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6B810-34C8-4DB5-949F-6FAE20C6FE2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2178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6B810-34C8-4DB5-949F-6FAE20C6FE2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444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2D60E96-28EE-448B-B3E4-36D3EF8C437C}" type="datetime1">
              <a:rPr lang="en-US" smtClean="0"/>
              <a:t>5/28/2015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5C7A98-5F56-4BDC-B919-5B249E8A48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5623E598-EF91-491E-BE16-9D09E4DC3A22}" type="datetime1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5C7A98-5F56-4BDC-B919-5B249E8A48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5B47226F-5809-41F5-A387-E7D6039145B2}" type="datetime1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5C7A98-5F56-4BDC-B919-5B249E8A48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EC1C1954-8A00-496C-B9CE-C71807950331}" type="datetime1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5C7A98-5F56-4BDC-B919-5B249E8A48D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C8DDDA3A-0E32-436D-8CBB-B8469EE095D9}" type="datetime1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5C7A98-5F56-4BDC-B919-5B249E8A48D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AEA94135-B421-44A3-9466-6B4F35FBAEE9}" type="datetime1">
              <a:rPr lang="en-US" smtClean="0"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5C7A98-5F56-4BDC-B919-5B249E8A48D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B63A26B1-2CF4-482B-B699-1AF263CC3BBC}" type="datetime1">
              <a:rPr lang="en-US" smtClean="0"/>
              <a:t>5/28/2015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5C7A98-5F56-4BDC-B919-5B249E8A48D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7C4A4715-9E08-4DF1-A031-19DD0FCFB0D5}" type="datetime1">
              <a:rPr lang="en-US" smtClean="0"/>
              <a:t>5/28/2015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5C7A98-5F56-4BDC-B919-5B249E8A48D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5E889D2A-A0AC-4948-A096-C7C0C0B51503}" type="datetime1">
              <a:rPr lang="en-US" smtClean="0"/>
              <a:t>5/28/2015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5C7A98-5F56-4BDC-B919-5B249E8A48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B659BB5C-5765-49C1-B140-5EE34C115A74}" type="datetime1">
              <a:rPr lang="en-US" smtClean="0"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5C7A98-5F56-4BDC-B919-5B249E8A48D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E7526D-7FA2-4736-9DAF-D760DD164F56}" type="datetime1">
              <a:rPr lang="en-US" smtClean="0"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5C7A98-5F56-4BDC-B919-5B249E8A48D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848600" y="6407944"/>
            <a:ext cx="995144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fld id="{5A5C7A98-5F56-4BDC-B919-5B249E8A4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2201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Mark 15:42-47</a:t>
            </a:r>
            <a:endParaRPr lang="en-US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62200"/>
            <a:ext cx="7772400" cy="1732142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latin typeface="Calibri" panose="020F0502020204030204" pitchFamily="34" charset="0"/>
              </a:rPr>
              <a:t>The Burial of </a:t>
            </a:r>
            <a:r>
              <a:rPr lang="en-US" sz="3200" dirty="0" smtClean="0">
                <a:latin typeface="Calibri" panose="020F0502020204030204" pitchFamily="34" charset="0"/>
              </a:rPr>
              <a:t>Christ</a:t>
            </a:r>
          </a:p>
          <a:p>
            <a:pPr algn="ctr"/>
            <a:endParaRPr lang="en-US" sz="2000" dirty="0" smtClean="0">
              <a:latin typeface="Calibri" panose="020F0502020204030204" pitchFamily="34" charset="0"/>
            </a:endParaRPr>
          </a:p>
          <a:p>
            <a:pPr algn="ctr"/>
            <a:r>
              <a:rPr lang="en-US" sz="3200" i="1" dirty="0">
                <a:latin typeface="Calibri" panose="020F0502020204030204" pitchFamily="34" charset="0"/>
              </a:rPr>
              <a:t>by Eric Douma</a:t>
            </a:r>
          </a:p>
          <a:p>
            <a:pPr algn="ctr"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</a:rPr>
              <a:t>Gospel of Grace Fellowship</a:t>
            </a:r>
          </a:p>
          <a:p>
            <a:pPr algn="ctr"/>
            <a:r>
              <a:rPr lang="en-US" sz="2800" dirty="0" smtClean="0">
                <a:latin typeface="Calibri" panose="020F0502020204030204" pitchFamily="34" charset="0"/>
              </a:rPr>
              <a:t>May 31, 2015</a:t>
            </a:r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96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257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Basilides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’ Claim: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Simon the Cyrene died on the cross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“He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appeared, then, on earth as a man, to the nations of these powers, and wrought miracles. Wherefore he did not himself suffer death, but Simon, a certain man of Cyrene, being compelled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bore the cross in his stead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; so that this latter being transfigured by him, that he might be thought to be Jesus, was crucified, through ignorance and error, while Jesus himself received the form of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Simon…” (Irenaeus,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gainst Heresies 1.24.4).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114300"/>
            <a:ext cx="8839200" cy="9906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6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Jesus’ </a:t>
            </a:r>
            <a:r>
              <a:rPr lang="en-US" sz="36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Burial Spot Was Known</a:t>
            </a:r>
            <a:endParaRPr lang="en-US" sz="36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7A98-5F56-4BDC-B919-5B249E8A48D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19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4940491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Acts 2:29-32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Brethren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I may confidently say to you regarding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patriarch David that he both died and was buried, and his tomb is with us to this day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“And so, because he was a prophet and knew that GOD HAD SWORN TO HIM WITH AN OATH TO SEAT one OF HIS DESCENDANTS ON HIS THRONE,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he looked ahead and spoke of the resurrection of the Christ, that HE WAS NEITHER ABANDONED TO HADES, NOR DID His flesh SUFFER DECAY.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Jesus God raised up again, to which we are all witnesses.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55588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6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Jesus’ </a:t>
            </a:r>
            <a:r>
              <a:rPr lang="en-US" sz="36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Burial Spot Was Known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7A98-5F56-4BDC-B919-5B249E8A48D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9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371600"/>
            <a:ext cx="8839200" cy="46356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Isaiah 53:9 NASB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His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grave was assigned with wicked men,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was with a rich man in His death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because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He had done no violence,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nor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was there any deceit in His mouth.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Isaiah 53:9 ESV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they made his grave with the wicked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with a rich man in his death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although he had done no violence, and there was no deceit in his mouth.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17488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Jesus’ Burial Fulfills Prophecy</a:t>
            </a:r>
            <a:endParaRPr lang="en-US" sz="36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28600" y="2256972"/>
            <a:ext cx="1447800" cy="45720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629400" y="4064000"/>
            <a:ext cx="1447800" cy="45720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362200" y="2256972"/>
            <a:ext cx="4572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447800" y="4495800"/>
            <a:ext cx="6096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7A98-5F56-4BDC-B919-5B249E8A48D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782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17638"/>
            <a:ext cx="8610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The Gospels’ focus on Joseph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Matthew 27:57-61 = Joseph of Arimathea was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</a:t>
            </a: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Luke 23:50-56 = Joseph was a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righteous man</a:t>
            </a: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John 19:38-42 = Joseph was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disciple</a:t>
            </a:r>
          </a:p>
          <a:p>
            <a:pPr marL="109728" indent="0">
              <a:buNone/>
            </a:pP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Significance of Jesus’ Burial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1. Jesus really died!</a:t>
            </a: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2. People knew where He was buried!</a:t>
            </a:r>
          </a:p>
          <a:p>
            <a:pPr marL="109728" indent="0">
              <a:buNone/>
            </a:pP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3335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en-US" sz="34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Importance of </a:t>
            </a:r>
            <a:r>
              <a:rPr lang="en-US" sz="34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34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Burial Account</a:t>
            </a:r>
            <a:endParaRPr lang="en-US" sz="34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7A98-5F56-4BDC-B919-5B249E8A48D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47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17638"/>
            <a:ext cx="8686800" cy="458965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15:42-43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When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evening had already come, because it was the preparation day, that is, the day before the Sabbath,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43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Joseph of Arimathea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came, a prominent member of the Council, who himself was waiting for the kingdom of God; and he gathered up courage and went in before Pilate, and asked for the body of Jesus.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6538"/>
            <a:ext cx="8229600" cy="742347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Joseph of </a:t>
            </a:r>
            <a:r>
              <a:rPr lang="en-US" sz="3600" dirty="0" err="1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Arimathea’s</a:t>
            </a:r>
            <a:r>
              <a:rPr lang="en-US" sz="36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Courage</a:t>
            </a:r>
            <a:endParaRPr lang="en-US" sz="36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486400" y="3581400"/>
            <a:ext cx="3048000" cy="6255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57200" y="4038600"/>
            <a:ext cx="12954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7A98-5F56-4BDC-B919-5B249E8A48D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00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15:44-45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Pilate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wondered if He was dead by this time, and summoning the centurion, he questioned him as to whether He was already dead.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And ascertaining this from the centurion, he granted the body to Joseph.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Writing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of the age of Tiberius, Tacitus remarks that 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‘people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sentenced to death forfeited their property and were forbidden 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burial’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” (Lane citing the 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Annals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VI. 29).</a:t>
            </a: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806037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Joseph Is Granted Jesus’ Body</a:t>
            </a:r>
            <a:endParaRPr lang="en-US" sz="36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7A98-5F56-4BDC-B919-5B249E8A48D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142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371600"/>
            <a:ext cx="8686800" cy="46356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15:46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Joseph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bought a linen cloth, took Him down, wrapped Him in the linen cloth and laid Him in a tomb which had been hewn out in the rock; and he rolled a stone against the entrance of the tomb.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/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Only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a few tombs with such rolling stones are known in Palestine, but all of them date from the period of 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Jesus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” (Lane).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55588"/>
            <a:ext cx="8229600" cy="696309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Joseph’s Extravagant Act of Love</a:t>
            </a:r>
            <a:endParaRPr lang="en-US" sz="36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7A98-5F56-4BDC-B919-5B249E8A48D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71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165166"/>
            <a:ext cx="8686800" cy="484212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15:47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Mary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Magdalene and Mary the mother of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Joses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 looking on to see where He was laid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15:40-41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There were also some women looking on from a distance, among whom were Mary Magdalene, and Mary the mother of James the Less and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Joses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and Salome.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When He was in Galilee, they used to follow Him and minister to Him; and there were many other women who came up with Him to Jerusalem.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30233"/>
            <a:ext cx="8229600" cy="936567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Eyewitnesses </a:t>
            </a:r>
            <a:r>
              <a:rPr lang="en-US" sz="36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36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Jesus’ Burial</a:t>
            </a:r>
            <a:endParaRPr lang="en-US" sz="36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7A98-5F56-4BDC-B919-5B249E8A48D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45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61963"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1. Jesus Christ really died for our sins. </a:t>
            </a:r>
          </a:p>
          <a:p>
            <a:pPr marL="571500" indent="-461963">
              <a:buNone/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461963"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2. Eyewitness knew where Jesus was buried.</a:t>
            </a:r>
          </a:p>
          <a:p>
            <a:pPr marL="571500" indent="-461963">
              <a:buNone/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461963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 Jesus was buried with the wealthy just as prophesied by Isaiah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2827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Applications</a:t>
            </a:r>
            <a:endParaRPr lang="en-US" sz="36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7A98-5F56-4BDC-B919-5B249E8A48D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79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17638"/>
            <a:ext cx="8686800" cy="470852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 Corinthians 15:1-4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Now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 make known to you, brethren, the gospel which I preached to you, which also you received, in which also you stand,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by which also you are saved, if you hold fast the word which I preached to you, unless you believed in vain.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For I delivered to you as of first importance what I also received, that Christ died for our sins according to the Scriptures,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that He was buried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and that He was raised on the third day according to the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Scriptures…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Jesus Christ Really Died</a:t>
            </a:r>
            <a:endParaRPr lang="en-US" sz="36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29000" y="4038600"/>
            <a:ext cx="3581400" cy="457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7A98-5F56-4BDC-B919-5B249E8A48D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931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8"/>
            <a:ext cx="87630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Early Gnostics: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The heavenly Christ came down upon earthly Jesus at His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baptism but left prior to the crucifixion.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 John 5:6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is the One who came by water and blood, Jesus Christ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not with the water only, but with the water and with the blood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It is the Spirit who testifies, because the Spirit is the truth.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Jesus Christ Really Died</a:t>
            </a:r>
            <a:endParaRPr lang="en-US" sz="32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7A98-5F56-4BDC-B919-5B249E8A48D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01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3070</TotalTime>
  <Words>941</Words>
  <Application>Microsoft Office PowerPoint</Application>
  <PresentationFormat>On-screen Show (4:3)</PresentationFormat>
  <Paragraphs>72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Mark 15:42-47</vt:lpstr>
      <vt:lpstr>The Importance of the Burial Account</vt:lpstr>
      <vt:lpstr>Joseph of Arimathea’s Courage</vt:lpstr>
      <vt:lpstr>Joseph Is Granted Jesus’ Body</vt:lpstr>
      <vt:lpstr>Joseph’s Extravagant Act of Love</vt:lpstr>
      <vt:lpstr>The Eyewitnesses to Jesus’ Burial</vt:lpstr>
      <vt:lpstr>Applications</vt:lpstr>
      <vt:lpstr>1. Jesus Christ Really Died</vt:lpstr>
      <vt:lpstr>1. Jesus Christ Really Died</vt:lpstr>
      <vt:lpstr>2. Jesus’ Burial Spot Was Known</vt:lpstr>
      <vt:lpstr>2. Jesus’ Burial Spot Was Known</vt:lpstr>
      <vt:lpstr>3. Jesus’ Burial Fulfills Prophecy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 15:33-41</dc:title>
  <dc:creator>Eric</dc:creator>
  <cp:lastModifiedBy>Christy</cp:lastModifiedBy>
  <cp:revision>147</cp:revision>
  <dcterms:created xsi:type="dcterms:W3CDTF">2015-04-27T19:13:06Z</dcterms:created>
  <dcterms:modified xsi:type="dcterms:W3CDTF">2015-05-28T17:21:21Z</dcterms:modified>
</cp:coreProperties>
</file>