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82" r:id="rId4"/>
    <p:sldId id="283" r:id="rId5"/>
    <p:sldId id="269" r:id="rId6"/>
    <p:sldId id="268" r:id="rId7"/>
    <p:sldId id="284" r:id="rId8"/>
    <p:sldId id="274" r:id="rId9"/>
    <p:sldId id="278" r:id="rId10"/>
    <p:sldId id="280" r:id="rId11"/>
    <p:sldId id="285" r:id="rId12"/>
  </p:sldIdLst>
  <p:sldSz cx="9144000" cy="6858000" type="screen4x3"/>
  <p:notesSz cx="6924675" cy="9210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orient="horz" pos="624" userDrawn="1">
          <p15:clr>
            <a:srgbClr val="A4A3A4"/>
          </p15:clr>
        </p15:guide>
        <p15:guide id="4" orient="horz" pos="1104" userDrawn="1">
          <p15:clr>
            <a:srgbClr val="A4A3A4"/>
          </p15:clr>
        </p15:guide>
        <p15:guide id="5" orient="horz" pos="18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1" userDrawn="1">
          <p15:clr>
            <a:srgbClr val="A4A3A4"/>
          </p15:clr>
        </p15:guide>
        <p15:guide id="2" pos="218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1CAB"/>
    <a:srgbClr val="336600"/>
    <a:srgbClr val="009A46"/>
    <a:srgbClr val="009900"/>
    <a:srgbClr val="FF0066"/>
    <a:srgbClr val="669900"/>
    <a:srgbClr val="486B70"/>
    <a:srgbClr val="768A76"/>
    <a:srgbClr val="527B80"/>
    <a:srgbClr val="5279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21" autoAdjust="0"/>
    <p:restoredTop sz="94434" autoAdjust="0"/>
  </p:normalViewPr>
  <p:slideViewPr>
    <p:cSldViewPr>
      <p:cViewPr varScale="1">
        <p:scale>
          <a:sx n="71" d="100"/>
          <a:sy n="71" d="100"/>
        </p:scale>
        <p:origin x="984" y="54"/>
      </p:cViewPr>
      <p:guideLst>
        <p:guide orient="horz" pos="96"/>
        <p:guide pos="288"/>
        <p:guide orient="horz" pos="624"/>
        <p:guide orient="horz" pos="1104"/>
        <p:guide orient="horz" pos="1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>
        <p:scale>
          <a:sx n="100" d="100"/>
          <a:sy n="100" d="100"/>
        </p:scale>
        <p:origin x="1788" y="-2658"/>
      </p:cViewPr>
      <p:guideLst>
        <p:guide orient="horz" pos="2901"/>
        <p:guide pos="218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96" y="8450719"/>
            <a:ext cx="2006600" cy="5678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2776537" y="8491537"/>
            <a:ext cx="3733800" cy="461962"/>
          </a:xfrm>
          <a:prstGeom prst="rect">
            <a:avLst/>
          </a:prstGeom>
        </p:spPr>
        <p:txBody>
          <a:bodyPr vert="horz" lIns="91437" tIns="45718" rIns="91437" bIns="45718" rtlCol="0" anchor="ctr" anchorCtr="0"/>
          <a:lstStyle>
            <a:lvl1pPr algn="r">
              <a:defRPr sz="1200"/>
            </a:lvl1pPr>
          </a:lstStyle>
          <a:p>
            <a:pPr algn="l" defTabSz="1142959">
              <a:tabLst>
                <a:tab pos="3486025" algn="r"/>
              </a:tabLst>
            </a:pPr>
            <a:r>
              <a:rPr lang="en-US" dirty="0" smtClean="0"/>
              <a:t>www.ggf.church	Page </a:t>
            </a:r>
            <a:fld id="{EDB2B2A1-32A7-43D3-85C6-9E5B68A11F74}" type="slidenum">
              <a:rPr lang="en-US" smtClean="0"/>
              <a:pPr algn="l" defTabSz="1142959">
                <a:tabLst>
                  <a:tab pos="3486025" algn="r"/>
                </a:tabLst>
              </a:pPr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0766" y="276582"/>
            <a:ext cx="1781604" cy="535752"/>
          </a:xfrm>
          <a:prstGeom prst="rect">
            <a:avLst/>
          </a:prstGeom>
          <a:noFill/>
        </p:spPr>
        <p:txBody>
          <a:bodyPr wrap="none" lIns="91437" tIns="45718" rIns="91437" bIns="45718" rtlCol="0">
            <a:spAutoFit/>
          </a:bodyPr>
          <a:lstStyle/>
          <a:p>
            <a:r>
              <a:rPr lang="en-US" sz="1400" dirty="0"/>
              <a:t>Seeking Things Above</a:t>
            </a:r>
            <a:br>
              <a:rPr lang="en-US" sz="1400" dirty="0"/>
            </a:br>
            <a:r>
              <a:rPr lang="en-US" sz="1400" dirty="0"/>
              <a:t>Colossians 3:1,2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38807" y="319088"/>
            <a:ext cx="1195331" cy="476700"/>
          </a:xfrm>
          <a:prstGeom prst="rect">
            <a:avLst/>
          </a:prstGeom>
          <a:noFill/>
        </p:spPr>
        <p:txBody>
          <a:bodyPr wrap="none" lIns="91437" tIns="45718" rIns="91437" bIns="45718" rtlCol="0">
            <a:spAutoFit/>
          </a:bodyPr>
          <a:lstStyle/>
          <a:p>
            <a:pPr algn="r"/>
            <a:r>
              <a:rPr lang="en-US" sz="1200" dirty="0"/>
              <a:t>06/07/15</a:t>
            </a:r>
          </a:p>
          <a:p>
            <a:pPr algn="r"/>
            <a:r>
              <a:rPr lang="en-US" sz="1200" dirty="0"/>
              <a:t>by Bob DeWaay</a:t>
            </a:r>
          </a:p>
        </p:txBody>
      </p:sp>
    </p:spTree>
    <p:extLst>
      <p:ext uri="{BB962C8B-B14F-4D97-AF65-F5344CB8AC3E}">
        <p14:creationId xmlns:p14="http://schemas.microsoft.com/office/powerpoint/2010/main" val="1772030102"/>
      </p:ext>
    </p:extLst>
  </p:cSld>
  <p:clrMap bg1="lt1" tx1="dk1" bg2="lt2" tx2="dk2" accent1="accent1" accent2="accent2" accent3="accent3" accent4="accent4" accent5="accent5" accent6="accent6" hlink="hlink" folHlink="folHlink"/>
  <p:hf hdr="0" dt="0"/>
  <p:extLst mod="1">
    <p:ext uri="{56416CCD-93CA-4268-BC5B-53C4BB910035}">
      <p15:sldGuideLst xmlns:p15="http://schemas.microsoft.com/office/powerpoint/2012/main">
        <p15:guide id="1" orient="horz" pos="432" userDrawn="1">
          <p15:clr>
            <a:srgbClr val="F26B43"/>
          </p15:clr>
        </p15:guide>
        <p15:guide id="2" pos="218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2381" y="0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/>
          <a:lstStyle>
            <a:lvl1pPr algn="r">
              <a:defRPr sz="1200"/>
            </a:lvl1pPr>
          </a:lstStyle>
          <a:p>
            <a:fld id="{33CF0762-2550-4DDF-AD3A-0610BA36CAF8}" type="datetimeFigureOut">
              <a:rPr lang="en-US" smtClean="0"/>
              <a:pPr/>
              <a:t>6/5/2015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42938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95" tIns="46097" rIns="92195" bIns="460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2468" y="4375071"/>
            <a:ext cx="5539740" cy="4144804"/>
          </a:xfrm>
          <a:prstGeom prst="rect">
            <a:avLst/>
          </a:prstGeom>
        </p:spPr>
        <p:txBody>
          <a:bodyPr vert="horz" lIns="92195" tIns="46097" rIns="92195" bIns="4609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48543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 anchor="b"/>
          <a:lstStyle>
            <a:lvl1pPr algn="l">
              <a:defRPr sz="1200"/>
            </a:lvl1pPr>
          </a:lstStyle>
          <a:p>
            <a:r>
              <a:rPr lang="en-US" smtClean="0"/>
              <a:t>Gospel Fruit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2381" y="8748543"/>
            <a:ext cx="3000693" cy="460534"/>
          </a:xfrm>
          <a:prstGeom prst="rect">
            <a:avLst/>
          </a:prstGeom>
        </p:spPr>
        <p:txBody>
          <a:bodyPr vert="horz" lIns="92195" tIns="46097" rIns="92195" bIns="46097" rtlCol="0" anchor="b"/>
          <a:lstStyle>
            <a:lvl1pPr algn="r">
              <a:defRPr sz="1200"/>
            </a:lvl1pPr>
          </a:lstStyle>
          <a:p>
            <a:fld id="{34F010B0-0E12-42F5-B6F7-9ABF38D2BB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642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Therefore, if you have been raised with Christ, keep seeking the things above, where Christ is, seated at the right hand of God. </a:t>
            </a:r>
            <a:r>
              <a:rPr lang="en-US" b="1" baseline="30000" dirty="0"/>
              <a:t> </a:t>
            </a:r>
            <a:r>
              <a:rPr lang="en-US" dirty="0"/>
              <a:t>Keep thinking about things above, not things on the earth. (Colossians 3:1, 2 NET)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697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7925" y="642938"/>
            <a:ext cx="46037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F010B0-0E12-42F5-B6F7-9ABF38D2BB2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Gospel Fruit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30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3657600"/>
            <a:ext cx="9144000" cy="32004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3582362"/>
          </a:xfrm>
          <a:solidFill>
            <a:srgbClr val="527B80"/>
          </a:solidFill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5400" b="1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733800"/>
            <a:ext cx="7772400" cy="1199704"/>
          </a:xfrm>
        </p:spPr>
        <p:txBody>
          <a:bodyPr lIns="45720" rIns="45720">
            <a:normAutofit/>
          </a:bodyPr>
          <a:lstStyle>
            <a:lvl1pPr marL="0" marR="64008" indent="0" algn="ctr">
              <a:buNone/>
              <a:defRPr sz="3200"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4320" indent="-274320">
              <a:buClr>
                <a:srgbClr val="558797"/>
              </a:buClr>
              <a:buSzPct val="80000"/>
              <a:buFont typeface="Wingdings" panose="05000000000000000000" pitchFamily="2" charset="2"/>
              <a:buChar char="§"/>
              <a:defRPr kumimoji="0" lang="en-US" sz="2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274320" indent="-274320">
              <a:buFont typeface="Arial" panose="020B0604020202020204" pitchFamily="34" charset="0"/>
              <a:buChar char="•"/>
              <a:defRPr kumimoji="0" lang="en-US" sz="2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28116" indent="-342900">
              <a:buFont typeface="Calibri" panose="020F050202020403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marL="859536" lvl="2" indent="-274320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rgbClr val="558797"/>
              </a:buClr>
              <a:buSzPct val="80000"/>
              <a:buFont typeface="Wingdings" panose="05000000000000000000" pitchFamily="2" charset="2"/>
              <a:buChar char="§"/>
            </a:pPr>
            <a:r>
              <a:rPr lang="en-US" dirty="0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  <a:effectLst/>
                <a:latin typeface="Calibri" panose="020F0502020204030204" pitchFamily="34" charset="0"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prstGeom prst="rect">
            <a:avLst/>
          </a:prstGeom>
          <a:solidFill>
            <a:srgbClr val="527B80"/>
          </a:solidFill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69900" y="149383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69900" y="6477000"/>
            <a:ext cx="8229600" cy="334961"/>
          </a:xfrm>
          <a:prstGeom prst="rect">
            <a:avLst/>
          </a:prstGeom>
          <a:solidFill>
            <a:srgbClr val="527B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>
              <a:tabLst>
                <a:tab pos="8004175" algn="r"/>
              </a:tabLst>
            </a:pPr>
            <a:r>
              <a:rPr lang="en-US" sz="1800" dirty="0" smtClean="0">
                <a:latin typeface="Calibri" panose="020F0502020204030204" pitchFamily="34" charset="0"/>
              </a:rPr>
              <a:t>Seeking Things Above: Colossians 3:1, 2	</a:t>
            </a:r>
            <a:fld id="{858569F5-32B3-4544-898B-347DFDA947EC}" type="slidenum">
              <a:rPr lang="en-US" sz="1800" smtClean="0">
                <a:latin typeface="Calibri" panose="020F0502020204030204" pitchFamily="34" charset="0"/>
              </a:rPr>
              <a:t>‹#›</a:t>
            </a:fld>
            <a:endParaRPr lang="en-US" sz="1800" dirty="0" smtClean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latinLnBrk="0" hangingPunct="1">
        <a:spcBef>
          <a:spcPct val="0"/>
        </a:spcBef>
        <a:buNone/>
        <a:defRPr kumimoji="0" sz="4000" b="1" kern="1200">
          <a:solidFill>
            <a:schemeClr val="bg1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rgbClr val="486B70"/>
        </a:buClr>
        <a:buSzPct val="80000"/>
        <a:buFont typeface="Wingdings" panose="05000000000000000000" pitchFamily="2" charset="2"/>
        <a:buChar char="§"/>
        <a:defRPr kumimoji="0"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rgbClr val="486B70"/>
        </a:buClr>
        <a:buFont typeface="Verdana" panose="020B0604030504040204" pitchFamily="34" charset="0"/>
        <a:buChar char="-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Seeking Things Above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733800"/>
            <a:ext cx="7772400" cy="3124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Colossians 3:1, 2</a:t>
            </a:r>
          </a:p>
          <a:p>
            <a:endParaRPr lang="en-US" dirty="0" smtClean="0"/>
          </a:p>
          <a:p>
            <a:r>
              <a:rPr lang="en-US" i="1" dirty="0" smtClean="0"/>
              <a:t>by Bob DeWaay</a:t>
            </a:r>
          </a:p>
          <a:p>
            <a:r>
              <a:rPr lang="en-US" dirty="0" smtClean="0"/>
              <a:t>Gospel of Grace Fellowship</a:t>
            </a:r>
          </a:p>
          <a:p>
            <a:endParaRPr lang="en-US" dirty="0" smtClean="0"/>
          </a:p>
          <a:p>
            <a:r>
              <a:rPr lang="en-US" dirty="0" smtClean="0"/>
              <a:t>June 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1" y="1371600"/>
            <a:ext cx="8229600" cy="3713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  <a:cs typeface="Arial" pitchFamily="34" charset="0"/>
              </a:rPr>
              <a:t>Ephesians 4:22-24</a:t>
            </a:r>
            <a:r>
              <a:rPr lang="en-US" sz="3200" b="1" dirty="0" smtClean="0">
                <a:latin typeface="Calibri" panose="020F0502020204030204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(NASB)</a:t>
            </a:r>
          </a:p>
          <a:p>
            <a:pPr>
              <a:lnSpc>
                <a:spcPts val="3400"/>
              </a:lnSpc>
            </a:pP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In reference to your former manner of life, you </a:t>
            </a:r>
            <a:r>
              <a:rPr lang="en-US" sz="3200" dirty="0" smtClean="0">
                <a:solidFill>
                  <a:srgbClr val="336600"/>
                </a:solidFill>
                <a:latin typeface="Calibri" panose="020F0502020204030204" pitchFamily="34" charset="0"/>
                <a:cs typeface="Arial" pitchFamily="34" charset="0"/>
              </a:rPr>
              <a:t>lay aside the old self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which is being corrupted in accordance with the lusts of deceit, and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that you be renewed in the spirit of your mind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and </a:t>
            </a:r>
            <a:r>
              <a:rPr lang="en-US" sz="3200" dirty="0" smtClean="0">
                <a:solidFill>
                  <a:srgbClr val="336600"/>
                </a:solidFill>
                <a:latin typeface="Calibri" panose="020F0502020204030204" pitchFamily="34" charset="0"/>
                <a:cs typeface="Arial" pitchFamily="34" charset="0"/>
              </a:rPr>
              <a:t>put on the new self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which in the likeness of God has been created in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righteousness and holiness of the truth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 smtClean="0"/>
              <a:t>We Must Adopt a New Life </a:t>
            </a:r>
            <a:br>
              <a:rPr lang="en-US" dirty="0" smtClean="0"/>
            </a:br>
            <a:r>
              <a:rPr lang="en-US" dirty="0" smtClean="0"/>
              <a:t>Grounded in The Truth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5029200"/>
            <a:ext cx="8534400" cy="11430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dirty="0"/>
              <a:t>We must know and believe God’s Word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dirty="0"/>
              <a:t>We must believe that God will keep His promise to change us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9900" y="1493838"/>
            <a:ext cx="8216900" cy="4525963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Why are Paul’s admonitions grounded in the resurrection of Christ and other truths of His finished work?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Have you heard warnings against being “heavenly minded” and how do such warnings conflict with Paul’s clear imperative?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200" dirty="0"/>
              <a:t>What is the difference between pagan spirituality that Paul calls “on the earth” and the true spirituality of the ascended Christ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Sermon Discussion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7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Are Raised With Christ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3753" y="1281953"/>
            <a:ext cx="80772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</a:rPr>
              <a:t>Colossians 3:1a</a:t>
            </a:r>
            <a:r>
              <a:rPr lang="en-US" sz="3200" dirty="0" smtClean="0">
                <a:latin typeface="Calibri" panose="020F0502020204030204" pitchFamily="34" charset="0"/>
              </a:rPr>
              <a:t> (NET)</a:t>
            </a:r>
          </a:p>
          <a:p>
            <a:r>
              <a:rPr lang="en-US" sz="3200" baseline="30000" dirty="0" smtClean="0">
                <a:latin typeface="Calibri" panose="020F0502020204030204" pitchFamily="34" charset="0"/>
              </a:rPr>
              <a:t> 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Therefore,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if you have been raised with Christ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…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70647" y="2895600"/>
            <a:ext cx="8458200" cy="29718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“If” is a 3</a:t>
            </a:r>
            <a:r>
              <a:rPr lang="en-US" sz="3200" baseline="30000" dirty="0" smtClean="0"/>
              <a:t>rd</a:t>
            </a:r>
            <a:r>
              <a:rPr lang="en-US" sz="3200" dirty="0" smtClean="0"/>
              <a:t> class conditional: “if as is the case” or “since”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“Therefore” refers to the command to avoid the false teachings from bad sources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This truth was stated in Colossians 2:12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This is a case of “already/not yet” eschatology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188983"/>
            <a:ext cx="8229600" cy="2830817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“Then” is implied and is a logical consequence of the “if” conditional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“Seek” is a present imperative: a command from God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The “right hand of God” alludes to Psalm 110:1 and teaches Christ’s place of preeminence and power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Seek Heavenly Things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266489"/>
            <a:ext cx="84582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</a:rPr>
              <a:t>Colossians 3:1b</a:t>
            </a:r>
            <a:r>
              <a:rPr lang="en-US" sz="3200" b="1" dirty="0" smtClean="0">
                <a:latin typeface="Calibri" panose="020F0502020204030204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</a:rPr>
              <a:t>(NET)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keep seeking the things above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where Christ is,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seated at the right hand of God</a:t>
            </a:r>
            <a:endParaRPr lang="en-US" sz="32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52800"/>
            <a:ext cx="8477250" cy="20574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“Keep thinking” is imperative in the Greek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“Above” is in antithetical relationship to “on the earth”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Ironically, the false teachers have a spirituality this is earthly!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Think According to Heavenly Truth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286435"/>
            <a:ext cx="84582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</a:rPr>
              <a:t>Colossians 3:2</a:t>
            </a:r>
            <a:r>
              <a:rPr lang="en-US" sz="3200" b="1" dirty="0" smtClean="0">
                <a:latin typeface="Calibri" panose="020F0502020204030204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</a:rPr>
              <a:t>(NET)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Keep thinking about things above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not things on the earth  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9900" y="1600200"/>
            <a:ext cx="8229600" cy="4038600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Christ is truly transcendent, unlike the false cosmic Christ of the pagans</a:t>
            </a:r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Our thinking influences our attitudes and behavior</a:t>
            </a:r>
            <a:endParaRPr lang="en-US" sz="3600" dirty="0"/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3600" dirty="0" smtClean="0"/>
              <a:t>To truly obey God, our minds must be renewed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Implications and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219201"/>
            <a:ext cx="8381999" cy="365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  <a:cs typeface="Arial" pitchFamily="34" charset="0"/>
              </a:rPr>
              <a:t>Philippians 3:18-20</a:t>
            </a:r>
            <a:r>
              <a:rPr lang="en-US" sz="3200" b="1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(NASB)</a:t>
            </a:r>
          </a:p>
          <a:p>
            <a:pPr>
              <a:lnSpc>
                <a:spcPts val="3400"/>
              </a:lnSpc>
            </a:pP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For many walk . . . [who] are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enemies of the cross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of Christ, whose end is destruction, whose god is their appetite, and whose glory is in their shame,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who set their minds on earthly things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. </a:t>
            </a:r>
            <a:r>
              <a:rPr lang="en-US" sz="3200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For our citizenship is in heaven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from which also </a:t>
            </a:r>
            <a:r>
              <a:rPr lang="en-US" sz="3200" b="1" dirty="0" smtClean="0">
                <a:solidFill>
                  <a:srgbClr val="009A46"/>
                </a:solidFill>
                <a:latin typeface="Calibri" panose="020F0502020204030204" pitchFamily="34" charset="0"/>
                <a:cs typeface="Arial" pitchFamily="34" charset="0"/>
              </a:rPr>
              <a:t>we eagerly wait for a Savior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the Lord Jesus Christ;</a:t>
            </a:r>
          </a:p>
          <a:p>
            <a:pPr>
              <a:lnSpc>
                <a:spcPts val="3400"/>
              </a:lnSpc>
            </a:pPr>
            <a:endParaRPr lang="en-US" sz="3200" dirty="0" smtClean="0"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The Cross Points to the Resurrected Christ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365619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Christ is in heaven and we long for His return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Looking to heaven for Christ will make us gospel-centric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260425"/>
            <a:ext cx="8441619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  <a:cs typeface="Arial" pitchFamily="34" charset="0"/>
              </a:rPr>
              <a:t>2Corinthians 11:4</a:t>
            </a:r>
            <a:r>
              <a:rPr lang="en-US" sz="3200" b="1" dirty="0" smtClean="0">
                <a:latin typeface="Calibri" panose="020F0502020204030204" pitchFamily="34" charset="0"/>
                <a:cs typeface="Arial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(NASB)</a:t>
            </a:r>
          </a:p>
          <a:p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For if one comes and preaches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another Jesus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whom we have not preached, or you receive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 a different spirit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which you have not received, or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a different gospel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which you have not accepted, you bear this beautifully.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Beware the False Cosmic Christ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4384357"/>
            <a:ext cx="8229600" cy="1940243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The Cosmic Christ is earthly, sensual, and immanent only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There is a dangerous “spirituality” that is of the earth</a:t>
            </a:r>
          </a:p>
          <a:p>
            <a:pPr>
              <a:lnSpc>
                <a:spcPts val="3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Christ is the true Creator and transcends the creation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 smtClean="0"/>
              <a:t>Our Thinking Influences </a:t>
            </a:r>
            <a:br>
              <a:rPr lang="en-US" dirty="0" smtClean="0"/>
            </a:br>
            <a:r>
              <a:rPr lang="en-US" dirty="0" smtClean="0"/>
              <a:t>Our Attitudes and Behavior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432820"/>
            <a:ext cx="8441619" cy="322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00"/>
              </a:lnSpc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</a:rPr>
              <a:t>Philippians 2:5-7</a:t>
            </a:r>
            <a:r>
              <a:rPr lang="en-US" sz="3200" b="1" dirty="0" smtClean="0">
                <a:latin typeface="Calibri" panose="020F0502020204030204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</a:rPr>
              <a:t>(NASB)</a:t>
            </a:r>
          </a:p>
          <a:p>
            <a:pPr marL="0" lvl="1">
              <a:lnSpc>
                <a:spcPts val="3400"/>
              </a:lnSpc>
            </a:pP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Have this attitude in yourselves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which was also in Christ Jesus, who, although He existed in the form of God, did not regard equality with God a thing to be grasped, but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emptied Himself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taking the form of a bond-servant, and being made in the likeness of men.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4800600"/>
            <a:ext cx="8534400" cy="1447800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Christian thinking is centered on Christ</a:t>
            </a:r>
          </a:p>
          <a:p>
            <a:pPr>
              <a:lnSpc>
                <a:spcPts val="32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Human wisdom will not change us into the image of Christ</a:t>
            </a: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838200"/>
          </a:xfrm>
        </p:spPr>
        <p:txBody>
          <a:bodyPr>
            <a:noAutofit/>
          </a:bodyPr>
          <a:lstStyle/>
          <a:p>
            <a:r>
              <a:rPr lang="en-US" dirty="0" smtClean="0"/>
              <a:t>We Must Have a Renewed Mind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1" y="1322294"/>
            <a:ext cx="8153400" cy="5106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  <a:spcAft>
                <a:spcPts val="600"/>
              </a:spcAft>
            </a:pPr>
            <a:r>
              <a:rPr lang="en-US" sz="3200" b="1" u="sng" dirty="0" smtClean="0">
                <a:latin typeface="Calibri" panose="020F0502020204030204" pitchFamily="34" charset="0"/>
              </a:rPr>
              <a:t>Romans 12:2. 3</a:t>
            </a:r>
            <a:r>
              <a:rPr lang="en-US" sz="3200" b="1" dirty="0" smtClean="0">
                <a:latin typeface="Calibri" panose="020F0502020204030204" pitchFamily="34" charset="0"/>
              </a:rPr>
              <a:t>  </a:t>
            </a:r>
            <a:r>
              <a:rPr lang="en-US" sz="3200" dirty="0" smtClean="0">
                <a:latin typeface="Calibri" panose="020F0502020204030204" pitchFamily="34" charset="0"/>
              </a:rPr>
              <a:t>(NASB)</a:t>
            </a:r>
          </a:p>
          <a:p>
            <a:pPr marL="0" lvl="1">
              <a:lnSpc>
                <a:spcPts val="3500"/>
              </a:lnSpc>
            </a:pP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And do not be conformed to this world, but </a:t>
            </a:r>
            <a:r>
              <a:rPr lang="en-US" sz="3200" dirty="0" smtClean="0">
                <a:solidFill>
                  <a:srgbClr val="C00000"/>
                </a:solidFill>
                <a:latin typeface="Calibri" panose="020F0502020204030204" pitchFamily="34" charset="0"/>
                <a:cs typeface="Arial" pitchFamily="34" charset="0"/>
              </a:rPr>
              <a:t>be transformed by the renewing of your mind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so that you may prove what the will of God is, that which is good and acceptable and perfect.  For through the grace given to me I say to everyone among you </a:t>
            </a:r>
            <a:r>
              <a:rPr lang="en-US" sz="3200" dirty="0" smtClean="0">
                <a:solidFill>
                  <a:srgbClr val="7030A0"/>
                </a:solidFill>
                <a:latin typeface="Calibri" panose="020F0502020204030204" pitchFamily="34" charset="0"/>
                <a:cs typeface="Arial" pitchFamily="34" charset="0"/>
              </a:rPr>
              <a:t>not to think more highly of himself 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than he ought to think; but to </a:t>
            </a:r>
            <a:r>
              <a:rPr lang="en-US" sz="3200" dirty="0" smtClean="0">
                <a:solidFill>
                  <a:srgbClr val="0D1CAB"/>
                </a:solidFill>
                <a:latin typeface="Calibri" panose="020F0502020204030204" pitchFamily="34" charset="0"/>
                <a:cs typeface="Arial" pitchFamily="34" charset="0"/>
              </a:rPr>
              <a:t>think so as to have sound judgment</a:t>
            </a:r>
            <a:r>
              <a:rPr lang="en-US" sz="3200" dirty="0" smtClean="0">
                <a:latin typeface="Calibri" panose="020F0502020204030204" pitchFamily="34" charset="0"/>
                <a:cs typeface="Arial" pitchFamily="34" charset="0"/>
              </a:rPr>
              <a:t>, as God has allotted to each a measure of faith.</a:t>
            </a:r>
          </a:p>
          <a:p>
            <a:pPr marL="0" lvl="1">
              <a:lnSpc>
                <a:spcPts val="3500"/>
              </a:lnSpc>
            </a:pPr>
            <a:endParaRPr lang="en-US" sz="32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3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12606</TotalTime>
  <Words>818</Words>
  <Application>Microsoft Office PowerPoint</Application>
  <PresentationFormat>On-screen Show (4:3)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Lucida Sans Unicode</vt:lpstr>
      <vt:lpstr>Verdana</vt:lpstr>
      <vt:lpstr>Wingdings</vt:lpstr>
      <vt:lpstr>Wingdings 2</vt:lpstr>
      <vt:lpstr>Concourse</vt:lpstr>
      <vt:lpstr>Seeking Things Above</vt:lpstr>
      <vt:lpstr>We Are Raised With Christ</vt:lpstr>
      <vt:lpstr>Seek Heavenly Things</vt:lpstr>
      <vt:lpstr>Think According to Heavenly Truth</vt:lpstr>
      <vt:lpstr>Implications and Applications</vt:lpstr>
      <vt:lpstr>The Cross Points to the Resurrected Christ</vt:lpstr>
      <vt:lpstr>Beware the False Cosmic Christ</vt:lpstr>
      <vt:lpstr>Our Thinking Influences  Our Attitudes and Behavior</vt:lpstr>
      <vt:lpstr>We Must Have a Renewed Mind</vt:lpstr>
      <vt:lpstr>We Must Adopt a New Life  Grounded in The Truth</vt:lpstr>
      <vt:lpstr>Sermon Discussion Questions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1:1-3</dc:title>
  <dc:creator>Eric</dc:creator>
  <cp:lastModifiedBy>Christy</cp:lastModifiedBy>
  <cp:revision>558</cp:revision>
  <cp:lastPrinted>2015-06-05T17:51:11Z</cp:lastPrinted>
  <dcterms:created xsi:type="dcterms:W3CDTF">2014-02-05T15:11:40Z</dcterms:created>
  <dcterms:modified xsi:type="dcterms:W3CDTF">2015-06-05T17:51:32Z</dcterms:modified>
</cp:coreProperties>
</file>