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handoutMasterIdLst>
    <p:handoutMasterId r:id="rId13"/>
  </p:handoutMasterIdLst>
  <p:sldIdLst>
    <p:sldId id="256" r:id="rId2"/>
    <p:sldId id="263" r:id="rId3"/>
    <p:sldId id="282" r:id="rId4"/>
    <p:sldId id="283" r:id="rId5"/>
    <p:sldId id="269" r:id="rId6"/>
    <p:sldId id="268" r:id="rId7"/>
    <p:sldId id="284" r:id="rId8"/>
    <p:sldId id="274" r:id="rId9"/>
    <p:sldId id="278" r:id="rId10"/>
    <p:sldId id="280" r:id="rId11"/>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6" userDrawn="1">
          <p15:clr>
            <a:srgbClr val="A4A3A4"/>
          </p15:clr>
        </p15:guide>
        <p15:guide id="2" pos="288" userDrawn="1">
          <p15:clr>
            <a:srgbClr val="A4A3A4"/>
          </p15:clr>
        </p15:guide>
        <p15:guide id="3" orient="horz" pos="624" userDrawn="1">
          <p15:clr>
            <a:srgbClr val="A4A3A4"/>
          </p15:clr>
        </p15:guide>
        <p15:guide id="4" orient="horz" pos="1104" userDrawn="1">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D1CAB"/>
    <a:srgbClr val="009900"/>
    <a:srgbClr val="336600"/>
    <a:srgbClr val="009A46"/>
    <a:srgbClr val="FF0066"/>
    <a:srgbClr val="669900"/>
    <a:srgbClr val="486B70"/>
    <a:srgbClr val="768A76"/>
    <a:srgbClr val="527B80"/>
    <a:srgbClr val="52797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721" autoAdjust="0"/>
    <p:restoredTop sz="94434" autoAdjust="0"/>
  </p:normalViewPr>
  <p:slideViewPr>
    <p:cSldViewPr>
      <p:cViewPr varScale="1">
        <p:scale>
          <a:sx n="71" d="100"/>
          <a:sy n="71" d="100"/>
        </p:scale>
        <p:origin x="984" y="54"/>
      </p:cViewPr>
      <p:guideLst>
        <p:guide orient="horz" pos="96"/>
        <p:guide pos="288"/>
        <p:guide orient="horz" pos="624"/>
        <p:guide orient="horz" pos="1104"/>
      </p:guideLst>
    </p:cSldViewPr>
  </p:slideViewPr>
  <p:outlineViewPr>
    <p:cViewPr>
      <p:scale>
        <a:sx n="33" d="100"/>
        <a:sy n="33" d="100"/>
      </p:scale>
      <p:origin x="0" y="0"/>
    </p:cViewPr>
  </p:outlineViewPr>
  <p:notesTextViewPr>
    <p:cViewPr>
      <p:scale>
        <a:sx n="1" d="1"/>
        <a:sy n="1" d="1"/>
      </p:scale>
      <p:origin x="0" y="0"/>
    </p:cViewPr>
  </p:notesTextViewPr>
  <p:notesViewPr>
    <p:cSldViewPr showGuides="1">
      <p:cViewPr>
        <p:scale>
          <a:sx n="100" d="100"/>
          <a:sy n="100" d="100"/>
        </p:scale>
        <p:origin x="1788" y="72"/>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72879" y="8809022"/>
            <a:ext cx="2119765" cy="591909"/>
          </a:xfrm>
          <a:prstGeom prst="rect">
            <a:avLst/>
          </a:prstGeom>
        </p:spPr>
      </p:pic>
      <p:sp>
        <p:nvSpPr>
          <p:cNvPr id="7" name="Slide Number Placeholder 6"/>
          <p:cNvSpPr>
            <a:spLocks noGrp="1"/>
          </p:cNvSpPr>
          <p:nvPr>
            <p:ph type="sldNum" sz="quarter" idx="3"/>
          </p:nvPr>
        </p:nvSpPr>
        <p:spPr>
          <a:xfrm>
            <a:off x="2933123" y="8851571"/>
            <a:ext cx="3944372" cy="481549"/>
          </a:xfrm>
          <a:prstGeom prst="rect">
            <a:avLst/>
          </a:prstGeom>
        </p:spPr>
        <p:txBody>
          <a:bodyPr vert="horz" lIns="95866" tIns="47933" rIns="95866" bIns="47933" rtlCol="0" anchor="ctr" anchorCtr="0"/>
          <a:lstStyle>
            <a:lvl1pPr algn="r">
              <a:defRPr sz="1300"/>
            </a:lvl1pPr>
          </a:lstStyle>
          <a:p>
            <a:pPr algn="l" defTabSz="1198321">
              <a:tabLst>
                <a:tab pos="3654880" algn="r"/>
              </a:tabLst>
            </a:pPr>
            <a:r>
              <a:rPr lang="en-US" dirty="0" smtClean="0"/>
              <a:t>www.gospelofgracefellowship.org	Page </a:t>
            </a:r>
            <a:fld id="{EDB2B2A1-32A7-43D3-85C6-9E5B68A11F74}" type="slidenum">
              <a:rPr lang="en-US" smtClean="0"/>
              <a:pPr algn="l" defTabSz="1198321">
                <a:tabLst>
                  <a:tab pos="3654880" algn="r"/>
                </a:tabLst>
              </a:pPr>
              <a:t>‹#›</a:t>
            </a:fld>
            <a:endParaRPr lang="en-US" dirty="0"/>
          </a:p>
        </p:txBody>
      </p:sp>
      <p:sp>
        <p:nvSpPr>
          <p:cNvPr id="4" name="TextBox 3"/>
          <p:cNvSpPr txBox="1"/>
          <p:nvPr/>
        </p:nvSpPr>
        <p:spPr>
          <a:xfrm>
            <a:off x="476187" y="288309"/>
            <a:ext cx="2893959" cy="558467"/>
          </a:xfrm>
          <a:prstGeom prst="rect">
            <a:avLst/>
          </a:prstGeom>
          <a:noFill/>
        </p:spPr>
        <p:txBody>
          <a:bodyPr wrap="none" lIns="95866" tIns="47933" rIns="95866" bIns="47933" rtlCol="0">
            <a:spAutoFit/>
          </a:bodyPr>
          <a:lstStyle/>
          <a:p>
            <a:r>
              <a:rPr lang="en-US" sz="1500" dirty="0"/>
              <a:t>New Life With Christ Now Hidden, </a:t>
            </a:r>
            <a:br>
              <a:rPr lang="en-US" sz="1500" dirty="0"/>
            </a:br>
            <a:r>
              <a:rPr lang="en-US" sz="1500" dirty="0"/>
              <a:t>Then Revealed Colossians 3:3-4</a:t>
            </a:r>
          </a:p>
        </p:txBody>
      </p:sp>
      <p:sp>
        <p:nvSpPr>
          <p:cNvPr id="5" name="TextBox 4"/>
          <p:cNvSpPr txBox="1"/>
          <p:nvPr/>
        </p:nvSpPr>
        <p:spPr>
          <a:xfrm>
            <a:off x="5534255" y="332617"/>
            <a:ext cx="1262743" cy="496912"/>
          </a:xfrm>
          <a:prstGeom prst="rect">
            <a:avLst/>
          </a:prstGeom>
          <a:noFill/>
        </p:spPr>
        <p:txBody>
          <a:bodyPr wrap="none" lIns="95866" tIns="47933" rIns="95866" bIns="47933" rtlCol="0">
            <a:spAutoFit/>
          </a:bodyPr>
          <a:lstStyle/>
          <a:p>
            <a:pPr algn="r"/>
            <a:r>
              <a:rPr lang="en-US" sz="1300" dirty="0"/>
              <a:t>06/14/15</a:t>
            </a:r>
          </a:p>
          <a:p>
            <a:pPr algn="r"/>
            <a:r>
              <a:rPr lang="en-US" sz="1300" dirty="0"/>
              <a:t>by Bob DeWaay</a:t>
            </a:r>
          </a:p>
        </p:txBody>
      </p:sp>
    </p:spTree>
    <p:extLst>
      <p:ext uri="{BB962C8B-B14F-4D97-AF65-F5344CB8AC3E}">
        <p14:creationId xmlns:p14="http://schemas.microsoft.com/office/powerpoint/2010/main" val="1772030102"/>
      </p:ext>
    </p:extLst>
  </p:cSld>
  <p:clrMap bg1="lt1" tx1="dk1" bg2="lt2" tx2="dk2" accent1="accent1" accent2="accent2" accent3="accent3" accent4="accent4" accent5="accent5" accent6="accent6" hlink="hlink" folHlink="folHlink"/>
  <p:hf hdr="0" dt="0"/>
  <p:extLst mod="1">
    <p:ext uri="{56416CCD-93CA-4268-BC5B-53C4BB910035}">
      <p15:sldGuideLst xmlns:p15="http://schemas.microsoft.com/office/powerpoint/2012/main">
        <p15:guide id="1" orient="horz" pos="450" userDrawn="1">
          <p15:clr>
            <a:srgbClr val="F26B43"/>
          </p15:clr>
        </p15:guide>
        <p15:guide id="2" pos="2304"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1" cy="480060"/>
          </a:xfrm>
          <a:prstGeom prst="rect">
            <a:avLst/>
          </a:prstGeom>
        </p:spPr>
        <p:txBody>
          <a:bodyPr vert="horz" lIns="96661" tIns="48330" rIns="96661" bIns="48330" rtlCol="0"/>
          <a:lstStyle>
            <a:lvl1pPr algn="l">
              <a:defRPr sz="1300"/>
            </a:lvl1pPr>
          </a:lstStyle>
          <a:p>
            <a:endParaRPr lang="en-US"/>
          </a:p>
        </p:txBody>
      </p:sp>
      <p:sp>
        <p:nvSpPr>
          <p:cNvPr id="3" name="Date Placeholder 2"/>
          <p:cNvSpPr>
            <a:spLocks noGrp="1"/>
          </p:cNvSpPr>
          <p:nvPr>
            <p:ph type="dt" idx="1"/>
          </p:nvPr>
        </p:nvSpPr>
        <p:spPr>
          <a:xfrm>
            <a:off x="4143587" y="0"/>
            <a:ext cx="3169921" cy="480060"/>
          </a:xfrm>
          <a:prstGeom prst="rect">
            <a:avLst/>
          </a:prstGeom>
        </p:spPr>
        <p:txBody>
          <a:bodyPr vert="horz" lIns="96661" tIns="48330" rIns="96661" bIns="48330" rtlCol="0"/>
          <a:lstStyle>
            <a:lvl1pPr algn="r">
              <a:defRPr sz="1300"/>
            </a:lvl1pPr>
          </a:lstStyle>
          <a:p>
            <a:fld id="{33CF0762-2550-4DDF-AD3A-0610BA36CAF8}" type="datetimeFigureOut">
              <a:rPr lang="en-US" smtClean="0"/>
              <a:pPr/>
              <a:t>6/11/2015</a:t>
            </a:fld>
            <a:endParaRPr lang="en-US"/>
          </a:p>
        </p:txBody>
      </p:sp>
      <p:sp>
        <p:nvSpPr>
          <p:cNvPr id="4" name="Slide Image Placeholder 3"/>
          <p:cNvSpPr>
            <a:spLocks noGrp="1" noRot="1" noChangeAspect="1"/>
          </p:cNvSpPr>
          <p:nvPr>
            <p:ph type="sldImg" idx="2"/>
          </p:nvPr>
        </p:nvSpPr>
        <p:spPr>
          <a:xfrm>
            <a:off x="1274763" y="669925"/>
            <a:ext cx="4802187" cy="3600450"/>
          </a:xfrm>
          <a:prstGeom prst="rect">
            <a:avLst/>
          </a:prstGeom>
          <a:noFill/>
          <a:ln w="12700">
            <a:solidFill>
              <a:prstClr val="black"/>
            </a:solidFill>
          </a:ln>
        </p:spPr>
        <p:txBody>
          <a:bodyPr vert="horz" lIns="96661" tIns="48330" rIns="96661" bIns="48330" rtlCol="0" anchor="ctr"/>
          <a:lstStyle/>
          <a:p>
            <a:endParaRPr lang="en-US"/>
          </a:p>
        </p:txBody>
      </p:sp>
      <p:sp>
        <p:nvSpPr>
          <p:cNvPr id="5" name="Notes Placeholder 4"/>
          <p:cNvSpPr>
            <a:spLocks noGrp="1"/>
          </p:cNvSpPr>
          <p:nvPr>
            <p:ph type="body" sz="quarter" idx="3"/>
          </p:nvPr>
        </p:nvSpPr>
        <p:spPr>
          <a:xfrm>
            <a:off x="731521" y="4560571"/>
            <a:ext cx="5852160" cy="4320540"/>
          </a:xfrm>
          <a:prstGeom prst="rect">
            <a:avLst/>
          </a:prstGeom>
        </p:spPr>
        <p:txBody>
          <a:bodyPr vert="horz" lIns="96661" tIns="48330" rIns="96661" bIns="4833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1" cy="480060"/>
          </a:xfrm>
          <a:prstGeom prst="rect">
            <a:avLst/>
          </a:prstGeom>
        </p:spPr>
        <p:txBody>
          <a:bodyPr vert="horz" lIns="96661" tIns="48330" rIns="96661" bIns="48330" rtlCol="0" anchor="b"/>
          <a:lstStyle>
            <a:lvl1pPr algn="l">
              <a:defRPr sz="1300"/>
            </a:lvl1pPr>
          </a:lstStyle>
          <a:p>
            <a:r>
              <a:rPr lang="en-US" smtClean="0"/>
              <a:t>Gospel Fruit</a:t>
            </a:r>
            <a:endParaRPr lang="en-US"/>
          </a:p>
        </p:txBody>
      </p:sp>
      <p:sp>
        <p:nvSpPr>
          <p:cNvPr id="7" name="Slide Number Placeholder 6"/>
          <p:cNvSpPr>
            <a:spLocks noGrp="1"/>
          </p:cNvSpPr>
          <p:nvPr>
            <p:ph type="sldNum" sz="quarter" idx="5"/>
          </p:nvPr>
        </p:nvSpPr>
        <p:spPr>
          <a:xfrm>
            <a:off x="4143587" y="9119474"/>
            <a:ext cx="3169921" cy="480060"/>
          </a:xfrm>
          <a:prstGeom prst="rect">
            <a:avLst/>
          </a:prstGeom>
        </p:spPr>
        <p:txBody>
          <a:bodyPr vert="horz" lIns="96661" tIns="48330" rIns="96661" bIns="48330" rtlCol="0" anchor="b"/>
          <a:lstStyle>
            <a:lvl1pPr algn="r">
              <a:defRPr sz="1300"/>
            </a:lvl1pPr>
          </a:lstStyle>
          <a:p>
            <a:fld id="{34F010B0-0E12-42F5-B6F7-9ABF38D2BB27}" type="slidenum">
              <a:rPr lang="en-US" smtClean="0"/>
              <a:pPr/>
              <a:t>‹#›</a:t>
            </a:fld>
            <a:endParaRPr lang="en-US"/>
          </a:p>
        </p:txBody>
      </p:sp>
    </p:spTree>
    <p:extLst>
      <p:ext uri="{BB962C8B-B14F-4D97-AF65-F5344CB8AC3E}">
        <p14:creationId xmlns:p14="http://schemas.microsoft.com/office/powerpoint/2010/main" val="3252764228"/>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74763" y="669925"/>
            <a:ext cx="4802187" cy="3600450"/>
          </a:xfrm>
        </p:spPr>
      </p:sp>
      <p:sp>
        <p:nvSpPr>
          <p:cNvPr id="3" name="Notes Placeholder 2"/>
          <p:cNvSpPr>
            <a:spLocks noGrp="1"/>
          </p:cNvSpPr>
          <p:nvPr>
            <p:ph type="body" idx="1"/>
          </p:nvPr>
        </p:nvSpPr>
        <p:spPr/>
        <p:txBody>
          <a:bodyPr>
            <a:normAutofit/>
          </a:bodyPr>
          <a:lstStyle/>
          <a:p>
            <a:r>
              <a:rPr lang="en-US" dirty="0" smtClean="0"/>
              <a:t>For you have died and your life is hidden with Christ in God. When Christ, who is our life, is revealed, then you also will be revealed with Him in glory. (NASB)</a:t>
            </a:r>
          </a:p>
          <a:p>
            <a:endParaRPr lang="en-US" dirty="0" smtClean="0"/>
          </a:p>
        </p:txBody>
      </p:sp>
      <p:sp>
        <p:nvSpPr>
          <p:cNvPr id="4" name="Slide Number Placeholder 3"/>
          <p:cNvSpPr>
            <a:spLocks noGrp="1"/>
          </p:cNvSpPr>
          <p:nvPr>
            <p:ph type="sldNum" sz="quarter" idx="10"/>
          </p:nvPr>
        </p:nvSpPr>
        <p:spPr/>
        <p:txBody>
          <a:bodyPr/>
          <a:lstStyle/>
          <a:p>
            <a:fld id="{34F010B0-0E12-42F5-B6F7-9ABF38D2BB27}" type="slidenum">
              <a:rPr lang="en-US" smtClean="0"/>
              <a:pPr/>
              <a:t>1</a:t>
            </a:fld>
            <a:endParaRPr lang="en-US"/>
          </a:p>
        </p:txBody>
      </p:sp>
      <p:sp>
        <p:nvSpPr>
          <p:cNvPr id="5" name="Footer Placeholder 4"/>
          <p:cNvSpPr>
            <a:spLocks noGrp="1"/>
          </p:cNvSpPr>
          <p:nvPr>
            <p:ph type="ftr" sz="quarter" idx="11"/>
          </p:nvPr>
        </p:nvSpPr>
        <p:spPr/>
        <p:txBody>
          <a:bodyPr/>
          <a:lstStyle/>
          <a:p>
            <a:r>
              <a:rPr lang="en-US" smtClean="0"/>
              <a:t>Gospel Fruit</a:t>
            </a:r>
            <a:endParaRPr lang="en-US"/>
          </a:p>
        </p:txBody>
      </p:sp>
    </p:spTree>
    <p:extLst>
      <p:ext uri="{BB962C8B-B14F-4D97-AF65-F5344CB8AC3E}">
        <p14:creationId xmlns:p14="http://schemas.microsoft.com/office/powerpoint/2010/main" val="40342697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74763" y="669925"/>
            <a:ext cx="4802187" cy="36004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10</a:t>
            </a:fld>
            <a:endParaRPr lang="en-US"/>
          </a:p>
        </p:txBody>
      </p:sp>
      <p:sp>
        <p:nvSpPr>
          <p:cNvPr id="5" name="Footer Placeholder 4"/>
          <p:cNvSpPr>
            <a:spLocks noGrp="1"/>
          </p:cNvSpPr>
          <p:nvPr>
            <p:ph type="ftr" sz="quarter" idx="11"/>
          </p:nvPr>
        </p:nvSpPr>
        <p:spPr/>
        <p:txBody>
          <a:bodyPr/>
          <a:lstStyle/>
          <a:p>
            <a:r>
              <a:rPr lang="en-US" smtClean="0"/>
              <a:t>Gospel Fruit</a:t>
            </a:r>
            <a:endParaRPr lang="en-US"/>
          </a:p>
        </p:txBody>
      </p:sp>
    </p:spTree>
    <p:extLst>
      <p:ext uri="{BB962C8B-B14F-4D97-AF65-F5344CB8AC3E}">
        <p14:creationId xmlns:p14="http://schemas.microsoft.com/office/powerpoint/2010/main" val="11820305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74763" y="669925"/>
            <a:ext cx="4802187" cy="3600450"/>
          </a:xfrm>
        </p:spPr>
      </p:sp>
      <p:sp>
        <p:nvSpPr>
          <p:cNvPr id="3" name="Notes Placeholder 2"/>
          <p:cNvSpPr>
            <a:spLocks noGrp="1"/>
          </p:cNvSpPr>
          <p:nvPr>
            <p:ph type="body" idx="1"/>
          </p:nvPr>
        </p:nvSpPr>
        <p:spPr/>
        <p:txBody>
          <a:bodyPr/>
          <a:lstStyle/>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2</a:t>
            </a:fld>
            <a:endParaRPr lang="en-US"/>
          </a:p>
        </p:txBody>
      </p:sp>
      <p:sp>
        <p:nvSpPr>
          <p:cNvPr id="5" name="Footer Placeholder 4"/>
          <p:cNvSpPr>
            <a:spLocks noGrp="1"/>
          </p:cNvSpPr>
          <p:nvPr>
            <p:ph type="ftr" sz="quarter" idx="11"/>
          </p:nvPr>
        </p:nvSpPr>
        <p:spPr/>
        <p:txBody>
          <a:bodyPr/>
          <a:lstStyle/>
          <a:p>
            <a:r>
              <a:rPr lang="en-US" smtClean="0"/>
              <a:t>Gospel Fruit</a:t>
            </a:r>
            <a:endParaRPr lang="en-US"/>
          </a:p>
        </p:txBody>
      </p:sp>
    </p:spTree>
    <p:extLst>
      <p:ext uri="{BB962C8B-B14F-4D97-AF65-F5344CB8AC3E}">
        <p14:creationId xmlns:p14="http://schemas.microsoft.com/office/powerpoint/2010/main" val="11820305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74763" y="669925"/>
            <a:ext cx="4802187" cy="3600450"/>
          </a:xfrm>
        </p:spPr>
      </p:sp>
      <p:sp>
        <p:nvSpPr>
          <p:cNvPr id="3" name="Notes Placeholder 2"/>
          <p:cNvSpPr>
            <a:spLocks noGrp="1"/>
          </p:cNvSpPr>
          <p:nvPr>
            <p:ph type="body" idx="1"/>
          </p:nvPr>
        </p:nvSpPr>
        <p:spPr/>
        <p:txBody>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3</a:t>
            </a:fld>
            <a:endParaRPr lang="en-US"/>
          </a:p>
        </p:txBody>
      </p:sp>
      <p:sp>
        <p:nvSpPr>
          <p:cNvPr id="5" name="Footer Placeholder 4"/>
          <p:cNvSpPr>
            <a:spLocks noGrp="1"/>
          </p:cNvSpPr>
          <p:nvPr>
            <p:ph type="ftr" sz="quarter" idx="11"/>
          </p:nvPr>
        </p:nvSpPr>
        <p:spPr/>
        <p:txBody>
          <a:bodyPr/>
          <a:lstStyle/>
          <a:p>
            <a:r>
              <a:rPr lang="en-US" smtClean="0"/>
              <a:t>Gospel Fruit</a:t>
            </a:r>
            <a:endParaRPr lang="en-US"/>
          </a:p>
        </p:txBody>
      </p:sp>
    </p:spTree>
    <p:extLst>
      <p:ext uri="{BB962C8B-B14F-4D97-AF65-F5344CB8AC3E}">
        <p14:creationId xmlns:p14="http://schemas.microsoft.com/office/powerpoint/2010/main" val="11820305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74763" y="669925"/>
            <a:ext cx="4802187" cy="3600450"/>
          </a:xfrm>
        </p:spPr>
      </p:sp>
      <p:sp>
        <p:nvSpPr>
          <p:cNvPr id="3" name="Notes Placeholder 2"/>
          <p:cNvSpPr>
            <a:spLocks noGrp="1"/>
          </p:cNvSpPr>
          <p:nvPr>
            <p:ph type="body" idx="1"/>
          </p:nvPr>
        </p:nvSpPr>
        <p:spPr/>
        <p:txBody>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4</a:t>
            </a:fld>
            <a:endParaRPr lang="en-US"/>
          </a:p>
        </p:txBody>
      </p:sp>
      <p:sp>
        <p:nvSpPr>
          <p:cNvPr id="5" name="Footer Placeholder 4"/>
          <p:cNvSpPr>
            <a:spLocks noGrp="1"/>
          </p:cNvSpPr>
          <p:nvPr>
            <p:ph type="ftr" sz="quarter" idx="11"/>
          </p:nvPr>
        </p:nvSpPr>
        <p:spPr/>
        <p:txBody>
          <a:bodyPr/>
          <a:lstStyle/>
          <a:p>
            <a:r>
              <a:rPr lang="en-US" smtClean="0"/>
              <a:t>Gospel Fruit</a:t>
            </a:r>
            <a:endParaRPr lang="en-US"/>
          </a:p>
        </p:txBody>
      </p:sp>
    </p:spTree>
    <p:extLst>
      <p:ext uri="{BB962C8B-B14F-4D97-AF65-F5344CB8AC3E}">
        <p14:creationId xmlns:p14="http://schemas.microsoft.com/office/powerpoint/2010/main" val="11820305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74763" y="669925"/>
            <a:ext cx="4802187" cy="36004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5</a:t>
            </a:fld>
            <a:endParaRPr lang="en-US"/>
          </a:p>
        </p:txBody>
      </p:sp>
      <p:sp>
        <p:nvSpPr>
          <p:cNvPr id="5" name="Footer Placeholder 4"/>
          <p:cNvSpPr>
            <a:spLocks noGrp="1"/>
          </p:cNvSpPr>
          <p:nvPr>
            <p:ph type="ftr" sz="quarter" idx="11"/>
          </p:nvPr>
        </p:nvSpPr>
        <p:spPr/>
        <p:txBody>
          <a:bodyPr/>
          <a:lstStyle/>
          <a:p>
            <a:r>
              <a:rPr lang="en-US" smtClean="0"/>
              <a:t>Gospel Fruit</a:t>
            </a:r>
            <a:endParaRPr lang="en-US"/>
          </a:p>
        </p:txBody>
      </p:sp>
    </p:spTree>
    <p:extLst>
      <p:ext uri="{BB962C8B-B14F-4D97-AF65-F5344CB8AC3E}">
        <p14:creationId xmlns:p14="http://schemas.microsoft.com/office/powerpoint/2010/main" val="11820305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74763" y="669925"/>
            <a:ext cx="4802187" cy="36004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6</a:t>
            </a:fld>
            <a:endParaRPr lang="en-US"/>
          </a:p>
        </p:txBody>
      </p:sp>
      <p:sp>
        <p:nvSpPr>
          <p:cNvPr id="5" name="Footer Placeholder 4"/>
          <p:cNvSpPr>
            <a:spLocks noGrp="1"/>
          </p:cNvSpPr>
          <p:nvPr>
            <p:ph type="ftr" sz="quarter" idx="11"/>
          </p:nvPr>
        </p:nvSpPr>
        <p:spPr/>
        <p:txBody>
          <a:bodyPr/>
          <a:lstStyle/>
          <a:p>
            <a:r>
              <a:rPr lang="en-US" smtClean="0"/>
              <a:t>Gospel Fruit</a:t>
            </a:r>
            <a:endParaRPr lang="en-US"/>
          </a:p>
        </p:txBody>
      </p:sp>
    </p:spTree>
    <p:extLst>
      <p:ext uri="{BB962C8B-B14F-4D97-AF65-F5344CB8AC3E}">
        <p14:creationId xmlns:p14="http://schemas.microsoft.com/office/powerpoint/2010/main" val="11820305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74763" y="669925"/>
            <a:ext cx="4802187" cy="36004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7</a:t>
            </a:fld>
            <a:endParaRPr lang="en-US"/>
          </a:p>
        </p:txBody>
      </p:sp>
      <p:sp>
        <p:nvSpPr>
          <p:cNvPr id="5" name="Footer Placeholder 4"/>
          <p:cNvSpPr>
            <a:spLocks noGrp="1"/>
          </p:cNvSpPr>
          <p:nvPr>
            <p:ph type="ftr" sz="quarter" idx="11"/>
          </p:nvPr>
        </p:nvSpPr>
        <p:spPr/>
        <p:txBody>
          <a:bodyPr/>
          <a:lstStyle/>
          <a:p>
            <a:r>
              <a:rPr lang="en-US" smtClean="0"/>
              <a:t>Gospel Fruit</a:t>
            </a:r>
            <a:endParaRPr lang="en-US"/>
          </a:p>
        </p:txBody>
      </p:sp>
    </p:spTree>
    <p:extLst>
      <p:ext uri="{BB962C8B-B14F-4D97-AF65-F5344CB8AC3E}">
        <p14:creationId xmlns:p14="http://schemas.microsoft.com/office/powerpoint/2010/main" val="11820305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74763" y="669925"/>
            <a:ext cx="4802187" cy="36004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8</a:t>
            </a:fld>
            <a:endParaRPr lang="en-US"/>
          </a:p>
        </p:txBody>
      </p:sp>
      <p:sp>
        <p:nvSpPr>
          <p:cNvPr id="5" name="Footer Placeholder 4"/>
          <p:cNvSpPr>
            <a:spLocks noGrp="1"/>
          </p:cNvSpPr>
          <p:nvPr>
            <p:ph type="ftr" sz="quarter" idx="11"/>
          </p:nvPr>
        </p:nvSpPr>
        <p:spPr/>
        <p:txBody>
          <a:bodyPr/>
          <a:lstStyle/>
          <a:p>
            <a:r>
              <a:rPr lang="en-US" smtClean="0"/>
              <a:t>Gospel Fruit</a:t>
            </a:r>
            <a:endParaRPr lang="en-US"/>
          </a:p>
        </p:txBody>
      </p:sp>
    </p:spTree>
    <p:extLst>
      <p:ext uri="{BB962C8B-B14F-4D97-AF65-F5344CB8AC3E}">
        <p14:creationId xmlns:p14="http://schemas.microsoft.com/office/powerpoint/2010/main" val="11820305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74763" y="669925"/>
            <a:ext cx="4802187" cy="36004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9</a:t>
            </a:fld>
            <a:endParaRPr lang="en-US"/>
          </a:p>
        </p:txBody>
      </p:sp>
      <p:sp>
        <p:nvSpPr>
          <p:cNvPr id="5" name="Footer Placeholder 4"/>
          <p:cNvSpPr>
            <a:spLocks noGrp="1"/>
          </p:cNvSpPr>
          <p:nvPr>
            <p:ph type="ftr" sz="quarter" idx="11"/>
          </p:nvPr>
        </p:nvSpPr>
        <p:spPr/>
        <p:txBody>
          <a:bodyPr/>
          <a:lstStyle/>
          <a:p>
            <a:r>
              <a:rPr lang="en-US" smtClean="0"/>
              <a:t>Gospel Fruit</a:t>
            </a:r>
            <a:endParaRPr lang="en-US"/>
          </a:p>
        </p:txBody>
      </p:sp>
    </p:spTree>
    <p:extLst>
      <p:ext uri="{BB962C8B-B14F-4D97-AF65-F5344CB8AC3E}">
        <p14:creationId xmlns:p14="http://schemas.microsoft.com/office/powerpoint/2010/main" val="11820305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3" name="Rectangle 12"/>
          <p:cNvSpPr/>
          <p:nvPr userDrawn="1"/>
        </p:nvSpPr>
        <p:spPr>
          <a:xfrm>
            <a:off x="0" y="3657600"/>
            <a:ext cx="9144000" cy="3200400"/>
          </a:xfrm>
          <a:prstGeom prst="rect">
            <a:avLst/>
          </a:pr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solidFill>
                <a:schemeClr val="bg1"/>
              </a:solidFill>
              <a:latin typeface="Calibri" panose="020F0502020204030204" pitchFamily="34" charset="0"/>
            </a:endParaRPr>
          </a:p>
        </p:txBody>
      </p:sp>
      <p:sp>
        <p:nvSpPr>
          <p:cNvPr id="9" name="Title 8"/>
          <p:cNvSpPr>
            <a:spLocks noGrp="1"/>
          </p:cNvSpPr>
          <p:nvPr>
            <p:ph type="ctrTitle"/>
          </p:nvPr>
        </p:nvSpPr>
        <p:spPr>
          <a:xfrm>
            <a:off x="0" y="1"/>
            <a:ext cx="9144000" cy="3582362"/>
          </a:xfrm>
          <a:solidFill>
            <a:srgbClr val="527B80"/>
          </a:solidFill>
        </p:spPr>
        <p:txBody>
          <a:bodyPr vert="horz" anchor="b">
            <a:normAutofit/>
            <a:scene3d>
              <a:camera prst="orthographicFront"/>
              <a:lightRig rig="soft" dir="t"/>
            </a:scene3d>
            <a:sp3d prstMaterial="softEdge">
              <a:bevelT w="25400" h="25400"/>
            </a:sp3d>
          </a:bodyPr>
          <a:lstStyle>
            <a:lvl1pPr algn="ctr">
              <a:defRPr sz="5400" b="1">
                <a:solidFill>
                  <a:schemeClr val="bg1"/>
                </a:solidFill>
                <a:effectLst>
                  <a:outerShdw blurRad="31750" dist="25400" dir="5400000" algn="tl" rotWithShape="0">
                    <a:srgbClr val="000000">
                      <a:alpha val="25000"/>
                    </a:srgbClr>
                  </a:outerShdw>
                </a:effectLst>
                <a:latin typeface="Calibri" panose="020F0502020204030204" pitchFamily="34" charset="0"/>
              </a:defRPr>
            </a:lvl1pPr>
            <a:extLst/>
          </a:lstStyle>
          <a:p>
            <a:r>
              <a:rPr kumimoji="0" lang="en-US" dirty="0" smtClean="0"/>
              <a:t>Click to edit Master title style</a:t>
            </a:r>
            <a:endParaRPr kumimoji="0" lang="en-US" dirty="0"/>
          </a:p>
        </p:txBody>
      </p:sp>
      <p:sp>
        <p:nvSpPr>
          <p:cNvPr id="17" name="Subtitle 16"/>
          <p:cNvSpPr>
            <a:spLocks noGrp="1"/>
          </p:cNvSpPr>
          <p:nvPr>
            <p:ph type="subTitle" idx="1"/>
          </p:nvPr>
        </p:nvSpPr>
        <p:spPr>
          <a:xfrm>
            <a:off x="685800" y="3733800"/>
            <a:ext cx="7772400" cy="1199704"/>
          </a:xfrm>
        </p:spPr>
        <p:txBody>
          <a:bodyPr lIns="45720" rIns="45720">
            <a:normAutofit/>
          </a:bodyPr>
          <a:lstStyle>
            <a:lvl1pPr marL="0" marR="64008" indent="0" algn="ctr">
              <a:buNone/>
              <a:defRPr sz="3200">
                <a:solidFill>
                  <a:schemeClr val="bg1"/>
                </a:solidFill>
                <a:latin typeface="Calibri" panose="020F0502020204030204" pitchFamily="34"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dirty="0" smtClean="0"/>
              <a:t>Click to edit Master subtitle style</a:t>
            </a:r>
            <a:endParaRPr kumimoji="0"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marL="274320" indent="-274320">
              <a:buClr>
                <a:srgbClr val="558797"/>
              </a:buClr>
              <a:buSzPct val="80000"/>
              <a:buFont typeface="Wingdings" panose="05000000000000000000" pitchFamily="2" charset="2"/>
              <a:buChar char="§"/>
              <a:defRPr kumimoji="0" lang="en-US" sz="2800" kern="1200" dirty="0" smtClean="0">
                <a:solidFill>
                  <a:schemeClr val="tx1"/>
                </a:solidFill>
                <a:latin typeface="Calibri" panose="020F0502020204030204" pitchFamily="34" charset="0"/>
                <a:ea typeface="+mn-ea"/>
                <a:cs typeface="+mn-cs"/>
              </a:defRPr>
            </a:lvl1pPr>
            <a:lvl2pPr marL="274320" indent="-274320">
              <a:buFont typeface="Arial" panose="020B0604020202020204" pitchFamily="34" charset="0"/>
              <a:buChar char="•"/>
              <a:defRPr kumimoji="0" lang="en-US" sz="2800" kern="1200" dirty="0" smtClean="0">
                <a:solidFill>
                  <a:schemeClr val="tx1"/>
                </a:solidFill>
                <a:latin typeface="Calibri" panose="020F0502020204030204" pitchFamily="34" charset="0"/>
                <a:ea typeface="+mn-ea"/>
                <a:cs typeface="+mn-cs"/>
              </a:defRPr>
            </a:lvl2pPr>
            <a:lvl3pPr marL="928116" indent="-342900">
              <a:buFont typeface="Calibri" panose="020F0502020204030204" pitchFamily="34" charset="0"/>
              <a:buChar char="•"/>
              <a:defRPr sz="2400">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extLst/>
          </a:lstStyle>
          <a:p>
            <a:pPr lvl="0" eaLnBrk="1" latinLnBrk="0" hangingPunct="1"/>
            <a:r>
              <a:rPr lang="en-US" dirty="0" smtClean="0"/>
              <a:t>Click to edit Master text styles</a:t>
            </a:r>
          </a:p>
          <a:p>
            <a:pPr marL="859536" lvl="2" indent="-274320" algn="l" rtl="0" eaLnBrk="1" latinLnBrk="0" hangingPunct="1">
              <a:spcBef>
                <a:spcPts val="400"/>
              </a:spcBef>
              <a:spcAft>
                <a:spcPts val="0"/>
              </a:spcAft>
              <a:buClr>
                <a:srgbClr val="558797"/>
              </a:buClr>
              <a:buSzPct val="80000"/>
              <a:buFont typeface="Wingdings" panose="05000000000000000000" pitchFamily="2" charset="2"/>
              <a:buChar char="§"/>
            </a:pPr>
            <a:r>
              <a:rPr lang="en-US" dirty="0" smtClean="0"/>
              <a:t>Second level</a:t>
            </a:r>
          </a:p>
        </p:txBody>
      </p:sp>
      <p:sp>
        <p:nvSpPr>
          <p:cNvPr id="7" name="Title 6"/>
          <p:cNvSpPr>
            <a:spLocks noGrp="1"/>
          </p:cNvSpPr>
          <p:nvPr>
            <p:ph type="title"/>
          </p:nvPr>
        </p:nvSpPr>
        <p:spPr/>
        <p:txBody>
          <a:bodyPr rtlCol="0">
            <a:normAutofit/>
          </a:bodyPr>
          <a:lstStyle>
            <a:lvl1pPr>
              <a:defRPr sz="3600">
                <a:solidFill>
                  <a:schemeClr val="bg1"/>
                </a:solidFill>
                <a:effectLst/>
                <a:latin typeface="Calibri" panose="020F0502020204030204" pitchFamily="34" charset="0"/>
              </a:defRPr>
            </a:lvl1pPr>
            <a:extLst/>
          </a:lstStyle>
          <a:p>
            <a:r>
              <a:rPr kumimoji="0" lang="en-US" dirty="0" smtClean="0"/>
              <a:t>Click to edit Master title style</a:t>
            </a:r>
            <a:endParaRPr kumimoji="0"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Title Placeholder 8"/>
          <p:cNvSpPr>
            <a:spLocks noGrp="1"/>
          </p:cNvSpPr>
          <p:nvPr>
            <p:ph type="title"/>
          </p:nvPr>
        </p:nvSpPr>
        <p:spPr>
          <a:xfrm>
            <a:off x="457200" y="152400"/>
            <a:ext cx="8229600" cy="838200"/>
          </a:xfrm>
          <a:prstGeom prst="rect">
            <a:avLst/>
          </a:prstGeom>
          <a:solidFill>
            <a:srgbClr val="527B80"/>
          </a:solidFill>
        </p:spPr>
        <p:txBody>
          <a:bodyPr vert="horz" anchor="ctr">
            <a:normAutofit/>
            <a:scene3d>
              <a:camera prst="orthographicFront"/>
              <a:lightRig rig="soft" dir="t"/>
            </a:scene3d>
            <a:sp3d prstMaterial="softEdge">
              <a:bevelT w="25400" h="25400"/>
            </a:sp3d>
          </a:bodyPr>
          <a:lstStyle>
            <a:extLst/>
          </a:lstStyle>
          <a:p>
            <a:r>
              <a:rPr kumimoji="0" lang="en-US" dirty="0" smtClean="0"/>
              <a:t>Click to edit Master title style</a:t>
            </a:r>
            <a:endParaRPr kumimoji="0" lang="en-US" dirty="0"/>
          </a:p>
        </p:txBody>
      </p:sp>
      <p:sp>
        <p:nvSpPr>
          <p:cNvPr id="30" name="Text Placeholder 29"/>
          <p:cNvSpPr>
            <a:spLocks noGrp="1"/>
          </p:cNvSpPr>
          <p:nvPr>
            <p:ph type="body" idx="1"/>
          </p:nvPr>
        </p:nvSpPr>
        <p:spPr>
          <a:xfrm>
            <a:off x="469900" y="1493838"/>
            <a:ext cx="8229600" cy="4525963"/>
          </a:xfrm>
          <a:prstGeom prst="rect">
            <a:avLst/>
          </a:prstGeom>
        </p:spPr>
        <p:txBody>
          <a:bodyPr vert="horz">
            <a:normAutofit/>
          </a:bodyPr>
          <a:lstStyle>
            <a:extLst/>
          </a:lstStyle>
          <a:p>
            <a:pPr lvl="0" eaLnBrk="1" latinLnBrk="0" hangingPunct="1"/>
            <a:r>
              <a:rPr kumimoji="0" lang="en-US" dirty="0" smtClean="0"/>
              <a:t>Click to edit Master text styles</a:t>
            </a:r>
          </a:p>
          <a:p>
            <a:pPr lvl="1" eaLnBrk="1" latinLnBrk="0" hangingPunct="1"/>
            <a:r>
              <a:rPr kumimoji="0" lang="en-US" dirty="0" smtClean="0"/>
              <a:t>Second level</a:t>
            </a:r>
          </a:p>
        </p:txBody>
      </p:sp>
      <p:sp>
        <p:nvSpPr>
          <p:cNvPr id="2" name="Rectangle 1"/>
          <p:cNvSpPr/>
          <p:nvPr userDrawn="1"/>
        </p:nvSpPr>
        <p:spPr>
          <a:xfrm>
            <a:off x="469900" y="6477000"/>
            <a:ext cx="8229600" cy="334961"/>
          </a:xfrm>
          <a:prstGeom prst="rect">
            <a:avLst/>
          </a:prstGeom>
          <a:solidFill>
            <a:srgbClr val="527B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4400">
              <a:tabLst>
                <a:tab pos="8004175" algn="r"/>
              </a:tabLst>
            </a:pPr>
            <a:r>
              <a:rPr lang="en-US" sz="1800" dirty="0" smtClean="0">
                <a:latin typeface="Calibri" panose="020F0502020204030204" pitchFamily="34" charset="0"/>
              </a:rPr>
              <a:t>New</a:t>
            </a:r>
            <a:r>
              <a:rPr lang="en-US" sz="1800" baseline="0" dirty="0" smtClean="0">
                <a:latin typeface="Calibri" panose="020F0502020204030204" pitchFamily="34" charset="0"/>
              </a:rPr>
              <a:t> Life With Christ</a:t>
            </a:r>
            <a:r>
              <a:rPr lang="en-US" sz="1800" dirty="0" smtClean="0">
                <a:latin typeface="Calibri" panose="020F0502020204030204" pitchFamily="34" charset="0"/>
              </a:rPr>
              <a:t>: Colossians 3:3, 4	</a:t>
            </a:r>
            <a:fld id="{F9968C9B-4382-4325-91E1-73B914CEB4BC}" type="slidenum">
              <a:rPr lang="en-US" sz="1800" smtClean="0">
                <a:latin typeface="Calibri" panose="020F0502020204030204" pitchFamily="34" charset="0"/>
              </a:rPr>
              <a:t>‹#›</a:t>
            </a:fld>
            <a:endParaRPr lang="en-US" sz="1800" dirty="0" smtClean="0">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iming>
    <p:tnLst>
      <p:par>
        <p:cTn id="1" dur="indefinite" restart="never" nodeType="tmRoot"/>
      </p:par>
    </p:tnLst>
  </p:timing>
  <p:hf sldNum="0" hdr="0" dt="0"/>
  <p:txStyles>
    <p:titleStyle>
      <a:lvl1pPr algn="ctr" rtl="0" eaLnBrk="1" latinLnBrk="0" hangingPunct="1">
        <a:spcBef>
          <a:spcPct val="0"/>
        </a:spcBef>
        <a:buNone/>
        <a:defRPr kumimoji="0" sz="4000" b="1" kern="1200">
          <a:solidFill>
            <a:schemeClr val="bg1"/>
          </a:solidFill>
          <a:effectLst>
            <a:outerShdw blurRad="31750" dist="25400" dir="5400000" algn="tl" rotWithShape="0">
              <a:srgbClr val="000000">
                <a:alpha val="25000"/>
              </a:srgbClr>
            </a:outerShdw>
          </a:effectLst>
          <a:latin typeface="Calibri" panose="020F0502020204030204" pitchFamily="34" charset="0"/>
          <a:ea typeface="+mj-ea"/>
          <a:cs typeface="+mj-cs"/>
        </a:defRPr>
      </a:lvl1pPr>
      <a:extLst/>
    </p:titleStyle>
    <p:bodyStyle>
      <a:lvl1pPr marL="365760" indent="-256032" algn="l" rtl="0" eaLnBrk="1" latinLnBrk="0" hangingPunct="1">
        <a:spcBef>
          <a:spcPts val="400"/>
        </a:spcBef>
        <a:spcAft>
          <a:spcPts val="0"/>
        </a:spcAft>
        <a:buClr>
          <a:srgbClr val="486B70"/>
        </a:buClr>
        <a:buSzPct val="80000"/>
        <a:buFont typeface="Wingdings" panose="05000000000000000000" pitchFamily="2" charset="2"/>
        <a:buChar char="§"/>
        <a:defRPr kumimoji="0" sz="2800" kern="1200">
          <a:solidFill>
            <a:schemeClr val="tx1"/>
          </a:solidFill>
          <a:latin typeface="Calibri" panose="020F0502020204030204" pitchFamily="34" charset="0"/>
          <a:ea typeface="+mn-ea"/>
          <a:cs typeface="+mn-cs"/>
        </a:defRPr>
      </a:lvl1pPr>
      <a:lvl2pPr marL="621792" indent="-228600" algn="l" rtl="0" eaLnBrk="1" latinLnBrk="0" hangingPunct="1">
        <a:spcBef>
          <a:spcPts val="324"/>
        </a:spcBef>
        <a:buClr>
          <a:srgbClr val="486B70"/>
        </a:buClr>
        <a:buFont typeface="Verdana" panose="020B0604030504040204" pitchFamily="34" charset="0"/>
        <a:buChar char="-"/>
        <a:defRPr kumimoji="0" sz="2400" kern="1200">
          <a:solidFill>
            <a:schemeClr val="tx1"/>
          </a:solidFill>
          <a:latin typeface="Calibri" panose="020F0502020204030204" pitchFamily="34" charset="0"/>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Calibri" panose="020F0502020204030204" pitchFamily="34" charset="0"/>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Calibri" panose="020F0502020204030204" pitchFamily="34" charset="0"/>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Calibri" panose="020F0502020204030204" pitchFamily="34" charset="0"/>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New Life With Christ</a:t>
            </a:r>
            <a:br>
              <a:rPr lang="en-US" dirty="0" smtClean="0"/>
            </a:br>
            <a:r>
              <a:rPr lang="en-US" dirty="0" smtClean="0"/>
              <a:t>Now Hidden, Then Revealed</a:t>
            </a:r>
            <a:endParaRPr lang="en-US" dirty="0"/>
          </a:p>
        </p:txBody>
      </p:sp>
      <p:sp>
        <p:nvSpPr>
          <p:cNvPr id="3" name="Subtitle 2"/>
          <p:cNvSpPr>
            <a:spLocks noGrp="1"/>
          </p:cNvSpPr>
          <p:nvPr>
            <p:ph type="subTitle" idx="1"/>
          </p:nvPr>
        </p:nvSpPr>
        <p:spPr>
          <a:xfrm>
            <a:off x="685800" y="3733800"/>
            <a:ext cx="7772400" cy="3124200"/>
          </a:xfrm>
        </p:spPr>
        <p:txBody>
          <a:bodyPr>
            <a:normAutofit lnSpcReduction="10000"/>
          </a:bodyPr>
          <a:lstStyle/>
          <a:p>
            <a:r>
              <a:rPr lang="en-US" dirty="0" smtClean="0"/>
              <a:t>Colossians 3:3, 4</a:t>
            </a:r>
          </a:p>
          <a:p>
            <a:endParaRPr lang="en-US" dirty="0" smtClean="0"/>
          </a:p>
          <a:p>
            <a:r>
              <a:rPr lang="en-US" i="1" dirty="0" smtClean="0"/>
              <a:t>by Bob DeWaay</a:t>
            </a:r>
          </a:p>
          <a:p>
            <a:r>
              <a:rPr lang="en-US" dirty="0" smtClean="0"/>
              <a:t>Gospel of Grace Fellowship</a:t>
            </a:r>
          </a:p>
          <a:p>
            <a:endParaRPr lang="en-US" dirty="0" smtClean="0"/>
          </a:p>
          <a:p>
            <a:r>
              <a:rPr lang="en-US" dirty="0" smtClean="0"/>
              <a:t>June 14, 2015</a:t>
            </a:r>
            <a:endParaRPr lang="en-US" dirty="0"/>
          </a:p>
        </p:txBody>
      </p:sp>
    </p:spTree>
    <p:extLst>
      <p:ext uri="{BB962C8B-B14F-4D97-AF65-F5344CB8AC3E}">
        <p14:creationId xmlns:p14="http://schemas.microsoft.com/office/powerpoint/2010/main" val="1743220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57200" y="1295400"/>
            <a:ext cx="8441619" cy="3616375"/>
          </a:xfrm>
          <a:prstGeom prst="rect">
            <a:avLst/>
          </a:prstGeom>
          <a:noFill/>
        </p:spPr>
        <p:txBody>
          <a:bodyPr wrap="square" rtlCol="0">
            <a:spAutoFit/>
          </a:bodyPr>
          <a:lstStyle/>
          <a:p>
            <a:pPr>
              <a:spcAft>
                <a:spcPts val="600"/>
              </a:spcAft>
            </a:pPr>
            <a:r>
              <a:rPr lang="en-US" sz="3200" b="1" u="sng" dirty="0" smtClean="0">
                <a:latin typeface="Calibri" panose="020F0502020204030204" pitchFamily="34" charset="0"/>
                <a:cs typeface="Arial" pitchFamily="34" charset="0"/>
              </a:rPr>
              <a:t>2Corinthians 4:17, 18</a:t>
            </a:r>
            <a:r>
              <a:rPr lang="en-US" sz="3200" b="1" dirty="0" smtClean="0">
                <a:latin typeface="Calibri" panose="020F0502020204030204" pitchFamily="34" charset="0"/>
                <a:cs typeface="Arial" pitchFamily="34" charset="0"/>
              </a:rPr>
              <a:t> </a:t>
            </a:r>
            <a:r>
              <a:rPr lang="en-US" sz="3200" dirty="0" smtClean="0">
                <a:latin typeface="Calibri" panose="020F0502020204030204" pitchFamily="34" charset="0"/>
                <a:cs typeface="Arial" pitchFamily="34" charset="0"/>
              </a:rPr>
              <a:t>(NASB)</a:t>
            </a:r>
          </a:p>
          <a:p>
            <a:r>
              <a:rPr lang="en-US" sz="3200" dirty="0" smtClean="0">
                <a:latin typeface="Calibri" panose="020F0502020204030204" pitchFamily="34" charset="0"/>
                <a:cs typeface="Arial" pitchFamily="34" charset="0"/>
              </a:rPr>
              <a:t>For momentary, light affliction is producing for us an </a:t>
            </a:r>
            <a:r>
              <a:rPr lang="en-US" sz="3200" dirty="0" smtClean="0">
                <a:solidFill>
                  <a:srgbClr val="C00000"/>
                </a:solidFill>
                <a:latin typeface="Calibri" panose="020F0502020204030204" pitchFamily="34" charset="0"/>
                <a:cs typeface="Arial" pitchFamily="34" charset="0"/>
              </a:rPr>
              <a:t>eternal weight of glory far beyond all comparison</a:t>
            </a:r>
            <a:r>
              <a:rPr lang="en-US" sz="3200" dirty="0" smtClean="0">
                <a:latin typeface="Calibri" panose="020F0502020204030204" pitchFamily="34" charset="0"/>
                <a:cs typeface="Arial" pitchFamily="34" charset="0"/>
              </a:rPr>
              <a:t>, while we look not at the things which are seen, but at the things which are not seen; for the things which are seen are temporal, but the things which are not seen are eternal.</a:t>
            </a:r>
          </a:p>
        </p:txBody>
      </p:sp>
      <p:sp>
        <p:nvSpPr>
          <p:cNvPr id="6" name="Title 5"/>
          <p:cNvSpPr>
            <a:spLocks noGrp="1"/>
          </p:cNvSpPr>
          <p:nvPr>
            <p:ph type="title"/>
          </p:nvPr>
        </p:nvSpPr>
        <p:spPr>
          <a:xfrm>
            <a:off x="457200" y="152400"/>
            <a:ext cx="8229600" cy="838200"/>
          </a:xfrm>
        </p:spPr>
        <p:txBody>
          <a:bodyPr>
            <a:noAutofit/>
          </a:bodyPr>
          <a:lstStyle/>
          <a:p>
            <a:r>
              <a:rPr lang="en-US" dirty="0" smtClean="0"/>
              <a:t>God Promises Future Glory</a:t>
            </a:r>
            <a:endParaRPr lang="en-US" dirty="0"/>
          </a:p>
        </p:txBody>
      </p:sp>
    </p:spTree>
    <p:extLst>
      <p:ext uri="{BB962C8B-B14F-4D97-AF65-F5344CB8AC3E}">
        <p14:creationId xmlns:p14="http://schemas.microsoft.com/office/powerpoint/2010/main" val="5043512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Dead to Our Old Life</a:t>
            </a:r>
            <a:endParaRPr lang="en-US" dirty="0"/>
          </a:p>
        </p:txBody>
      </p:sp>
      <p:sp>
        <p:nvSpPr>
          <p:cNvPr id="5" name="TextBox 4"/>
          <p:cNvSpPr txBox="1"/>
          <p:nvPr/>
        </p:nvSpPr>
        <p:spPr>
          <a:xfrm>
            <a:off x="457200" y="1267237"/>
            <a:ext cx="8077200" cy="1405513"/>
          </a:xfrm>
          <a:prstGeom prst="rect">
            <a:avLst/>
          </a:prstGeom>
          <a:noFill/>
        </p:spPr>
        <p:txBody>
          <a:bodyPr wrap="square" rtlCol="0">
            <a:spAutoFit/>
          </a:bodyPr>
          <a:lstStyle/>
          <a:p>
            <a:r>
              <a:rPr lang="en-US" sz="3200" b="1" u="sng" dirty="0" smtClean="0">
                <a:latin typeface="Calibri" panose="020F0502020204030204" pitchFamily="34" charset="0"/>
              </a:rPr>
              <a:t>Colossians 3:3a</a:t>
            </a:r>
            <a:r>
              <a:rPr lang="en-US" sz="3200" dirty="0" smtClean="0">
                <a:latin typeface="Calibri" panose="020F0502020204030204" pitchFamily="34" charset="0"/>
              </a:rPr>
              <a:t> (NASB)</a:t>
            </a:r>
          </a:p>
          <a:p>
            <a:r>
              <a:rPr lang="en-US" sz="3200" baseline="30000" dirty="0" smtClean="0"/>
              <a:t> </a:t>
            </a:r>
          </a:p>
          <a:p>
            <a:r>
              <a:rPr lang="en-US" sz="3200" dirty="0" smtClean="0">
                <a:latin typeface="Arial" pitchFamily="34" charset="0"/>
                <a:cs typeface="Arial" pitchFamily="34" charset="0"/>
              </a:rPr>
              <a:t>For you have </a:t>
            </a:r>
            <a:r>
              <a:rPr lang="en-US" sz="3200" dirty="0" smtClean="0">
                <a:solidFill>
                  <a:srgbClr val="C00000"/>
                </a:solidFill>
                <a:latin typeface="Arial" pitchFamily="34" charset="0"/>
                <a:cs typeface="Arial" pitchFamily="34" charset="0"/>
              </a:rPr>
              <a:t>died</a:t>
            </a:r>
            <a:r>
              <a:rPr lang="en-US" sz="3200" dirty="0" smtClean="0">
                <a:latin typeface="Arial" pitchFamily="34" charset="0"/>
                <a:cs typeface="Arial" pitchFamily="34" charset="0"/>
              </a:rPr>
              <a:t> . . .</a:t>
            </a:r>
          </a:p>
        </p:txBody>
      </p:sp>
      <p:sp>
        <p:nvSpPr>
          <p:cNvPr id="4" name="Content Placeholder 1"/>
          <p:cNvSpPr>
            <a:spLocks noGrp="1"/>
          </p:cNvSpPr>
          <p:nvPr>
            <p:ph idx="1"/>
          </p:nvPr>
        </p:nvSpPr>
        <p:spPr>
          <a:xfrm>
            <a:off x="457200" y="2819400"/>
            <a:ext cx="8382000" cy="3352800"/>
          </a:xfrm>
        </p:spPr>
        <p:txBody>
          <a:bodyPr>
            <a:noAutofit/>
          </a:bodyPr>
          <a:lstStyle/>
          <a:p>
            <a:pPr>
              <a:lnSpc>
                <a:spcPts val="3200"/>
              </a:lnSpc>
              <a:spcBef>
                <a:spcPts val="0"/>
              </a:spcBef>
              <a:spcAft>
                <a:spcPts val="600"/>
              </a:spcAft>
            </a:pPr>
            <a:r>
              <a:rPr lang="en-US" dirty="0" smtClean="0"/>
              <a:t>Col. 2:20 also tells us we have died to our old life of sin</a:t>
            </a:r>
          </a:p>
          <a:p>
            <a:pPr>
              <a:lnSpc>
                <a:spcPts val="3200"/>
              </a:lnSpc>
              <a:spcBef>
                <a:spcPts val="0"/>
              </a:spcBef>
              <a:spcAft>
                <a:spcPts val="600"/>
              </a:spcAft>
            </a:pPr>
            <a:r>
              <a:rPr lang="en-US" dirty="0" smtClean="0"/>
              <a:t>Col. 2:12 tells us we were buried (baptism)</a:t>
            </a:r>
          </a:p>
          <a:p>
            <a:pPr>
              <a:lnSpc>
                <a:spcPts val="3200"/>
              </a:lnSpc>
              <a:spcBef>
                <a:spcPts val="0"/>
              </a:spcBef>
              <a:spcAft>
                <a:spcPts val="600"/>
              </a:spcAft>
            </a:pPr>
            <a:r>
              <a:rPr lang="en-US" dirty="0" smtClean="0"/>
              <a:t>These are theological truths Christians must believe</a:t>
            </a:r>
          </a:p>
          <a:p>
            <a:pPr>
              <a:lnSpc>
                <a:spcPts val="3200"/>
              </a:lnSpc>
              <a:spcBef>
                <a:spcPts val="0"/>
              </a:spcBef>
              <a:spcAft>
                <a:spcPts val="600"/>
              </a:spcAft>
            </a:pPr>
            <a:r>
              <a:rPr lang="en-US" dirty="0" smtClean="0"/>
              <a:t>We are either dead </a:t>
            </a:r>
            <a:r>
              <a:rPr lang="en-US" i="1" dirty="0" smtClean="0">
                <a:solidFill>
                  <a:srgbClr val="7030A0"/>
                </a:solidFill>
              </a:rPr>
              <a:t>in</a:t>
            </a:r>
            <a:r>
              <a:rPr lang="en-US" dirty="0" smtClean="0"/>
              <a:t> sin or dead </a:t>
            </a:r>
            <a:r>
              <a:rPr lang="en-US" i="1" dirty="0" smtClean="0">
                <a:solidFill>
                  <a:srgbClr val="7030A0"/>
                </a:solidFill>
              </a:rPr>
              <a:t>to</a:t>
            </a:r>
            <a:r>
              <a:rPr lang="en-US" dirty="0" smtClean="0"/>
              <a:t> sin</a:t>
            </a:r>
          </a:p>
          <a:p>
            <a:pPr>
              <a:lnSpc>
                <a:spcPts val="3200"/>
              </a:lnSpc>
              <a:spcBef>
                <a:spcPts val="0"/>
              </a:spcBef>
              <a:spcAft>
                <a:spcPts val="600"/>
              </a:spcAft>
            </a:pPr>
            <a:r>
              <a:rPr lang="en-US" dirty="0"/>
              <a:t>Ephesians </a:t>
            </a:r>
            <a:r>
              <a:rPr lang="en-US" dirty="0" smtClean="0"/>
              <a:t>2:5 </a:t>
            </a:r>
            <a:r>
              <a:rPr lang="en-US" dirty="0"/>
              <a:t>– </a:t>
            </a:r>
            <a:r>
              <a:rPr lang="en-US" dirty="0" smtClean="0"/>
              <a:t>even </a:t>
            </a:r>
            <a:r>
              <a:rPr lang="en-US" dirty="0"/>
              <a:t>when </a:t>
            </a:r>
            <a:r>
              <a:rPr lang="en-US" dirty="0">
                <a:solidFill>
                  <a:srgbClr val="0D1CAB"/>
                </a:solidFill>
              </a:rPr>
              <a:t>we were dead </a:t>
            </a:r>
            <a:r>
              <a:rPr lang="en-US" dirty="0"/>
              <a:t>in our transgressions, </a:t>
            </a:r>
            <a:r>
              <a:rPr lang="en-US" dirty="0" smtClean="0"/>
              <a:t>[God] </a:t>
            </a:r>
            <a:r>
              <a:rPr lang="en-US" dirty="0" smtClean="0">
                <a:solidFill>
                  <a:srgbClr val="0D1CAB"/>
                </a:solidFill>
              </a:rPr>
              <a:t>made </a:t>
            </a:r>
            <a:r>
              <a:rPr lang="en-US" dirty="0">
                <a:solidFill>
                  <a:srgbClr val="0D1CAB"/>
                </a:solidFill>
              </a:rPr>
              <a:t>us alive together with Christ </a:t>
            </a:r>
            <a:r>
              <a:rPr lang="en-US" dirty="0"/>
              <a:t>(by grace you have been saved),</a:t>
            </a:r>
          </a:p>
          <a:p>
            <a:pPr>
              <a:lnSpc>
                <a:spcPts val="3200"/>
              </a:lnSpc>
              <a:spcBef>
                <a:spcPts val="0"/>
              </a:spcBef>
              <a:spcAft>
                <a:spcPts val="600"/>
              </a:spcAft>
            </a:pPr>
            <a:endParaRPr lang="en-US" dirty="0"/>
          </a:p>
          <a:p>
            <a:pPr>
              <a:lnSpc>
                <a:spcPts val="3200"/>
              </a:lnSpc>
              <a:spcBef>
                <a:spcPts val="0"/>
              </a:spcBef>
              <a:spcAft>
                <a:spcPts val="600"/>
              </a:spcAft>
            </a:pPr>
            <a:endParaRPr lang="en-US" dirty="0" smtClean="0"/>
          </a:p>
          <a:p>
            <a:pPr>
              <a:lnSpc>
                <a:spcPts val="3200"/>
              </a:lnSpc>
              <a:spcBef>
                <a:spcPts val="0"/>
              </a:spcBef>
              <a:spcAft>
                <a:spcPts val="600"/>
              </a:spcAft>
            </a:pPr>
            <a:endParaRPr lang="en-US" dirty="0" smtClean="0"/>
          </a:p>
          <a:p>
            <a:pPr>
              <a:lnSpc>
                <a:spcPts val="3200"/>
              </a:lnSpc>
              <a:spcBef>
                <a:spcPts val="0"/>
              </a:spcBef>
              <a:spcAft>
                <a:spcPts val="600"/>
              </a:spcAft>
            </a:pPr>
            <a:endParaRPr lang="en-US" dirty="0" smtClean="0"/>
          </a:p>
          <a:p>
            <a:pPr>
              <a:lnSpc>
                <a:spcPts val="3200"/>
              </a:lnSpc>
              <a:spcBef>
                <a:spcPts val="0"/>
              </a:spcBef>
              <a:spcAft>
                <a:spcPts val="600"/>
              </a:spcAft>
            </a:pPr>
            <a:endParaRPr lang="en-US" dirty="0" smtClean="0"/>
          </a:p>
          <a:p>
            <a:pPr>
              <a:lnSpc>
                <a:spcPts val="3200"/>
              </a:lnSpc>
              <a:spcBef>
                <a:spcPts val="0"/>
              </a:spcBef>
              <a:spcAft>
                <a:spcPts val="600"/>
              </a:spcAft>
            </a:pPr>
            <a:endParaRPr lang="en-US" dirty="0" smtClean="0"/>
          </a:p>
          <a:p>
            <a:pPr>
              <a:lnSpc>
                <a:spcPts val="3200"/>
              </a:lnSpc>
              <a:spcBef>
                <a:spcPts val="0"/>
              </a:spcBef>
              <a:spcAft>
                <a:spcPts val="600"/>
              </a:spcAft>
            </a:pPr>
            <a:endParaRPr lang="en-US" dirty="0" smtClean="0"/>
          </a:p>
        </p:txBody>
      </p:sp>
    </p:spTree>
    <p:extLst>
      <p:ext uri="{BB962C8B-B14F-4D97-AF65-F5344CB8AC3E}">
        <p14:creationId xmlns:p14="http://schemas.microsoft.com/office/powerpoint/2010/main" val="5043512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1682" y="2590800"/>
            <a:ext cx="8377518" cy="3364706"/>
          </a:xfrm>
        </p:spPr>
        <p:txBody>
          <a:bodyPr>
            <a:noAutofit/>
          </a:bodyPr>
          <a:lstStyle/>
          <a:p>
            <a:pPr>
              <a:lnSpc>
                <a:spcPts val="3400"/>
              </a:lnSpc>
              <a:spcBef>
                <a:spcPts val="0"/>
              </a:spcBef>
              <a:spcAft>
                <a:spcPts val="1200"/>
              </a:spcAft>
            </a:pPr>
            <a:r>
              <a:rPr lang="en-US" sz="3200" dirty="0" smtClean="0"/>
              <a:t>The reality is presently hidden just as Christ is</a:t>
            </a:r>
          </a:p>
          <a:p>
            <a:pPr>
              <a:lnSpc>
                <a:spcPts val="3400"/>
              </a:lnSpc>
              <a:spcBef>
                <a:spcPts val="0"/>
              </a:spcBef>
              <a:spcAft>
                <a:spcPts val="1200"/>
              </a:spcAft>
            </a:pPr>
            <a:r>
              <a:rPr lang="en-US" sz="3200" dirty="0" smtClean="0"/>
              <a:t>We seek the things of heaven though they are now hidden</a:t>
            </a:r>
          </a:p>
          <a:p>
            <a:pPr>
              <a:lnSpc>
                <a:spcPts val="3400"/>
              </a:lnSpc>
              <a:spcBef>
                <a:spcPts val="0"/>
              </a:spcBef>
              <a:spcAft>
                <a:spcPts val="1200"/>
              </a:spcAft>
            </a:pPr>
            <a:r>
              <a:rPr lang="en-US" sz="3200" dirty="0" smtClean="0"/>
              <a:t>We do not presently see Him but </a:t>
            </a:r>
            <a:r>
              <a:rPr lang="en-US" sz="3200" dirty="0" smtClean="0">
                <a:solidFill>
                  <a:srgbClr val="0D1CAB"/>
                </a:solidFill>
              </a:rPr>
              <a:t>we believe in Him </a:t>
            </a:r>
            <a:r>
              <a:rPr lang="en-US" sz="3200" dirty="0" smtClean="0"/>
              <a:t>(1Peter 1:8)</a:t>
            </a:r>
          </a:p>
          <a:p>
            <a:pPr>
              <a:lnSpc>
                <a:spcPts val="3400"/>
              </a:lnSpc>
              <a:spcBef>
                <a:spcPts val="0"/>
              </a:spcBef>
              <a:spcAft>
                <a:spcPts val="1200"/>
              </a:spcAft>
            </a:pPr>
            <a:r>
              <a:rPr lang="en-US" sz="3200" dirty="0" smtClean="0"/>
              <a:t>“With Christ” implies the security of the believer</a:t>
            </a:r>
          </a:p>
        </p:txBody>
      </p:sp>
      <p:sp>
        <p:nvSpPr>
          <p:cNvPr id="3" name="Title 2"/>
          <p:cNvSpPr>
            <a:spLocks noGrp="1"/>
          </p:cNvSpPr>
          <p:nvPr>
            <p:ph type="title"/>
          </p:nvPr>
        </p:nvSpPr>
        <p:spPr>
          <a:xfrm>
            <a:off x="457200" y="152400"/>
            <a:ext cx="8229600" cy="838200"/>
          </a:xfrm>
          <a:solidFill>
            <a:srgbClr val="527B80"/>
          </a:solidFill>
        </p:spPr>
        <p:txBody>
          <a:bodyPr vert="horz" rtlCol="0" anchor="ctr">
            <a:normAutofit/>
            <a:scene3d>
              <a:camera prst="orthographicFront"/>
              <a:lightRig rig="soft" dir="t"/>
            </a:scene3d>
            <a:sp3d prstMaterial="softEdge">
              <a:bevelT w="25400" h="25400"/>
            </a:sp3d>
          </a:bodyPr>
          <a:lstStyle/>
          <a:p>
            <a:r>
              <a:rPr lang="en-US" dirty="0"/>
              <a:t>Hidden With Christ</a:t>
            </a:r>
          </a:p>
        </p:txBody>
      </p:sp>
      <p:sp>
        <p:nvSpPr>
          <p:cNvPr id="5" name="TextBox 4"/>
          <p:cNvSpPr txBox="1"/>
          <p:nvPr/>
        </p:nvSpPr>
        <p:spPr>
          <a:xfrm>
            <a:off x="457200" y="1295400"/>
            <a:ext cx="8458200" cy="1154162"/>
          </a:xfrm>
          <a:prstGeom prst="rect">
            <a:avLst/>
          </a:prstGeom>
          <a:noFill/>
        </p:spPr>
        <p:txBody>
          <a:bodyPr wrap="square" rtlCol="0">
            <a:spAutoFit/>
          </a:bodyPr>
          <a:lstStyle/>
          <a:p>
            <a:pPr>
              <a:spcAft>
                <a:spcPts val="600"/>
              </a:spcAft>
            </a:pPr>
            <a:r>
              <a:rPr lang="en-US" sz="3200" b="1" u="sng" dirty="0" smtClean="0">
                <a:latin typeface="Calibri" panose="020F0502020204030204" pitchFamily="34" charset="0"/>
              </a:rPr>
              <a:t>Colossians 3:3b</a:t>
            </a:r>
            <a:r>
              <a:rPr lang="en-US" sz="3200" b="1" dirty="0" smtClean="0">
                <a:latin typeface="Calibri" panose="020F0502020204030204" pitchFamily="34" charset="0"/>
              </a:rPr>
              <a:t>  </a:t>
            </a:r>
            <a:r>
              <a:rPr lang="en-US" sz="3200" dirty="0" smtClean="0">
                <a:latin typeface="Calibri" panose="020F0502020204030204" pitchFamily="34" charset="0"/>
              </a:rPr>
              <a:t>(NASB)</a:t>
            </a:r>
          </a:p>
          <a:p>
            <a:r>
              <a:rPr lang="en-US" sz="3200" dirty="0" smtClean="0">
                <a:latin typeface="Calibri" panose="020F0502020204030204" pitchFamily="34" charset="0"/>
                <a:cs typeface="Arial" pitchFamily="34" charset="0"/>
              </a:rPr>
              <a:t>. . . and your life is </a:t>
            </a:r>
            <a:r>
              <a:rPr lang="en-US" sz="3200" dirty="0" smtClean="0">
                <a:solidFill>
                  <a:srgbClr val="C00000"/>
                </a:solidFill>
                <a:latin typeface="Calibri" panose="020F0502020204030204" pitchFamily="34" charset="0"/>
                <a:cs typeface="Arial" pitchFamily="34" charset="0"/>
              </a:rPr>
              <a:t>hidden with Christ </a:t>
            </a:r>
            <a:r>
              <a:rPr lang="en-US" sz="3200" dirty="0" smtClean="0">
                <a:latin typeface="Calibri" panose="020F0502020204030204" pitchFamily="34" charset="0"/>
                <a:cs typeface="Arial" pitchFamily="34" charset="0"/>
              </a:rPr>
              <a:t>in God.</a:t>
            </a:r>
          </a:p>
        </p:txBody>
      </p:sp>
    </p:spTree>
    <p:extLst>
      <p:ext uri="{BB962C8B-B14F-4D97-AF65-F5344CB8AC3E}">
        <p14:creationId xmlns:p14="http://schemas.microsoft.com/office/powerpoint/2010/main" val="5043512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124200"/>
            <a:ext cx="8324850" cy="2743200"/>
          </a:xfrm>
        </p:spPr>
        <p:txBody>
          <a:bodyPr>
            <a:noAutofit/>
          </a:bodyPr>
          <a:lstStyle/>
          <a:p>
            <a:pPr>
              <a:lnSpc>
                <a:spcPts val="3400"/>
              </a:lnSpc>
              <a:spcBef>
                <a:spcPts val="0"/>
              </a:spcBef>
              <a:spcAft>
                <a:spcPts val="1200"/>
              </a:spcAft>
            </a:pPr>
            <a:r>
              <a:rPr lang="en-US" sz="3200" dirty="0" smtClean="0"/>
              <a:t>“Revealed” is </a:t>
            </a:r>
            <a:r>
              <a:rPr lang="en-US" sz="3200" i="1" dirty="0" err="1" smtClean="0"/>
              <a:t>phaneroo</a:t>
            </a:r>
            <a:r>
              <a:rPr lang="en-US" sz="3200" i="1" dirty="0" smtClean="0"/>
              <a:t>_</a:t>
            </a:r>
            <a:r>
              <a:rPr lang="en-US" sz="3200" dirty="0" smtClean="0"/>
              <a:t> which means “manifested”</a:t>
            </a:r>
          </a:p>
          <a:p>
            <a:pPr>
              <a:lnSpc>
                <a:spcPts val="3400"/>
              </a:lnSpc>
              <a:spcBef>
                <a:spcPts val="0"/>
              </a:spcBef>
              <a:spcAft>
                <a:spcPts val="1200"/>
              </a:spcAft>
            </a:pPr>
            <a:r>
              <a:rPr lang="en-US" sz="3200" dirty="0" smtClean="0"/>
              <a:t>“When” is a temporal category, </a:t>
            </a:r>
            <a:r>
              <a:rPr lang="en-US" sz="3200" dirty="0" err="1" smtClean="0"/>
              <a:t>vss</a:t>
            </a:r>
            <a:r>
              <a:rPr lang="en-US" sz="3200" dirty="0" smtClean="0"/>
              <a:t> 1, 2 describe spatial categories (in heaven/on earth)</a:t>
            </a:r>
          </a:p>
          <a:p>
            <a:pPr>
              <a:lnSpc>
                <a:spcPts val="3400"/>
              </a:lnSpc>
              <a:spcBef>
                <a:spcPts val="0"/>
              </a:spcBef>
              <a:spcAft>
                <a:spcPts val="1200"/>
              </a:spcAft>
            </a:pPr>
            <a:r>
              <a:rPr lang="en-US" sz="3200" dirty="0" smtClean="0"/>
              <a:t>The theme in this verse is “hidden/revealed”</a:t>
            </a:r>
          </a:p>
          <a:p>
            <a:pPr>
              <a:lnSpc>
                <a:spcPts val="3400"/>
              </a:lnSpc>
              <a:spcBef>
                <a:spcPts val="0"/>
              </a:spcBef>
              <a:spcAft>
                <a:spcPts val="1200"/>
              </a:spcAft>
            </a:pPr>
            <a:r>
              <a:rPr lang="en-US" sz="3200" dirty="0" smtClean="0"/>
              <a:t>“Revealed” will display His eternal glory</a:t>
            </a:r>
          </a:p>
        </p:txBody>
      </p:sp>
      <p:sp>
        <p:nvSpPr>
          <p:cNvPr id="3" name="Title 2"/>
          <p:cNvSpPr>
            <a:spLocks noGrp="1"/>
          </p:cNvSpPr>
          <p:nvPr>
            <p:ph type="title"/>
          </p:nvPr>
        </p:nvSpPr>
        <p:spPr>
          <a:xfrm>
            <a:off x="457200" y="152400"/>
            <a:ext cx="8229600" cy="838200"/>
          </a:xfrm>
        </p:spPr>
        <p:txBody>
          <a:bodyPr>
            <a:normAutofit/>
          </a:bodyPr>
          <a:lstStyle/>
          <a:p>
            <a:r>
              <a:rPr lang="en-US" dirty="0" smtClean="0"/>
              <a:t>Christ and His People Will Be Revealed</a:t>
            </a:r>
            <a:endParaRPr lang="en-US" dirty="0"/>
          </a:p>
        </p:txBody>
      </p:sp>
      <p:sp>
        <p:nvSpPr>
          <p:cNvPr id="5" name="TextBox 4"/>
          <p:cNvSpPr txBox="1"/>
          <p:nvPr/>
        </p:nvSpPr>
        <p:spPr>
          <a:xfrm>
            <a:off x="457200" y="1295400"/>
            <a:ext cx="8458200" cy="1646605"/>
          </a:xfrm>
          <a:prstGeom prst="rect">
            <a:avLst/>
          </a:prstGeom>
          <a:noFill/>
        </p:spPr>
        <p:txBody>
          <a:bodyPr wrap="square" rtlCol="0">
            <a:spAutoFit/>
          </a:bodyPr>
          <a:lstStyle/>
          <a:p>
            <a:pPr>
              <a:spcAft>
                <a:spcPts val="600"/>
              </a:spcAft>
            </a:pPr>
            <a:r>
              <a:rPr lang="en-US" sz="3200" b="1" u="sng" dirty="0" smtClean="0">
                <a:latin typeface="Calibri" panose="020F0502020204030204" pitchFamily="34" charset="0"/>
              </a:rPr>
              <a:t>Colossians 3:4</a:t>
            </a:r>
            <a:r>
              <a:rPr lang="en-US" sz="3200" b="1" dirty="0" smtClean="0">
                <a:latin typeface="Calibri" panose="020F0502020204030204" pitchFamily="34" charset="0"/>
              </a:rPr>
              <a:t>  </a:t>
            </a:r>
            <a:r>
              <a:rPr lang="en-US" sz="3200" dirty="0" smtClean="0">
                <a:latin typeface="Calibri" panose="020F0502020204030204" pitchFamily="34" charset="0"/>
              </a:rPr>
              <a:t>(NASB)</a:t>
            </a:r>
          </a:p>
          <a:p>
            <a:r>
              <a:rPr lang="en-US" sz="3200" dirty="0" smtClean="0">
                <a:latin typeface="Calibri" panose="020F0502020204030204" pitchFamily="34" charset="0"/>
                <a:cs typeface="Arial" pitchFamily="34" charset="0"/>
              </a:rPr>
              <a:t>When Christ, who is our life, is </a:t>
            </a:r>
            <a:r>
              <a:rPr lang="en-US" sz="3200" dirty="0" smtClean="0">
                <a:solidFill>
                  <a:srgbClr val="C00000"/>
                </a:solidFill>
                <a:latin typeface="Calibri" panose="020F0502020204030204" pitchFamily="34" charset="0"/>
                <a:cs typeface="Arial" pitchFamily="34" charset="0"/>
              </a:rPr>
              <a:t>revealed</a:t>
            </a:r>
            <a:r>
              <a:rPr lang="en-US" sz="3200" dirty="0" smtClean="0">
                <a:latin typeface="Calibri" panose="020F0502020204030204" pitchFamily="34" charset="0"/>
                <a:cs typeface="Arial" pitchFamily="34" charset="0"/>
              </a:rPr>
              <a:t>, then you also will be </a:t>
            </a:r>
            <a:r>
              <a:rPr lang="en-US" sz="3200" dirty="0" smtClean="0">
                <a:solidFill>
                  <a:srgbClr val="C00000"/>
                </a:solidFill>
                <a:latin typeface="Calibri" panose="020F0502020204030204" pitchFamily="34" charset="0"/>
                <a:cs typeface="Arial" pitchFamily="34" charset="0"/>
              </a:rPr>
              <a:t>revealed with Him in glory</a:t>
            </a:r>
            <a:r>
              <a:rPr lang="en-US" sz="3200" dirty="0" smtClean="0">
                <a:latin typeface="Calibri" panose="020F0502020204030204" pitchFamily="34" charset="0"/>
                <a:cs typeface="Arial" pitchFamily="34" charset="0"/>
              </a:rPr>
              <a:t>.</a:t>
            </a:r>
          </a:p>
        </p:txBody>
      </p:sp>
    </p:spTree>
    <p:extLst>
      <p:ext uri="{BB962C8B-B14F-4D97-AF65-F5344CB8AC3E}">
        <p14:creationId xmlns:p14="http://schemas.microsoft.com/office/powerpoint/2010/main" val="5043512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9900" y="1600200"/>
            <a:ext cx="8229600" cy="4038600"/>
          </a:xfrm>
        </p:spPr>
        <p:txBody>
          <a:bodyPr>
            <a:noAutofit/>
          </a:bodyPr>
          <a:lstStyle/>
          <a:p>
            <a:pPr>
              <a:spcBef>
                <a:spcPts val="0"/>
              </a:spcBef>
              <a:spcAft>
                <a:spcPts val="1200"/>
              </a:spcAft>
            </a:pPr>
            <a:r>
              <a:rPr lang="en-US" sz="3200" dirty="0" smtClean="0"/>
              <a:t>We are to long for the revelation of Christ</a:t>
            </a:r>
          </a:p>
          <a:p>
            <a:pPr>
              <a:spcBef>
                <a:spcPts val="0"/>
              </a:spcBef>
              <a:spcAft>
                <a:spcPts val="1200"/>
              </a:spcAft>
            </a:pPr>
            <a:r>
              <a:rPr lang="en-US" sz="3200" dirty="0" smtClean="0"/>
              <a:t>We are either dead to sin or dead in sin</a:t>
            </a:r>
          </a:p>
          <a:p>
            <a:pPr>
              <a:spcBef>
                <a:spcPts val="0"/>
              </a:spcBef>
              <a:spcAft>
                <a:spcPts val="1200"/>
              </a:spcAft>
            </a:pPr>
            <a:r>
              <a:rPr lang="en-US" sz="3200" dirty="0" smtClean="0"/>
              <a:t>The future hope of all believers will be vindicated</a:t>
            </a:r>
          </a:p>
          <a:p>
            <a:pPr>
              <a:spcBef>
                <a:spcPts val="0"/>
              </a:spcBef>
              <a:spcAft>
                <a:spcPts val="1200"/>
              </a:spcAft>
            </a:pPr>
            <a:r>
              <a:rPr lang="en-US" sz="3200" dirty="0" smtClean="0"/>
              <a:t>We must believe God’s promise of future glory</a:t>
            </a:r>
          </a:p>
        </p:txBody>
      </p:sp>
      <p:sp>
        <p:nvSpPr>
          <p:cNvPr id="3" name="Title 2"/>
          <p:cNvSpPr>
            <a:spLocks noGrp="1"/>
          </p:cNvSpPr>
          <p:nvPr>
            <p:ph type="title"/>
          </p:nvPr>
        </p:nvSpPr>
        <p:spPr/>
        <p:txBody>
          <a:bodyPr/>
          <a:lstStyle/>
          <a:p>
            <a:r>
              <a:rPr lang="en-US" smtClean="0"/>
              <a:t>Implications and Applications</a:t>
            </a:r>
            <a:endParaRPr lang="en-US" dirty="0"/>
          </a:p>
        </p:txBody>
      </p:sp>
    </p:spTree>
    <p:extLst>
      <p:ext uri="{BB962C8B-B14F-4D97-AF65-F5344CB8AC3E}">
        <p14:creationId xmlns:p14="http://schemas.microsoft.com/office/powerpoint/2010/main" val="5043512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57200" y="1295400"/>
            <a:ext cx="8517819" cy="2939266"/>
          </a:xfrm>
          <a:prstGeom prst="rect">
            <a:avLst/>
          </a:prstGeom>
          <a:noFill/>
        </p:spPr>
        <p:txBody>
          <a:bodyPr wrap="square" rtlCol="0">
            <a:spAutoFit/>
          </a:bodyPr>
          <a:lstStyle/>
          <a:p>
            <a:pPr>
              <a:spcAft>
                <a:spcPts val="600"/>
              </a:spcAft>
            </a:pPr>
            <a:r>
              <a:rPr lang="en-US" sz="3000" b="1" u="sng" dirty="0" smtClean="0">
                <a:latin typeface="Calibri" panose="020F0502020204030204" pitchFamily="34" charset="0"/>
                <a:cs typeface="Arial" pitchFamily="34" charset="0"/>
              </a:rPr>
              <a:t>1John 3:2, 3</a:t>
            </a:r>
            <a:r>
              <a:rPr lang="en-US" sz="3000" b="1" dirty="0" smtClean="0">
                <a:latin typeface="Calibri" panose="020F0502020204030204" pitchFamily="34" charset="0"/>
                <a:cs typeface="Arial" pitchFamily="34" charset="0"/>
              </a:rPr>
              <a:t>  </a:t>
            </a:r>
            <a:r>
              <a:rPr lang="en-US" sz="3000" dirty="0" smtClean="0">
                <a:latin typeface="Calibri" panose="020F0502020204030204" pitchFamily="34" charset="0"/>
                <a:cs typeface="Arial" pitchFamily="34" charset="0"/>
              </a:rPr>
              <a:t>(NASB)</a:t>
            </a:r>
          </a:p>
          <a:p>
            <a:r>
              <a:rPr lang="en-US" sz="3000" dirty="0" smtClean="0">
                <a:latin typeface="Calibri" panose="020F0502020204030204" pitchFamily="34" charset="0"/>
                <a:cs typeface="Arial" pitchFamily="34" charset="0"/>
              </a:rPr>
              <a:t>Beloved, now we are children of God, and it has not appeared as yet what we will be. We know that </a:t>
            </a:r>
            <a:r>
              <a:rPr lang="en-US" sz="3000" dirty="0" smtClean="0">
                <a:solidFill>
                  <a:srgbClr val="C00000"/>
                </a:solidFill>
                <a:latin typeface="Calibri" panose="020F0502020204030204" pitchFamily="34" charset="0"/>
                <a:cs typeface="Arial" pitchFamily="34" charset="0"/>
              </a:rPr>
              <a:t>when He appears, we will be like Him</a:t>
            </a:r>
            <a:r>
              <a:rPr lang="en-US" sz="3000" dirty="0" smtClean="0">
                <a:latin typeface="Calibri" panose="020F0502020204030204" pitchFamily="34" charset="0"/>
                <a:cs typeface="Arial" pitchFamily="34" charset="0"/>
              </a:rPr>
              <a:t>, because we will see Him just as He is. And </a:t>
            </a:r>
            <a:r>
              <a:rPr lang="en-US" sz="3000" dirty="0" smtClean="0">
                <a:solidFill>
                  <a:srgbClr val="0D1CAB"/>
                </a:solidFill>
                <a:latin typeface="Calibri" panose="020F0502020204030204" pitchFamily="34" charset="0"/>
                <a:cs typeface="Arial" pitchFamily="34" charset="0"/>
              </a:rPr>
              <a:t>everyone who has this hope fixed on Him purifies himself</a:t>
            </a:r>
            <a:r>
              <a:rPr lang="en-US" sz="3000" dirty="0" smtClean="0">
                <a:latin typeface="Calibri" panose="020F0502020204030204" pitchFamily="34" charset="0"/>
                <a:cs typeface="Arial" pitchFamily="34" charset="0"/>
              </a:rPr>
              <a:t>, just as He is pure.</a:t>
            </a:r>
          </a:p>
        </p:txBody>
      </p:sp>
      <p:sp>
        <p:nvSpPr>
          <p:cNvPr id="6" name="Title 5"/>
          <p:cNvSpPr>
            <a:spLocks noGrp="1"/>
          </p:cNvSpPr>
          <p:nvPr>
            <p:ph type="title"/>
          </p:nvPr>
        </p:nvSpPr>
        <p:spPr>
          <a:xfrm>
            <a:off x="457200" y="152400"/>
            <a:ext cx="8229600" cy="838200"/>
          </a:xfrm>
        </p:spPr>
        <p:txBody>
          <a:bodyPr>
            <a:normAutofit/>
          </a:bodyPr>
          <a:lstStyle/>
          <a:p>
            <a:r>
              <a:rPr lang="en-US" dirty="0" smtClean="0"/>
              <a:t>We Long for His Revelation</a:t>
            </a:r>
            <a:endParaRPr lang="en-US" dirty="0"/>
          </a:p>
        </p:txBody>
      </p:sp>
      <p:sp>
        <p:nvSpPr>
          <p:cNvPr id="4" name="Content Placeholder 1"/>
          <p:cNvSpPr>
            <a:spLocks noGrp="1"/>
          </p:cNvSpPr>
          <p:nvPr>
            <p:ph idx="1"/>
          </p:nvPr>
        </p:nvSpPr>
        <p:spPr>
          <a:xfrm>
            <a:off x="457200" y="4343400"/>
            <a:ext cx="8382000" cy="1676400"/>
          </a:xfrm>
        </p:spPr>
        <p:txBody>
          <a:bodyPr>
            <a:noAutofit/>
          </a:bodyPr>
          <a:lstStyle/>
          <a:p>
            <a:pPr>
              <a:lnSpc>
                <a:spcPts val="3200"/>
              </a:lnSpc>
              <a:spcBef>
                <a:spcPts val="0"/>
              </a:spcBef>
              <a:spcAft>
                <a:spcPts val="600"/>
              </a:spcAft>
            </a:pPr>
            <a:r>
              <a:rPr lang="en-US" dirty="0" smtClean="0"/>
              <a:t>Our Hope is in His future appearing and our glorification</a:t>
            </a:r>
          </a:p>
          <a:p>
            <a:pPr>
              <a:lnSpc>
                <a:spcPts val="3200"/>
              </a:lnSpc>
              <a:spcBef>
                <a:spcPts val="0"/>
              </a:spcBef>
              <a:spcAft>
                <a:spcPts val="600"/>
              </a:spcAft>
            </a:pPr>
            <a:r>
              <a:rPr lang="en-US" dirty="0" smtClean="0"/>
              <a:t>Eschatological hope motivates sanctification</a:t>
            </a:r>
          </a:p>
          <a:p>
            <a:pPr>
              <a:lnSpc>
                <a:spcPts val="3200"/>
              </a:lnSpc>
              <a:spcBef>
                <a:spcPts val="0"/>
              </a:spcBef>
              <a:spcAft>
                <a:spcPts val="600"/>
              </a:spcAft>
            </a:pPr>
            <a:r>
              <a:rPr lang="en-US" dirty="0" smtClean="0"/>
              <a:t>Hope is a fruit of the Spirit and a Christian virtue</a:t>
            </a:r>
          </a:p>
        </p:txBody>
      </p:sp>
    </p:spTree>
    <p:extLst>
      <p:ext uri="{BB962C8B-B14F-4D97-AF65-F5344CB8AC3E}">
        <p14:creationId xmlns:p14="http://schemas.microsoft.com/office/powerpoint/2010/main" val="5043512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57200" y="1330871"/>
            <a:ext cx="8441619" cy="5586145"/>
          </a:xfrm>
          <a:prstGeom prst="rect">
            <a:avLst/>
          </a:prstGeom>
          <a:noFill/>
        </p:spPr>
        <p:txBody>
          <a:bodyPr wrap="square" rtlCol="0">
            <a:spAutoFit/>
          </a:bodyPr>
          <a:lstStyle/>
          <a:p>
            <a:pPr>
              <a:spcAft>
                <a:spcPts val="600"/>
              </a:spcAft>
            </a:pPr>
            <a:r>
              <a:rPr lang="en-US" sz="3200" b="1" u="sng" dirty="0" smtClean="0">
                <a:latin typeface="Calibri" panose="020F0502020204030204" pitchFamily="34" charset="0"/>
                <a:cs typeface="Arial" pitchFamily="34" charset="0"/>
              </a:rPr>
              <a:t>Romans 6:11-13</a:t>
            </a:r>
            <a:r>
              <a:rPr lang="en-US" sz="3200" b="1" dirty="0" smtClean="0">
                <a:latin typeface="Calibri" panose="020F0502020204030204" pitchFamily="34" charset="0"/>
                <a:cs typeface="Arial" pitchFamily="34" charset="0"/>
              </a:rPr>
              <a:t>  </a:t>
            </a:r>
            <a:r>
              <a:rPr lang="en-US" sz="3200" dirty="0" smtClean="0">
                <a:latin typeface="Calibri" panose="020F0502020204030204" pitchFamily="34" charset="0"/>
                <a:cs typeface="Arial" pitchFamily="34" charset="0"/>
              </a:rPr>
              <a:t>(NASB)</a:t>
            </a:r>
          </a:p>
          <a:p>
            <a:r>
              <a:rPr lang="en-US" sz="3200" dirty="0" smtClean="0">
                <a:latin typeface="Calibri" panose="020F0502020204030204" pitchFamily="34" charset="0"/>
                <a:cs typeface="Arial" pitchFamily="34" charset="0"/>
              </a:rPr>
              <a:t>Even so consider yourselves to be </a:t>
            </a:r>
            <a:r>
              <a:rPr lang="en-US" sz="3200" dirty="0" smtClean="0">
                <a:solidFill>
                  <a:srgbClr val="C00000"/>
                </a:solidFill>
                <a:latin typeface="Calibri" panose="020F0502020204030204" pitchFamily="34" charset="0"/>
                <a:cs typeface="Arial" pitchFamily="34" charset="0"/>
              </a:rPr>
              <a:t>dead to sin</a:t>
            </a:r>
            <a:r>
              <a:rPr lang="en-US" sz="3200" dirty="0" smtClean="0">
                <a:latin typeface="Calibri" panose="020F0502020204030204" pitchFamily="34" charset="0"/>
                <a:cs typeface="Arial" pitchFamily="34" charset="0"/>
              </a:rPr>
              <a:t>, but alive to God in Christ Jesus. Therefore </a:t>
            </a:r>
            <a:r>
              <a:rPr lang="en-US" sz="3200" dirty="0" smtClean="0">
                <a:solidFill>
                  <a:srgbClr val="0D1CAB"/>
                </a:solidFill>
                <a:latin typeface="Calibri" panose="020F0502020204030204" pitchFamily="34" charset="0"/>
                <a:cs typeface="Arial" pitchFamily="34" charset="0"/>
              </a:rPr>
              <a:t>do not let sin reign in your mortal body </a:t>
            </a:r>
            <a:r>
              <a:rPr lang="en-US" sz="3200" dirty="0" smtClean="0">
                <a:latin typeface="Calibri" panose="020F0502020204030204" pitchFamily="34" charset="0"/>
                <a:cs typeface="Arial" pitchFamily="34" charset="0"/>
              </a:rPr>
              <a:t>so that you obey its lusts, and do not go on presenting the members of your body to sin as instruments of unrighteousness; but present yourselves to God as those alive from the dead, and your members as instruments of righteousness to God.</a:t>
            </a:r>
          </a:p>
          <a:p>
            <a:endParaRPr lang="en-US" sz="3200" dirty="0" smtClean="0">
              <a:latin typeface="Calibri" panose="020F0502020204030204" pitchFamily="34" charset="0"/>
              <a:cs typeface="Arial" pitchFamily="34" charset="0"/>
            </a:endParaRPr>
          </a:p>
          <a:p>
            <a:endParaRPr lang="en-US" sz="3200" dirty="0" smtClean="0">
              <a:latin typeface="Calibri" panose="020F0502020204030204" pitchFamily="34" charset="0"/>
              <a:cs typeface="Arial" pitchFamily="34" charset="0"/>
            </a:endParaRPr>
          </a:p>
        </p:txBody>
      </p:sp>
      <p:sp>
        <p:nvSpPr>
          <p:cNvPr id="6" name="Title 5"/>
          <p:cNvSpPr>
            <a:spLocks noGrp="1"/>
          </p:cNvSpPr>
          <p:nvPr>
            <p:ph type="title"/>
          </p:nvPr>
        </p:nvSpPr>
        <p:spPr>
          <a:xfrm>
            <a:off x="457200" y="152400"/>
            <a:ext cx="8229600" cy="838200"/>
          </a:xfrm>
        </p:spPr>
        <p:txBody>
          <a:bodyPr>
            <a:normAutofit/>
          </a:bodyPr>
          <a:lstStyle/>
          <a:p>
            <a:r>
              <a:rPr lang="en-US" dirty="0" smtClean="0"/>
              <a:t>We Are Either Dead </a:t>
            </a:r>
            <a:r>
              <a:rPr lang="en-US" i="1" dirty="0" smtClean="0"/>
              <a:t>to</a:t>
            </a:r>
            <a:r>
              <a:rPr lang="en-US" dirty="0" smtClean="0"/>
              <a:t> Sin or Dead </a:t>
            </a:r>
            <a:r>
              <a:rPr lang="en-US" i="1" dirty="0" smtClean="0"/>
              <a:t>in</a:t>
            </a:r>
            <a:r>
              <a:rPr lang="en-US" dirty="0" smtClean="0"/>
              <a:t> Sin</a:t>
            </a:r>
            <a:endParaRPr lang="en-US" dirty="0"/>
          </a:p>
        </p:txBody>
      </p:sp>
    </p:spTree>
    <p:extLst>
      <p:ext uri="{BB962C8B-B14F-4D97-AF65-F5344CB8AC3E}">
        <p14:creationId xmlns:p14="http://schemas.microsoft.com/office/powerpoint/2010/main" val="5043512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52400"/>
            <a:ext cx="8153400" cy="838200"/>
          </a:xfrm>
        </p:spPr>
        <p:txBody>
          <a:bodyPr>
            <a:noAutofit/>
          </a:bodyPr>
          <a:lstStyle/>
          <a:p>
            <a:r>
              <a:rPr lang="en-US" dirty="0" smtClean="0"/>
              <a:t>Christ Bore Sins So We Can Have Hope</a:t>
            </a:r>
            <a:endParaRPr lang="en-US" dirty="0"/>
          </a:p>
        </p:txBody>
      </p:sp>
      <p:sp>
        <p:nvSpPr>
          <p:cNvPr id="5" name="TextBox 4"/>
          <p:cNvSpPr txBox="1"/>
          <p:nvPr/>
        </p:nvSpPr>
        <p:spPr>
          <a:xfrm>
            <a:off x="457200" y="1255722"/>
            <a:ext cx="8441619" cy="3046988"/>
          </a:xfrm>
          <a:prstGeom prst="rect">
            <a:avLst/>
          </a:prstGeom>
          <a:noFill/>
        </p:spPr>
        <p:txBody>
          <a:bodyPr wrap="square" rtlCol="0">
            <a:spAutoFit/>
          </a:bodyPr>
          <a:lstStyle/>
          <a:p>
            <a:r>
              <a:rPr lang="en-US" sz="3200" b="1" u="sng" dirty="0" smtClean="0">
                <a:latin typeface="Calibri" panose="020F0502020204030204" pitchFamily="34" charset="0"/>
              </a:rPr>
              <a:t>Hebrews 9:28</a:t>
            </a:r>
            <a:r>
              <a:rPr lang="en-US" sz="3200" b="1" dirty="0" smtClean="0">
                <a:latin typeface="Calibri" panose="020F0502020204030204" pitchFamily="34" charset="0"/>
              </a:rPr>
              <a:t>  </a:t>
            </a:r>
            <a:r>
              <a:rPr lang="en-US" sz="3200" dirty="0" smtClean="0">
                <a:latin typeface="Calibri" panose="020F0502020204030204" pitchFamily="34" charset="0"/>
              </a:rPr>
              <a:t>(NASB)</a:t>
            </a:r>
          </a:p>
          <a:p>
            <a:pPr marL="0" lvl="1"/>
            <a:r>
              <a:rPr lang="en-US" sz="3200" dirty="0" smtClean="0">
                <a:latin typeface="Calibri" panose="020F0502020204030204" pitchFamily="34" charset="0"/>
                <a:cs typeface="Arial" pitchFamily="34" charset="0"/>
              </a:rPr>
              <a:t>so Christ also, </a:t>
            </a:r>
            <a:r>
              <a:rPr lang="en-US" sz="3200" dirty="0" smtClean="0">
                <a:solidFill>
                  <a:srgbClr val="C00000"/>
                </a:solidFill>
                <a:latin typeface="Calibri" panose="020F0502020204030204" pitchFamily="34" charset="0"/>
                <a:cs typeface="Arial" pitchFamily="34" charset="0"/>
              </a:rPr>
              <a:t>having been offered once to bear the sins of many</a:t>
            </a:r>
            <a:r>
              <a:rPr lang="en-US" sz="3200" dirty="0" smtClean="0">
                <a:latin typeface="Calibri" panose="020F0502020204030204" pitchFamily="34" charset="0"/>
                <a:cs typeface="Arial" pitchFamily="34" charset="0"/>
              </a:rPr>
              <a:t>, will appear a second time for salvation without reference to sin, </a:t>
            </a:r>
            <a:r>
              <a:rPr lang="en-US" sz="3200" dirty="0" smtClean="0">
                <a:solidFill>
                  <a:srgbClr val="0D1CAB"/>
                </a:solidFill>
                <a:latin typeface="Calibri" panose="020F0502020204030204" pitchFamily="34" charset="0"/>
                <a:cs typeface="Arial" pitchFamily="34" charset="0"/>
              </a:rPr>
              <a:t>to those who eagerly await Him</a:t>
            </a:r>
            <a:r>
              <a:rPr lang="en-US" sz="3200" dirty="0" smtClean="0">
                <a:latin typeface="Calibri" panose="020F0502020204030204" pitchFamily="34" charset="0"/>
                <a:cs typeface="Arial" pitchFamily="34" charset="0"/>
              </a:rPr>
              <a:t>.</a:t>
            </a:r>
          </a:p>
          <a:p>
            <a:pPr marL="0" lvl="1"/>
            <a:endParaRPr lang="en-US" sz="3200" dirty="0" smtClean="0">
              <a:latin typeface="Calibri" panose="020F0502020204030204" pitchFamily="34" charset="0"/>
              <a:cs typeface="Arial" pitchFamily="34" charset="0"/>
            </a:endParaRPr>
          </a:p>
        </p:txBody>
      </p:sp>
      <p:sp>
        <p:nvSpPr>
          <p:cNvPr id="4" name="Content Placeholder 1"/>
          <p:cNvSpPr>
            <a:spLocks noGrp="1"/>
          </p:cNvSpPr>
          <p:nvPr>
            <p:ph idx="1"/>
          </p:nvPr>
        </p:nvSpPr>
        <p:spPr>
          <a:xfrm>
            <a:off x="457200" y="4038600"/>
            <a:ext cx="8153400" cy="1524000"/>
          </a:xfrm>
        </p:spPr>
        <p:txBody>
          <a:bodyPr>
            <a:noAutofit/>
          </a:bodyPr>
          <a:lstStyle/>
          <a:p>
            <a:r>
              <a:rPr lang="en-US" sz="3200" dirty="0" smtClean="0"/>
              <a:t>Christ paid the penalty for sins, once for all</a:t>
            </a:r>
          </a:p>
          <a:p>
            <a:r>
              <a:rPr lang="en-US" sz="3200" dirty="0" smtClean="0"/>
              <a:t>His appearance will mean our eternal glorification</a:t>
            </a:r>
          </a:p>
          <a:p>
            <a:r>
              <a:rPr lang="en-US" sz="3200" dirty="0" smtClean="0"/>
              <a:t>Now we long for His soon return</a:t>
            </a:r>
          </a:p>
        </p:txBody>
      </p:sp>
    </p:spTree>
    <p:extLst>
      <p:ext uri="{BB962C8B-B14F-4D97-AF65-F5344CB8AC3E}">
        <p14:creationId xmlns:p14="http://schemas.microsoft.com/office/powerpoint/2010/main" val="5043512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52400"/>
            <a:ext cx="8153400" cy="838200"/>
          </a:xfrm>
        </p:spPr>
        <p:txBody>
          <a:bodyPr>
            <a:noAutofit/>
          </a:bodyPr>
          <a:lstStyle/>
          <a:p>
            <a:r>
              <a:rPr lang="en-US" dirty="0" smtClean="0"/>
              <a:t>Believe the Promises of God</a:t>
            </a:r>
            <a:endParaRPr lang="en-US" dirty="0"/>
          </a:p>
        </p:txBody>
      </p:sp>
      <p:sp>
        <p:nvSpPr>
          <p:cNvPr id="5" name="TextBox 4"/>
          <p:cNvSpPr txBox="1"/>
          <p:nvPr/>
        </p:nvSpPr>
        <p:spPr>
          <a:xfrm>
            <a:off x="457201" y="1255723"/>
            <a:ext cx="8153400" cy="5170646"/>
          </a:xfrm>
          <a:prstGeom prst="rect">
            <a:avLst/>
          </a:prstGeom>
          <a:noFill/>
        </p:spPr>
        <p:txBody>
          <a:bodyPr wrap="square" rtlCol="0">
            <a:spAutoFit/>
          </a:bodyPr>
          <a:lstStyle/>
          <a:p>
            <a:pPr>
              <a:spcAft>
                <a:spcPts val="600"/>
              </a:spcAft>
            </a:pPr>
            <a:r>
              <a:rPr lang="en-US" sz="3200" b="1" u="sng" dirty="0" smtClean="0">
                <a:latin typeface="Calibri" panose="020F0502020204030204" pitchFamily="34" charset="0"/>
              </a:rPr>
              <a:t>1Peter 1:4</a:t>
            </a:r>
            <a:r>
              <a:rPr lang="en-US" sz="3200" b="1" dirty="0" smtClean="0">
                <a:latin typeface="Calibri" panose="020F0502020204030204" pitchFamily="34" charset="0"/>
              </a:rPr>
              <a:t>  </a:t>
            </a:r>
            <a:r>
              <a:rPr lang="en-US" sz="3200" dirty="0" smtClean="0">
                <a:latin typeface="Calibri" panose="020F0502020204030204" pitchFamily="34" charset="0"/>
              </a:rPr>
              <a:t>(NASB)</a:t>
            </a:r>
          </a:p>
          <a:p>
            <a:pPr marL="0" lvl="1"/>
            <a:r>
              <a:rPr lang="en-US" sz="3200" dirty="0" smtClean="0">
                <a:latin typeface="Calibri" panose="020F0502020204030204" pitchFamily="34" charset="0"/>
                <a:cs typeface="Arial" pitchFamily="34" charset="0"/>
              </a:rPr>
              <a:t>to obtain an inheritance which is imperishable and undefiled and will not fade away, </a:t>
            </a:r>
            <a:r>
              <a:rPr lang="en-US" sz="3200" dirty="0" smtClean="0">
                <a:solidFill>
                  <a:srgbClr val="C00000"/>
                </a:solidFill>
                <a:latin typeface="Calibri" panose="020F0502020204030204" pitchFamily="34" charset="0"/>
                <a:cs typeface="Arial" pitchFamily="34" charset="0"/>
              </a:rPr>
              <a:t>reserved in heaven for you</a:t>
            </a:r>
            <a:r>
              <a:rPr lang="en-US" sz="3200" dirty="0" smtClean="0">
                <a:latin typeface="Calibri" panose="020F0502020204030204" pitchFamily="34" charset="0"/>
                <a:cs typeface="Arial" pitchFamily="34" charset="0"/>
              </a:rPr>
              <a:t>,</a:t>
            </a:r>
          </a:p>
          <a:p>
            <a:pPr marL="0" lvl="1"/>
            <a:endParaRPr lang="en-US" sz="3200" dirty="0" smtClean="0">
              <a:latin typeface="Calibri" panose="020F0502020204030204" pitchFamily="34" charset="0"/>
              <a:cs typeface="Arial" pitchFamily="34" charset="0"/>
            </a:endParaRPr>
          </a:p>
          <a:p>
            <a:pPr marL="0" lvl="1">
              <a:spcAft>
                <a:spcPts val="600"/>
              </a:spcAft>
            </a:pPr>
            <a:r>
              <a:rPr lang="en-US" sz="3200" b="1" u="sng" dirty="0" smtClean="0">
                <a:latin typeface="Calibri" panose="020F0502020204030204" pitchFamily="34" charset="0"/>
              </a:rPr>
              <a:t>1Peter 5:4</a:t>
            </a:r>
            <a:r>
              <a:rPr lang="en-US" sz="3200" b="1" dirty="0" smtClean="0">
                <a:latin typeface="Calibri" panose="020F0502020204030204" pitchFamily="34" charset="0"/>
              </a:rPr>
              <a:t>  </a:t>
            </a:r>
            <a:r>
              <a:rPr lang="en-US" sz="3200" dirty="0" smtClean="0">
                <a:latin typeface="Calibri" panose="020F0502020204030204" pitchFamily="34" charset="0"/>
              </a:rPr>
              <a:t>(NASB)</a:t>
            </a:r>
          </a:p>
          <a:p>
            <a:pPr marL="0" lvl="1"/>
            <a:r>
              <a:rPr lang="en-US" sz="3200" dirty="0" smtClean="0">
                <a:latin typeface="Calibri" panose="020F0502020204030204" pitchFamily="34" charset="0"/>
                <a:cs typeface="Arial" pitchFamily="34" charset="0"/>
              </a:rPr>
              <a:t>And when the Chief Shepherd appears, </a:t>
            </a:r>
            <a:r>
              <a:rPr lang="en-US" sz="3200" dirty="0" smtClean="0">
                <a:solidFill>
                  <a:srgbClr val="C00000"/>
                </a:solidFill>
                <a:latin typeface="Calibri" panose="020F0502020204030204" pitchFamily="34" charset="0"/>
                <a:cs typeface="Arial" pitchFamily="34" charset="0"/>
              </a:rPr>
              <a:t>you will receive the unfading crown of glory</a:t>
            </a:r>
            <a:r>
              <a:rPr lang="en-US" sz="3200" dirty="0" smtClean="0">
                <a:latin typeface="Calibri" panose="020F0502020204030204" pitchFamily="34" charset="0"/>
                <a:cs typeface="Arial" pitchFamily="34" charset="0"/>
              </a:rPr>
              <a:t>.</a:t>
            </a:r>
          </a:p>
          <a:p>
            <a:pPr marL="0" lvl="1"/>
            <a:endParaRPr lang="en-US" sz="3200" dirty="0" smtClean="0">
              <a:latin typeface="Calibri" panose="020F0502020204030204" pitchFamily="34" charset="0"/>
              <a:cs typeface="Arial" pitchFamily="34" charset="0"/>
            </a:endParaRPr>
          </a:p>
          <a:p>
            <a:pPr marL="0" lvl="1"/>
            <a:endParaRPr lang="en-US" sz="3200" dirty="0" smtClean="0">
              <a:latin typeface="Calibri" panose="020F0502020204030204" pitchFamily="34" charset="0"/>
            </a:endParaRPr>
          </a:p>
        </p:txBody>
      </p:sp>
    </p:spTree>
    <p:extLst>
      <p:ext uri="{BB962C8B-B14F-4D97-AF65-F5344CB8AC3E}">
        <p14:creationId xmlns:p14="http://schemas.microsoft.com/office/powerpoint/2010/main" val="50435121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12645</TotalTime>
  <Words>738</Words>
  <Application>Microsoft Office PowerPoint</Application>
  <PresentationFormat>On-screen Show (4:3)</PresentationFormat>
  <Paragraphs>86</Paragraphs>
  <Slides>10</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Calibri</vt:lpstr>
      <vt:lpstr>Lucida Sans Unicode</vt:lpstr>
      <vt:lpstr>Verdana</vt:lpstr>
      <vt:lpstr>Wingdings</vt:lpstr>
      <vt:lpstr>Wingdings 2</vt:lpstr>
      <vt:lpstr>Concourse</vt:lpstr>
      <vt:lpstr>New Life With Christ Now Hidden, Then Revealed</vt:lpstr>
      <vt:lpstr>Dead to Our Old Life</vt:lpstr>
      <vt:lpstr>Hidden With Christ</vt:lpstr>
      <vt:lpstr>Christ and His People Will Be Revealed</vt:lpstr>
      <vt:lpstr>Implications and Applications</vt:lpstr>
      <vt:lpstr>We Long for His Revelation</vt:lpstr>
      <vt:lpstr>We Are Either Dead to Sin or Dead in Sin</vt:lpstr>
      <vt:lpstr>Christ Bore Sins So We Can Have Hope</vt:lpstr>
      <vt:lpstr>Believe the Promises of God</vt:lpstr>
      <vt:lpstr>God Promises Future Glory</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Revelation 1:1-3</dc:title>
  <dc:creator>Eric</dc:creator>
  <cp:lastModifiedBy>Christy</cp:lastModifiedBy>
  <cp:revision>572</cp:revision>
  <cp:lastPrinted>2015-06-11T21:05:30Z</cp:lastPrinted>
  <dcterms:created xsi:type="dcterms:W3CDTF">2014-02-05T15:11:40Z</dcterms:created>
  <dcterms:modified xsi:type="dcterms:W3CDTF">2015-06-11T21:05:58Z</dcterms:modified>
</cp:coreProperties>
</file>