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77" r:id="rId3"/>
    <p:sldId id="278" r:id="rId4"/>
    <p:sldId id="279" r:id="rId5"/>
    <p:sldId id="280" r:id="rId6"/>
    <p:sldId id="271" r:id="rId7"/>
    <p:sldId id="283" r:id="rId8"/>
    <p:sldId id="284" r:id="rId9"/>
    <p:sldId id="285" r:id="rId10"/>
    <p:sldId id="286" r:id="rId11"/>
    <p:sldId id="281" r:id="rId12"/>
    <p:sldId id="282" r:id="rId13"/>
    <p:sldId id="287" r:id="rId14"/>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0"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1" d="100"/>
          <a:sy n="71" d="100"/>
        </p:scale>
        <p:origin x="552" y="60"/>
      </p:cViewPr>
      <p:guideLst>
        <p:guide orient="horz" pos="480"/>
        <p:guide pos="2880"/>
      </p:guideLst>
    </p:cSldViewPr>
  </p:slideViewPr>
  <p:notesTextViewPr>
    <p:cViewPr>
      <p:scale>
        <a:sx n="3" d="2"/>
        <a:sy n="3" d="2"/>
      </p:scale>
      <p:origin x="0" y="0"/>
    </p:cViewPr>
  </p:notesTextViewPr>
  <p:notesViewPr>
    <p:cSldViewPr>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txBox="1">
            <a:spLocks/>
          </p:cNvSpPr>
          <p:nvPr/>
        </p:nvSpPr>
        <p:spPr>
          <a:xfrm>
            <a:off x="483436" y="205561"/>
            <a:ext cx="3200739" cy="485240"/>
          </a:xfrm>
          <a:prstGeom prst="rect">
            <a:avLst/>
          </a:prstGeom>
        </p:spPr>
        <p:txBody>
          <a:bodyPr vert="horz" lIns="97463" tIns="48732" rIns="97463" bIns="48732" rtlCol="0"/>
          <a:lstStyle>
            <a:defPPr>
              <a:defRPr lang="en-US"/>
            </a:defPPr>
            <a:lvl1pPr marL="0" algn="l" defTabSz="914400" rtl="0" eaLnBrk="1" latinLnBrk="0" hangingPunct="1">
              <a:defRPr sz="13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Mark </a:t>
            </a:r>
            <a:r>
              <a:rPr lang="en-US" dirty="0" smtClean="0">
                <a:latin typeface="Arial" panose="020B0604020202020204" pitchFamily="34" charset="0"/>
                <a:cs typeface="Arial" panose="020B0604020202020204" pitchFamily="34" charset="0"/>
              </a:rPr>
              <a:t>16:1-8</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Resurrection of </a:t>
            </a:r>
            <a:r>
              <a:rPr lang="en-US" dirty="0" smtClean="0">
                <a:latin typeface="Arial" panose="020B0604020202020204" pitchFamily="34" charset="0"/>
                <a:cs typeface="Arial" panose="020B0604020202020204" pitchFamily="34" charset="0"/>
              </a:rPr>
              <a:t>Christ</a:t>
            </a:r>
            <a:endParaRPr lang="en-US" dirty="0"/>
          </a:p>
        </p:txBody>
      </p:sp>
      <p:sp>
        <p:nvSpPr>
          <p:cNvPr id="7" name="Date Placeholder 2"/>
          <p:cNvSpPr txBox="1">
            <a:spLocks/>
          </p:cNvSpPr>
          <p:nvPr/>
        </p:nvSpPr>
        <p:spPr>
          <a:xfrm>
            <a:off x="3154574" y="191216"/>
            <a:ext cx="3200739" cy="485240"/>
          </a:xfrm>
          <a:prstGeom prst="rect">
            <a:avLst/>
          </a:prstGeom>
        </p:spPr>
        <p:txBody>
          <a:bodyPr vert="horz" lIns="97463" tIns="48732" rIns="97463" bIns="48732" rtlCol="0"/>
          <a:lstStyle>
            <a:defPPr>
              <a:defRPr lang="en-US"/>
            </a:defPPr>
            <a:lvl1pPr marL="0" algn="r" defTabSz="914400" rtl="0" eaLnBrk="1" latinLnBrk="0" hangingPunct="1">
              <a:defRPr sz="13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06/28/15</a:t>
            </a:r>
            <a:endParaRPr lang="en-US" dirty="0" smtClean="0"/>
          </a:p>
          <a:p>
            <a:r>
              <a:rPr lang="en-US" dirty="0" smtClean="0"/>
              <a:t>By Eric Douma</a:t>
            </a:r>
            <a:endParaRPr lang="en-US" dirty="0"/>
          </a:p>
        </p:txBody>
      </p:sp>
      <p:sp>
        <p:nvSpPr>
          <p:cNvPr id="8" name="Slide Number Placeholder 4"/>
          <p:cNvSpPr txBox="1">
            <a:spLocks/>
          </p:cNvSpPr>
          <p:nvPr/>
        </p:nvSpPr>
        <p:spPr>
          <a:xfrm>
            <a:off x="3308456" y="8462241"/>
            <a:ext cx="3200739" cy="485239"/>
          </a:xfrm>
          <a:prstGeom prst="rect">
            <a:avLst/>
          </a:prstGeom>
        </p:spPr>
        <p:txBody>
          <a:bodyPr vert="horz" lIns="97463" tIns="48732" rIns="97463" bIns="48732" rtlCol="0" anchor="b"/>
          <a:lstStyle>
            <a:defPPr>
              <a:defRPr lang="en-US"/>
            </a:defPPr>
            <a:lvl1pPr marL="0" algn="r" defTabSz="914400" rtl="0" eaLnBrk="1" latinLnBrk="0" hangingPunct="1">
              <a:defRPr sz="13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tabLst>
                <a:tab pos="2923906" algn="r"/>
              </a:tabLst>
            </a:pPr>
            <a:r>
              <a:rPr lang="en-US" dirty="0" smtClean="0"/>
              <a:t>www.ggf.church	</a:t>
            </a:r>
            <a:fld id="{07DA405A-6A41-4EA6-9DA0-68644AFD9072}" type="slidenum">
              <a:rPr lang="en-US" smtClean="0"/>
              <a:pPr algn="l">
                <a:tabLst>
                  <a:tab pos="2923906" algn="r"/>
                </a:tabLst>
              </a:pPr>
              <a:t>‹#›</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539" y="8462241"/>
            <a:ext cx="2371958" cy="723729"/>
          </a:xfrm>
          <a:prstGeom prst="rect">
            <a:avLst/>
          </a:prstGeom>
        </p:spPr>
      </p:pic>
    </p:spTree>
    <p:extLst>
      <p:ext uri="{BB962C8B-B14F-4D97-AF65-F5344CB8AC3E}">
        <p14:creationId xmlns:p14="http://schemas.microsoft.com/office/powerpoint/2010/main" val="356355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09571782-879A-435F-B28A-86D9F6D136A2}" type="datetimeFigureOut">
              <a:rPr lang="en-US" smtClean="0"/>
              <a:t>6/25/2015</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1076B810-34C8-4DB5-949F-6FAE20C6FE2E}" type="slidenum">
              <a:rPr lang="en-US" smtClean="0"/>
              <a:t>‹#›</a:t>
            </a:fld>
            <a:endParaRPr lang="en-US"/>
          </a:p>
        </p:txBody>
      </p:sp>
    </p:spTree>
    <p:extLst>
      <p:ext uri="{BB962C8B-B14F-4D97-AF65-F5344CB8AC3E}">
        <p14:creationId xmlns:p14="http://schemas.microsoft.com/office/powerpoint/2010/main" val="3590885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076B810-34C8-4DB5-949F-6FAE20C6FE2E}" type="slidenum">
              <a:rPr lang="en-US" smtClean="0"/>
              <a:t>1</a:t>
            </a:fld>
            <a:endParaRPr lang="en-US"/>
          </a:p>
        </p:txBody>
      </p:sp>
    </p:spTree>
    <p:extLst>
      <p:ext uri="{BB962C8B-B14F-4D97-AF65-F5344CB8AC3E}">
        <p14:creationId xmlns:p14="http://schemas.microsoft.com/office/powerpoint/2010/main" val="2960320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11</a:t>
            </a:fld>
            <a:endParaRPr lang="en-US"/>
          </a:p>
        </p:txBody>
      </p:sp>
    </p:spTree>
    <p:extLst>
      <p:ext uri="{BB962C8B-B14F-4D97-AF65-F5344CB8AC3E}">
        <p14:creationId xmlns:p14="http://schemas.microsoft.com/office/powerpoint/2010/main" val="3152116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2</a:t>
            </a:fld>
            <a:endParaRPr lang="en-US"/>
          </a:p>
        </p:txBody>
      </p:sp>
    </p:spTree>
    <p:extLst>
      <p:ext uri="{BB962C8B-B14F-4D97-AF65-F5344CB8AC3E}">
        <p14:creationId xmlns:p14="http://schemas.microsoft.com/office/powerpoint/2010/main" val="2943977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3</a:t>
            </a:fld>
            <a:endParaRPr lang="en-US"/>
          </a:p>
        </p:txBody>
      </p:sp>
    </p:spTree>
    <p:extLst>
      <p:ext uri="{BB962C8B-B14F-4D97-AF65-F5344CB8AC3E}">
        <p14:creationId xmlns:p14="http://schemas.microsoft.com/office/powerpoint/2010/main" val="4062498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4</a:t>
            </a:fld>
            <a:endParaRPr lang="en-US"/>
          </a:p>
        </p:txBody>
      </p:sp>
    </p:spTree>
    <p:extLst>
      <p:ext uri="{BB962C8B-B14F-4D97-AF65-F5344CB8AC3E}">
        <p14:creationId xmlns:p14="http://schemas.microsoft.com/office/powerpoint/2010/main" val="3856715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5</a:t>
            </a:fld>
            <a:endParaRPr lang="en-US"/>
          </a:p>
        </p:txBody>
      </p:sp>
    </p:spTree>
    <p:extLst>
      <p:ext uri="{BB962C8B-B14F-4D97-AF65-F5344CB8AC3E}">
        <p14:creationId xmlns:p14="http://schemas.microsoft.com/office/powerpoint/2010/main" val="192022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7</a:t>
            </a:fld>
            <a:endParaRPr lang="en-US"/>
          </a:p>
        </p:txBody>
      </p:sp>
    </p:spTree>
    <p:extLst>
      <p:ext uri="{BB962C8B-B14F-4D97-AF65-F5344CB8AC3E}">
        <p14:creationId xmlns:p14="http://schemas.microsoft.com/office/powerpoint/2010/main" val="3794422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8</a:t>
            </a:fld>
            <a:endParaRPr lang="en-US"/>
          </a:p>
        </p:txBody>
      </p:sp>
    </p:spTree>
    <p:extLst>
      <p:ext uri="{BB962C8B-B14F-4D97-AF65-F5344CB8AC3E}">
        <p14:creationId xmlns:p14="http://schemas.microsoft.com/office/powerpoint/2010/main" val="359306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076B810-34C8-4DB5-949F-6FAE20C6FE2E}" type="slidenum">
              <a:rPr lang="en-US" smtClean="0"/>
              <a:t>9</a:t>
            </a:fld>
            <a:endParaRPr lang="en-US"/>
          </a:p>
        </p:txBody>
      </p:sp>
    </p:spTree>
    <p:extLst>
      <p:ext uri="{BB962C8B-B14F-4D97-AF65-F5344CB8AC3E}">
        <p14:creationId xmlns:p14="http://schemas.microsoft.com/office/powerpoint/2010/main" val="2133113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6B810-34C8-4DB5-949F-6FAE20C6FE2E}" type="slidenum">
              <a:rPr lang="en-US" smtClean="0"/>
              <a:t>10</a:t>
            </a:fld>
            <a:endParaRPr lang="en-US"/>
          </a:p>
        </p:txBody>
      </p:sp>
    </p:spTree>
    <p:extLst>
      <p:ext uri="{BB962C8B-B14F-4D97-AF65-F5344CB8AC3E}">
        <p14:creationId xmlns:p14="http://schemas.microsoft.com/office/powerpoint/2010/main" val="1121402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62F026D-CE7B-4AB1-B279-EF9BAB4EB5A7}" type="datetime1">
              <a:rPr lang="en-US" smtClean="0"/>
              <a:t>6/25/2015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5C7A98-5F56-4BDC-B919-5B249E8A48D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8C0531-8707-4511-B74D-D6B23507F610}" type="datetime1">
              <a:rPr lang="en-US" smtClean="0"/>
              <a:t>6/25/2015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CA8D5F-0AF0-4A0E-ABA6-6B1680244934}" type="datetime1">
              <a:rPr lang="en-US" smtClean="0"/>
              <a:t>6/25/2015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76CA0C-F5A0-449E-8BC8-72FE6A87EDA8}" type="datetime1">
              <a:rPr lang="en-US" smtClean="0"/>
              <a:t>6/25/2015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0FA58A-E2C0-4EFD-8F18-96065C3FC8D3}" type="datetime1">
              <a:rPr lang="en-US" smtClean="0"/>
              <a:t>6/25/2015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6D1FA1-B0EC-4622-AF4F-6E57B4E0B804}" type="datetime1">
              <a:rPr lang="en-US" smtClean="0"/>
              <a:t>6/25/2015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2A7137-7A79-49A3-B877-8BE0189C0B18}" type="datetime1">
              <a:rPr lang="en-US" smtClean="0"/>
              <a:t>6/25/2015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7717621-3CAD-420E-AC54-05A8715BB9C5}" type="datetime1">
              <a:rPr lang="en-US" smtClean="0"/>
              <a:t>6/25/2015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5C7A98-5F56-4BDC-B919-5B249E8A48D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5AA7DA3-97B3-470A-BCE1-B56168A543D7}" type="datetime1">
              <a:rPr lang="en-US" smtClean="0"/>
              <a:t>6/25/2015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1F04A5C-7E4A-408A-84CA-98E9EADC5A51}" type="datetime1">
              <a:rPr lang="en-US" smtClean="0"/>
              <a:t>6/25/2015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5C7A98-5F56-4BDC-B919-5B249E8A48D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0889E9-33EB-4438-8D13-F6E6B73332D3}" type="datetime1">
              <a:rPr lang="en-US" smtClean="0"/>
              <a:t>6/25/2015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5C7A98-5F56-4BDC-B919-5B249E8A48D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D9AA76-D68B-4E1B-9EDB-26E7160EDF13}" type="datetime1">
              <a:rPr lang="en-US" smtClean="0"/>
              <a:t>6/25/2015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229600" y="6407944"/>
            <a:ext cx="783432" cy="365125"/>
          </a:xfrm>
          <a:prstGeom prst="rect">
            <a:avLst/>
          </a:prstGeom>
        </p:spPr>
        <p:txBody>
          <a:bodyPr vert="horz" anchor="b"/>
          <a:lstStyle>
            <a:lvl1pPr algn="r" eaLnBrk="1" latinLnBrk="0" hangingPunct="1">
              <a:defRPr kumimoji="0" sz="2000" b="0">
                <a:solidFill>
                  <a:schemeClr val="tx1"/>
                </a:solidFill>
              </a:defRPr>
            </a:lvl1pPr>
            <a:extLst/>
          </a:lstStyle>
          <a:p>
            <a:fld id="{5A5C7A98-5F56-4BDC-B919-5B249E8A48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12201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Mark 16:1-8</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971800"/>
            <a:ext cx="7772400" cy="1199704"/>
          </a:xfrm>
        </p:spPr>
        <p:txBody>
          <a:bodyPr>
            <a:noAutofit/>
          </a:bodyPr>
          <a:lstStyle/>
          <a:p>
            <a:pPr algn="ctr"/>
            <a:r>
              <a:rPr lang="en-US" dirty="0" smtClean="0"/>
              <a:t>The Resurrection of </a:t>
            </a:r>
            <a:r>
              <a:rPr lang="en-US" dirty="0" smtClean="0"/>
              <a:t>Christ</a:t>
            </a:r>
          </a:p>
          <a:p>
            <a:pPr algn="ctr"/>
            <a:r>
              <a:rPr lang="en-US" sz="2800" i="1" dirty="0">
                <a:latin typeface="Calibri" panose="020F0502020204030204" pitchFamily="34" charset="0"/>
              </a:rPr>
              <a:t>by Eric Douma</a:t>
            </a:r>
          </a:p>
          <a:p>
            <a:pPr algn="ctr">
              <a:spcAft>
                <a:spcPts val="1200"/>
              </a:spcAft>
            </a:pPr>
            <a:r>
              <a:rPr lang="en-US" sz="2800" dirty="0">
                <a:latin typeface="Calibri" panose="020F0502020204030204" pitchFamily="34" charset="0"/>
              </a:rPr>
              <a:t>Gospel of Grace Fellowship</a:t>
            </a:r>
          </a:p>
          <a:p>
            <a:pPr algn="ctr"/>
            <a:r>
              <a:rPr lang="en-US" sz="2400" dirty="0" smtClean="0">
                <a:latin typeface="Calibri" panose="020F0502020204030204" pitchFamily="34" charset="0"/>
              </a:rPr>
              <a:t>June 28, 2015</a:t>
            </a:r>
            <a:endParaRPr lang="en-US" sz="2400" dirty="0">
              <a:latin typeface="Calibri" panose="020F0502020204030204" pitchFamily="34" charset="0"/>
            </a:endParaRPr>
          </a:p>
        </p:txBody>
      </p:sp>
    </p:spTree>
    <p:extLst>
      <p:ext uri="{BB962C8B-B14F-4D97-AF65-F5344CB8AC3E}">
        <p14:creationId xmlns:p14="http://schemas.microsoft.com/office/powerpoint/2010/main" val="3547964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u="sng" dirty="0">
                <a:latin typeface="Arial" panose="020B0604020202020204" pitchFamily="34" charset="0"/>
                <a:cs typeface="Arial" panose="020B0604020202020204" pitchFamily="34" charset="0"/>
              </a:rPr>
              <a:t>Mark </a:t>
            </a:r>
            <a:r>
              <a:rPr lang="en-US" sz="3200" u="sng" dirty="0" smtClean="0">
                <a:latin typeface="Arial" panose="020B0604020202020204" pitchFamily="34" charset="0"/>
                <a:cs typeface="Arial" panose="020B0604020202020204" pitchFamily="34" charset="0"/>
              </a:rPr>
              <a:t>12:26-27</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“But regarding the fact that the dead rise again, have you not read in the book of Moses, in the passage about the burning bush, how God spoke to him, saying, ‘I AM THE GOD OF ABRAHAM, AND THE GOD OF ISAAC, and the God of Jacob’? </a:t>
            </a:r>
            <a:r>
              <a:rPr lang="en-US" sz="3200" u="sng" dirty="0">
                <a:latin typeface="Arial" panose="020B0604020202020204" pitchFamily="34" charset="0"/>
                <a:cs typeface="Arial" panose="020B0604020202020204" pitchFamily="34" charset="0"/>
              </a:rPr>
              <a:t>26</a:t>
            </a:r>
            <a:r>
              <a:rPr lang="en-US" sz="3200" dirty="0">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“He is not the God of the dead, but of the living</a:t>
            </a:r>
            <a:r>
              <a:rPr lang="en-US" sz="3200" dirty="0">
                <a:latin typeface="Arial" panose="020B0604020202020204" pitchFamily="34" charset="0"/>
                <a:cs typeface="Arial" panose="020B0604020202020204" pitchFamily="34" charset="0"/>
              </a:rPr>
              <a:t>; you are greatly mistaken.” </a:t>
            </a:r>
          </a:p>
          <a:p>
            <a:endParaRPr lang="en-US" sz="2800" dirty="0"/>
          </a:p>
        </p:txBody>
      </p:sp>
      <p:sp>
        <p:nvSpPr>
          <p:cNvPr id="3" name="Title 2"/>
          <p:cNvSpPr>
            <a:spLocks noGrp="1"/>
          </p:cNvSpPr>
          <p:nvPr>
            <p:ph type="title"/>
          </p:nvPr>
        </p:nvSpPr>
        <p:spPr>
          <a:xfrm>
            <a:off x="457200" y="76200"/>
            <a:ext cx="8229600" cy="1143000"/>
          </a:xfrm>
        </p:spPr>
        <p:txBody>
          <a:bodyPr>
            <a:normAutofit/>
          </a:bodyPr>
          <a:lstStyle/>
          <a:p>
            <a:pPr algn="ctr"/>
            <a:r>
              <a:rPr lang="en-US" sz="3600" dirty="0">
                <a:solidFill>
                  <a:srgbClr val="FF0000"/>
                </a:solidFill>
                <a:effectLst/>
                <a:latin typeface="Arial" panose="020B0604020202020204" pitchFamily="34" charset="0"/>
                <a:cs typeface="Arial" panose="020B0604020202020204" pitchFamily="34" charset="0"/>
              </a:rPr>
              <a:t>3. We Will Be Raised Too!</a:t>
            </a:r>
            <a:endParaRPr lang="en-US" sz="3600" dirty="0"/>
          </a:p>
        </p:txBody>
      </p:sp>
      <p:sp>
        <p:nvSpPr>
          <p:cNvPr id="4" name="Slide Number Placeholder 3"/>
          <p:cNvSpPr>
            <a:spLocks noGrp="1"/>
          </p:cNvSpPr>
          <p:nvPr>
            <p:ph type="sldNum" sz="quarter" idx="12"/>
          </p:nvPr>
        </p:nvSpPr>
        <p:spPr/>
        <p:txBody>
          <a:bodyPr/>
          <a:lstStyle/>
          <a:p>
            <a:fld id="{5A5C7A98-5F56-4BDC-B919-5B249E8A48D8}" type="slidenum">
              <a:rPr lang="en-US" smtClean="0"/>
              <a:t>10</a:t>
            </a:fld>
            <a:endParaRPr lang="en-US"/>
          </a:p>
        </p:txBody>
      </p:sp>
    </p:spTree>
    <p:extLst>
      <p:ext uri="{BB962C8B-B14F-4D97-AF65-F5344CB8AC3E}">
        <p14:creationId xmlns:p14="http://schemas.microsoft.com/office/powerpoint/2010/main" val="171578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5257800"/>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1 Corinthians 15:20-23</a:t>
            </a:r>
            <a:r>
              <a:rPr lang="en-US" sz="3200" dirty="0" smtClean="0">
                <a:latin typeface="Arial" panose="020B0604020202020204" pitchFamily="34" charset="0"/>
                <a:cs typeface="Arial" panose="020B0604020202020204" pitchFamily="34" charset="0"/>
              </a:rPr>
              <a:t> But </a:t>
            </a:r>
            <a:r>
              <a:rPr lang="en-US" sz="3200" dirty="0">
                <a:latin typeface="Arial" panose="020B0604020202020204" pitchFamily="34" charset="0"/>
                <a:cs typeface="Arial" panose="020B0604020202020204" pitchFamily="34" charset="0"/>
              </a:rPr>
              <a:t>now Christ has been raised from the dead, the first fruits of those who are asleep.  </a:t>
            </a:r>
            <a:r>
              <a:rPr lang="en-US" sz="3200" u="sng" dirty="0">
                <a:latin typeface="Arial" panose="020B0604020202020204" pitchFamily="34" charset="0"/>
                <a:cs typeface="Arial" panose="020B0604020202020204" pitchFamily="34" charset="0"/>
              </a:rPr>
              <a:t>21</a:t>
            </a:r>
            <a:r>
              <a:rPr lang="en-US" sz="3200" dirty="0">
                <a:latin typeface="Arial" panose="020B0604020202020204" pitchFamily="34" charset="0"/>
                <a:cs typeface="Arial" panose="020B0604020202020204" pitchFamily="34" charset="0"/>
              </a:rPr>
              <a:t> For since by a man came death, by a man also came the resurrection of the dead.  </a:t>
            </a:r>
            <a:r>
              <a:rPr lang="en-US" sz="3200" u="sng" dirty="0">
                <a:latin typeface="Arial" panose="020B0604020202020204" pitchFamily="34" charset="0"/>
                <a:cs typeface="Arial" panose="020B0604020202020204" pitchFamily="34" charset="0"/>
              </a:rPr>
              <a:t>22</a:t>
            </a:r>
            <a:r>
              <a:rPr lang="en-US" sz="3200" dirty="0">
                <a:latin typeface="Arial" panose="020B0604020202020204" pitchFamily="34" charset="0"/>
                <a:cs typeface="Arial" panose="020B0604020202020204" pitchFamily="34" charset="0"/>
              </a:rPr>
              <a:t> For as in Adam all die, so also </a:t>
            </a:r>
            <a:r>
              <a:rPr lang="en-US" sz="3200" dirty="0">
                <a:solidFill>
                  <a:srgbClr val="FF0000"/>
                </a:solidFill>
                <a:latin typeface="Arial" panose="020B0604020202020204" pitchFamily="34" charset="0"/>
                <a:cs typeface="Arial" panose="020B0604020202020204" pitchFamily="34" charset="0"/>
              </a:rPr>
              <a:t>in Christ </a:t>
            </a:r>
            <a:r>
              <a:rPr lang="en-US" sz="3200" dirty="0">
                <a:latin typeface="Arial" panose="020B0604020202020204" pitchFamily="34" charset="0"/>
                <a:cs typeface="Arial" panose="020B0604020202020204" pitchFamily="34" charset="0"/>
              </a:rPr>
              <a:t>all will be made alive.  </a:t>
            </a:r>
            <a:r>
              <a:rPr lang="en-US" sz="3200" u="sng" dirty="0">
                <a:latin typeface="Arial" panose="020B0604020202020204" pitchFamily="34" charset="0"/>
                <a:cs typeface="Arial" panose="020B0604020202020204" pitchFamily="34" charset="0"/>
              </a:rPr>
              <a:t>23</a:t>
            </a:r>
            <a:r>
              <a:rPr lang="en-US" sz="3200" dirty="0">
                <a:latin typeface="Arial" panose="020B0604020202020204" pitchFamily="34" charset="0"/>
                <a:cs typeface="Arial" panose="020B0604020202020204" pitchFamily="34" charset="0"/>
              </a:rPr>
              <a:t> But each in his own order: Christ the first fruits, after that those who are Christ’s at His </a:t>
            </a:r>
            <a:r>
              <a:rPr lang="en-US" sz="3200" dirty="0" smtClean="0">
                <a:latin typeface="Arial" panose="020B0604020202020204" pitchFamily="34" charset="0"/>
                <a:cs typeface="Arial" panose="020B0604020202020204" pitchFamily="34" charset="0"/>
              </a:rPr>
              <a:t>coming…  </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79294"/>
            <a:ext cx="8229600" cy="8382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3. We Will Be Raised Too!</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11</a:t>
            </a:fld>
            <a:endParaRPr lang="en-US"/>
          </a:p>
        </p:txBody>
      </p:sp>
    </p:spTree>
    <p:extLst>
      <p:ext uri="{BB962C8B-B14F-4D97-AF65-F5344CB8AC3E}">
        <p14:creationId xmlns:p14="http://schemas.microsoft.com/office/powerpoint/2010/main" val="333940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700" y="1169894"/>
            <a:ext cx="8610600" cy="4525963"/>
          </a:xfrm>
        </p:spPr>
        <p:txBody>
          <a:bodyPr>
            <a:noAutofit/>
          </a:bodyPr>
          <a:lstStyle/>
          <a:p>
            <a:pPr marL="109728" indent="0">
              <a:lnSpc>
                <a:spcPts val="3200"/>
              </a:lnSpc>
              <a:spcBef>
                <a:spcPts val="0"/>
              </a:spcBef>
              <a:spcAft>
                <a:spcPts val="600"/>
              </a:spcAft>
              <a:buNone/>
            </a:pPr>
            <a:r>
              <a:rPr lang="en-US" sz="3200" u="sng" dirty="0" smtClean="0">
                <a:latin typeface="Arial" panose="020B0604020202020204" pitchFamily="34" charset="0"/>
                <a:cs typeface="Arial" panose="020B0604020202020204" pitchFamily="34" charset="0"/>
              </a:rPr>
              <a:t>Romans 8:1-2</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Therefore there is now no condemnation for those who are in Christ Jesus.  </a:t>
            </a:r>
            <a:r>
              <a:rPr lang="en-US" sz="3200" u="sng" dirty="0">
                <a:latin typeface="Arial" panose="020B0604020202020204" pitchFamily="34" charset="0"/>
                <a:cs typeface="Arial" panose="020B0604020202020204" pitchFamily="34" charset="0"/>
              </a:rPr>
              <a:t>2</a:t>
            </a:r>
            <a:r>
              <a:rPr lang="en-US" sz="3200" dirty="0">
                <a:latin typeface="Arial" panose="020B0604020202020204" pitchFamily="34" charset="0"/>
                <a:cs typeface="Arial" panose="020B0604020202020204" pitchFamily="34" charset="0"/>
              </a:rPr>
              <a:t> For the law of the Spirit of life in Christ Jesus has set you free from the law of sin and of death. </a:t>
            </a:r>
            <a:endParaRPr lang="en-US" sz="3200" dirty="0" smtClean="0">
              <a:latin typeface="Arial" panose="020B0604020202020204" pitchFamily="34" charset="0"/>
              <a:cs typeface="Arial" panose="020B0604020202020204" pitchFamily="34" charset="0"/>
            </a:endParaRPr>
          </a:p>
          <a:p>
            <a:pPr marL="109728" indent="0">
              <a:lnSpc>
                <a:spcPts val="3200"/>
              </a:lnSpc>
              <a:spcBef>
                <a:spcPts val="0"/>
              </a:spcBef>
              <a:spcAft>
                <a:spcPts val="600"/>
              </a:spcAft>
              <a:buNone/>
            </a:pPr>
            <a:endParaRPr lang="en-US" sz="3200" u="sng" dirty="0" smtClean="0">
              <a:solidFill>
                <a:srgbClr val="FF0000"/>
              </a:solidFill>
              <a:latin typeface="Arial" panose="020B0604020202020204" pitchFamily="34" charset="0"/>
              <a:cs typeface="Arial" panose="020B0604020202020204" pitchFamily="34" charset="0"/>
            </a:endParaRPr>
          </a:p>
          <a:p>
            <a:pPr marL="109728" indent="0">
              <a:lnSpc>
                <a:spcPts val="3200"/>
              </a:lnSpc>
              <a:spcBef>
                <a:spcPts val="0"/>
              </a:spcBef>
              <a:spcAft>
                <a:spcPts val="600"/>
              </a:spcAft>
              <a:buNone/>
            </a:pPr>
            <a:r>
              <a:rPr lang="en-US" sz="3200" u="sng" dirty="0" smtClean="0">
                <a:latin typeface="Arial" panose="020B0604020202020204" pitchFamily="34" charset="0"/>
                <a:cs typeface="Arial" panose="020B0604020202020204" pitchFamily="34" charset="0"/>
              </a:rPr>
              <a:t>Romans 8:11</a:t>
            </a:r>
            <a:r>
              <a:rPr lang="en-US" sz="3200" dirty="0" smtClean="0">
                <a:latin typeface="Arial" panose="020B0604020202020204" pitchFamily="34" charset="0"/>
                <a:cs typeface="Arial" panose="020B0604020202020204" pitchFamily="34" charset="0"/>
              </a:rPr>
              <a:t> But </a:t>
            </a:r>
            <a:r>
              <a:rPr lang="en-US" sz="3200" dirty="0">
                <a:latin typeface="Arial" panose="020B0604020202020204" pitchFamily="34" charset="0"/>
                <a:cs typeface="Arial" panose="020B0604020202020204" pitchFamily="34" charset="0"/>
              </a:rPr>
              <a:t>if the Spirit of Him who raised Jesus from the dead dwells in you, He who raised Christ Jesus from the dead will also give life to your mortal bodies through His Spirit who dwells in you. </a:t>
            </a:r>
          </a:p>
        </p:txBody>
      </p:sp>
      <p:sp>
        <p:nvSpPr>
          <p:cNvPr id="3" name="Title 2"/>
          <p:cNvSpPr>
            <a:spLocks noGrp="1"/>
          </p:cNvSpPr>
          <p:nvPr>
            <p:ph type="title"/>
          </p:nvPr>
        </p:nvSpPr>
        <p:spPr>
          <a:xfrm>
            <a:off x="457200" y="26894"/>
            <a:ext cx="8229600" cy="11430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3. We Will Be Raised Too!</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12</a:t>
            </a:fld>
            <a:endParaRPr lang="en-US"/>
          </a:p>
        </p:txBody>
      </p:sp>
    </p:spTree>
    <p:extLst>
      <p:ext uri="{BB962C8B-B14F-4D97-AF65-F5344CB8AC3E}">
        <p14:creationId xmlns:p14="http://schemas.microsoft.com/office/powerpoint/2010/main" val="391796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03729"/>
            <a:ext cx="9144000" cy="4525963"/>
          </a:xfrm>
        </p:spPr>
        <p:txBody>
          <a:bodyPr>
            <a:noAutofit/>
          </a:bodyPr>
          <a:lstStyle/>
          <a:p>
            <a:pPr marL="228600" indent="-228600">
              <a:spcBef>
                <a:spcPts val="0"/>
              </a:spcBef>
              <a:spcAft>
                <a:spcPts val="1200"/>
              </a:spcAft>
              <a:buClrTx/>
              <a:buSzPct val="100000"/>
              <a:buFont typeface="+mj-lt"/>
              <a:buAutoNum type="arabicPeriod"/>
            </a:pPr>
            <a:r>
              <a:rPr lang="en-US" sz="2200" dirty="0" smtClean="0">
                <a:latin typeface="Calibri" panose="020F0502020204030204" pitchFamily="34" charset="0"/>
              </a:rPr>
              <a:t>Look </a:t>
            </a:r>
            <a:r>
              <a:rPr lang="en-US" sz="2200" dirty="0">
                <a:latin typeface="Calibri" panose="020F0502020204030204" pitchFamily="34" charset="0"/>
              </a:rPr>
              <a:t>up Mark 2:1-12; 9:1-9. Note the reference to “amazed” (2:12) and “terrified” (9:6). Mark portrays God’s powerful self-disclosure through Christ as a fearful event experienced by sinful human beings. How does Luke 5:1-9 help explain why people are fearful at the display of Christ’s divine power? Compare this with Mark 16:5, 8. Why do you think Mark emphasizes the reaction of amazement and fear that the women displayed as they witnessed the events surrounding the resurrection?</a:t>
            </a:r>
          </a:p>
          <a:p>
            <a:pPr marL="228600" indent="-228600">
              <a:spcBef>
                <a:spcPts val="0"/>
              </a:spcBef>
              <a:spcAft>
                <a:spcPts val="1200"/>
              </a:spcAft>
              <a:buClrTx/>
              <a:buSzPct val="100000"/>
              <a:buFont typeface="+mj-lt"/>
              <a:buAutoNum type="arabicPeriod"/>
            </a:pPr>
            <a:r>
              <a:rPr lang="en-US" sz="2200" dirty="0">
                <a:latin typeface="Calibri" panose="020F0502020204030204" pitchFamily="34" charset="0"/>
              </a:rPr>
              <a:t>God’s display of power is often unrecognized by fallen humanity. Read the song of Moses in Exodus 15:1-21. How does this song explain the significance of what the Israelites had witnessed at Passover? How does the angel’s explanation in Mark 16:1-8 function in the same way as the Song of Moses?</a:t>
            </a:r>
          </a:p>
          <a:p>
            <a:pPr marL="228600" indent="-228600">
              <a:spcBef>
                <a:spcPts val="0"/>
              </a:spcBef>
              <a:spcAft>
                <a:spcPts val="1200"/>
              </a:spcAft>
              <a:buClrTx/>
              <a:buSzPct val="100000"/>
              <a:buFont typeface="+mj-lt"/>
              <a:buAutoNum type="arabicPeriod"/>
            </a:pPr>
            <a:r>
              <a:rPr lang="en-US" sz="2200" dirty="0">
                <a:latin typeface="Calibri" panose="020F0502020204030204" pitchFamily="34" charset="0"/>
              </a:rPr>
              <a:t>Paul claimed that Jesus was raised on the third day “according to the Scriptures” in 1st Corinthians 15. Read Jonah 1:17; Hosea 6:1-2; and Psalm 16:8-10. How does Jesus’ resurrection fit the pattern set in the O.T.? How do you explain the difference between the many predicted to be raised in Hosea 6:1-2 and the one Christ that was actually raised? (Hint: read 1 Cor. 15:20-24</a:t>
            </a:r>
            <a:r>
              <a:rPr lang="en-US" sz="2200" dirty="0" smtClean="0">
                <a:latin typeface="Calibri" panose="020F0502020204030204" pitchFamily="34" charset="0"/>
              </a:rPr>
              <a:t>)</a:t>
            </a:r>
            <a:endParaRPr lang="en-US" sz="2200" dirty="0">
              <a:latin typeface="Calibri" panose="020F0502020204030204" pitchFamily="34" charset="0"/>
            </a:endParaRPr>
          </a:p>
        </p:txBody>
      </p:sp>
      <p:sp>
        <p:nvSpPr>
          <p:cNvPr id="3" name="Title 2"/>
          <p:cNvSpPr>
            <a:spLocks noGrp="1"/>
          </p:cNvSpPr>
          <p:nvPr>
            <p:ph type="title"/>
          </p:nvPr>
        </p:nvSpPr>
        <p:spPr>
          <a:xfrm>
            <a:off x="457200" y="0"/>
            <a:ext cx="8229600" cy="685800"/>
          </a:xfrm>
        </p:spPr>
        <p:txBody>
          <a:bodyPr>
            <a:normAutofit fontScale="90000"/>
          </a:bodyPr>
          <a:lstStyle/>
          <a:p>
            <a:r>
              <a:rPr lang="en-US" dirty="0" smtClean="0">
                <a:latin typeface="Calibri" panose="020F0502020204030204" pitchFamily="34" charset="0"/>
              </a:rPr>
              <a:t>Discussion Group Questions</a:t>
            </a:r>
            <a:endParaRPr lang="en-US" dirty="0">
              <a:latin typeface="Calibri" panose="020F0502020204030204" pitchFamily="34" charset="0"/>
            </a:endParaRPr>
          </a:p>
        </p:txBody>
      </p:sp>
    </p:spTree>
    <p:extLst>
      <p:ext uri="{BB962C8B-B14F-4D97-AF65-F5344CB8AC3E}">
        <p14:creationId xmlns:p14="http://schemas.microsoft.com/office/powerpoint/2010/main" val="3493728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63314"/>
            <a:ext cx="9121588" cy="5376672"/>
          </a:xfrm>
        </p:spPr>
        <p:txBody>
          <a:bodyPr>
            <a:noAutofit/>
          </a:bodyPr>
          <a:lstStyle/>
          <a:p>
            <a:pPr marL="109728" indent="0">
              <a:buNone/>
            </a:pPr>
            <a:r>
              <a:rPr lang="en-US" sz="3000" u="sng" dirty="0" smtClean="0">
                <a:latin typeface="Arial" panose="020B0604020202020204" pitchFamily="34" charset="0"/>
                <a:cs typeface="Arial" panose="020B0604020202020204" pitchFamily="34" charset="0"/>
              </a:rPr>
              <a:t>Mark 16:1-2</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When the Sabbath was over, </a:t>
            </a:r>
            <a:r>
              <a:rPr lang="en-US" sz="3000" dirty="0">
                <a:solidFill>
                  <a:srgbClr val="FF0000"/>
                </a:solidFill>
                <a:latin typeface="Arial" panose="020B0604020202020204" pitchFamily="34" charset="0"/>
                <a:cs typeface="Arial" panose="020B0604020202020204" pitchFamily="34" charset="0"/>
              </a:rPr>
              <a:t>Mary Magdalene, and Mary the mother of James</a:t>
            </a:r>
            <a:r>
              <a:rPr lang="en-US" sz="3000" dirty="0">
                <a:latin typeface="Arial" panose="020B0604020202020204" pitchFamily="34" charset="0"/>
                <a:cs typeface="Arial" panose="020B0604020202020204" pitchFamily="34" charset="0"/>
              </a:rPr>
              <a:t>, </a:t>
            </a:r>
            <a:r>
              <a:rPr lang="en-US" sz="3000" dirty="0">
                <a:solidFill>
                  <a:srgbClr val="FF0000"/>
                </a:solidFill>
                <a:latin typeface="Arial" panose="020B0604020202020204" pitchFamily="34" charset="0"/>
                <a:cs typeface="Arial" panose="020B0604020202020204" pitchFamily="34" charset="0"/>
              </a:rPr>
              <a:t>and Salome</a:t>
            </a:r>
            <a:r>
              <a:rPr lang="en-US" sz="3000" dirty="0">
                <a:latin typeface="Arial" panose="020B0604020202020204" pitchFamily="34" charset="0"/>
                <a:cs typeface="Arial" panose="020B0604020202020204" pitchFamily="34" charset="0"/>
              </a:rPr>
              <a:t>, bought spices, so that they might come and anoint Him.  </a:t>
            </a:r>
            <a:r>
              <a:rPr lang="en-US" sz="3000" u="sng" dirty="0">
                <a:latin typeface="Arial" panose="020B0604020202020204" pitchFamily="34" charset="0"/>
                <a:cs typeface="Arial" panose="020B0604020202020204" pitchFamily="34" charset="0"/>
              </a:rPr>
              <a:t>2</a:t>
            </a:r>
            <a:r>
              <a:rPr lang="en-US" sz="3000" dirty="0">
                <a:latin typeface="Arial" panose="020B0604020202020204" pitchFamily="34" charset="0"/>
                <a:cs typeface="Arial" panose="020B0604020202020204" pitchFamily="34" charset="0"/>
              </a:rPr>
              <a:t> Very early on the first day of the week, they came to the tomb when the sun had risen</a:t>
            </a:r>
            <a:r>
              <a:rPr lang="en-US" sz="3000" dirty="0" smtClean="0">
                <a:latin typeface="Arial" panose="020B0604020202020204" pitchFamily="34" charset="0"/>
                <a:cs typeface="Arial" panose="020B0604020202020204" pitchFamily="34" charset="0"/>
              </a:rPr>
              <a:t>.</a:t>
            </a:r>
          </a:p>
          <a:p>
            <a:pPr marL="109728" indent="0">
              <a:buNone/>
            </a:pPr>
            <a:endParaRPr lang="en-US" sz="12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900" dirty="0" smtClean="0">
                <a:latin typeface="Arial" panose="020B0604020202020204" pitchFamily="34" charset="0"/>
                <a:cs typeface="Arial" panose="020B0604020202020204" pitchFamily="34" charset="0"/>
              </a:rPr>
              <a:t>Women: Eyewitnesses to Jesus’ crucifixion (15:40)</a:t>
            </a:r>
          </a:p>
          <a:p>
            <a:pPr>
              <a:buFont typeface="Wingdings" panose="05000000000000000000" pitchFamily="2" charset="2"/>
              <a:buChar char="Ø"/>
            </a:pPr>
            <a:r>
              <a:rPr lang="en-US" sz="2900" dirty="0" smtClean="0">
                <a:latin typeface="Arial" panose="020B0604020202020204" pitchFamily="34" charset="0"/>
                <a:cs typeface="Arial" panose="020B0604020202020204" pitchFamily="34" charset="0"/>
              </a:rPr>
              <a:t>Women: Eyewitnesses to Jesus’ burial (15:47)</a:t>
            </a:r>
          </a:p>
          <a:p>
            <a:pPr>
              <a:buFont typeface="Wingdings" panose="05000000000000000000" pitchFamily="2" charset="2"/>
              <a:buChar char="Ø"/>
            </a:pPr>
            <a:r>
              <a:rPr lang="en-US" sz="2900" dirty="0" smtClean="0">
                <a:latin typeface="Arial" panose="020B0604020202020204" pitchFamily="34" charset="0"/>
                <a:cs typeface="Arial" panose="020B0604020202020204" pitchFamily="34" charset="0"/>
              </a:rPr>
              <a:t>Women: Eyewitnesses to Jesus’ resurrection (16:8)</a:t>
            </a:r>
            <a:endParaRPr lang="en-US" sz="29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135685"/>
            <a:ext cx="9144000" cy="944562"/>
          </a:xfrm>
        </p:spPr>
        <p:txBody>
          <a:bodyPr>
            <a:noAutofit/>
          </a:bodyPr>
          <a:lstStyle/>
          <a:p>
            <a:pPr algn="ctr"/>
            <a:r>
              <a:rPr lang="en-US" sz="3100" dirty="0" smtClean="0">
                <a:solidFill>
                  <a:srgbClr val="0070C0"/>
                </a:solidFill>
                <a:effectLst/>
                <a:latin typeface="Arial" panose="020B0604020202020204" pitchFamily="34" charset="0"/>
                <a:cs typeface="Arial" panose="020B0604020202020204" pitchFamily="34" charset="0"/>
              </a:rPr>
              <a:t>The First Eyewitnesses Arrive </a:t>
            </a:r>
            <a:r>
              <a:rPr lang="en-US" sz="3100" dirty="0" smtClean="0">
                <a:solidFill>
                  <a:srgbClr val="0070C0"/>
                </a:solidFill>
                <a:effectLst/>
                <a:latin typeface="Arial" panose="020B0604020202020204" pitchFamily="34" charset="0"/>
                <a:cs typeface="Arial" panose="020B0604020202020204" pitchFamily="34" charset="0"/>
              </a:rPr>
              <a:t>at Jesus’ </a:t>
            </a:r>
            <a:r>
              <a:rPr lang="en-US" sz="3100" dirty="0" smtClean="0">
                <a:solidFill>
                  <a:srgbClr val="0070C0"/>
                </a:solidFill>
                <a:effectLst/>
                <a:latin typeface="Arial" panose="020B0604020202020204" pitchFamily="34" charset="0"/>
                <a:cs typeface="Arial" panose="020B0604020202020204" pitchFamily="34" charset="0"/>
              </a:rPr>
              <a:t>Tomb</a:t>
            </a:r>
            <a:endParaRPr lang="en-US" sz="31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2</a:t>
            </a:fld>
            <a:endParaRPr lang="en-US"/>
          </a:p>
        </p:txBody>
      </p:sp>
    </p:spTree>
    <p:extLst>
      <p:ext uri="{BB962C8B-B14F-4D97-AF65-F5344CB8AC3E}">
        <p14:creationId xmlns:p14="http://schemas.microsoft.com/office/powerpoint/2010/main" val="162480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763000" cy="5410200"/>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Mark 16:3-5</a:t>
            </a:r>
            <a:r>
              <a:rPr lang="en-US" sz="3200" dirty="0" smtClean="0">
                <a:latin typeface="Arial" panose="020B0604020202020204" pitchFamily="34" charset="0"/>
                <a:cs typeface="Arial" panose="020B0604020202020204" pitchFamily="34" charset="0"/>
              </a:rPr>
              <a:t> They </a:t>
            </a:r>
            <a:r>
              <a:rPr lang="en-US" sz="3200" dirty="0">
                <a:latin typeface="Arial" panose="020B0604020202020204" pitchFamily="34" charset="0"/>
                <a:cs typeface="Arial" panose="020B0604020202020204" pitchFamily="34" charset="0"/>
              </a:rPr>
              <a:t>were saying to one another, “Who will roll away the stone for us from the entrance of the tomb?”  </a:t>
            </a:r>
            <a:r>
              <a:rPr lang="en-US" sz="3200" u="sng" dirty="0">
                <a:latin typeface="Arial" panose="020B0604020202020204" pitchFamily="34" charset="0"/>
                <a:cs typeface="Arial" panose="020B0604020202020204" pitchFamily="34" charset="0"/>
              </a:rPr>
              <a:t>4</a:t>
            </a:r>
            <a:r>
              <a:rPr lang="en-US" sz="3200" dirty="0">
                <a:latin typeface="Arial" panose="020B0604020202020204" pitchFamily="34" charset="0"/>
                <a:cs typeface="Arial" panose="020B0604020202020204" pitchFamily="34" charset="0"/>
              </a:rPr>
              <a:t> Looking up, they saw that </a:t>
            </a:r>
            <a:r>
              <a:rPr lang="en-US" sz="3200" dirty="0">
                <a:solidFill>
                  <a:srgbClr val="FF0000"/>
                </a:solidFill>
                <a:latin typeface="Arial" panose="020B0604020202020204" pitchFamily="34" charset="0"/>
                <a:cs typeface="Arial" panose="020B0604020202020204" pitchFamily="34" charset="0"/>
              </a:rPr>
              <a:t>the stone had been rolled away,</a:t>
            </a:r>
            <a:r>
              <a:rPr lang="en-US" sz="3200" dirty="0">
                <a:latin typeface="Arial" panose="020B0604020202020204" pitchFamily="34" charset="0"/>
                <a:cs typeface="Arial" panose="020B0604020202020204" pitchFamily="34" charset="0"/>
              </a:rPr>
              <a:t> although it was extremely large.  </a:t>
            </a:r>
            <a:r>
              <a:rPr lang="en-US" sz="3200" u="sng" dirty="0">
                <a:latin typeface="Arial" panose="020B0604020202020204" pitchFamily="34" charset="0"/>
                <a:cs typeface="Arial" panose="020B0604020202020204" pitchFamily="34" charset="0"/>
              </a:rPr>
              <a:t>5</a:t>
            </a:r>
            <a:r>
              <a:rPr lang="en-US" sz="3200" dirty="0">
                <a:latin typeface="Arial" panose="020B0604020202020204" pitchFamily="34" charset="0"/>
                <a:cs typeface="Arial" panose="020B0604020202020204" pitchFamily="34" charset="0"/>
              </a:rPr>
              <a:t> Entering the tomb, they saw a young man sitting at the right, wearing a white robe; and they were amazed. </a:t>
            </a:r>
          </a:p>
        </p:txBody>
      </p:sp>
      <p:sp>
        <p:nvSpPr>
          <p:cNvPr id="3" name="Title 2"/>
          <p:cNvSpPr>
            <a:spLocks noGrp="1"/>
          </p:cNvSpPr>
          <p:nvPr>
            <p:ph type="title"/>
          </p:nvPr>
        </p:nvSpPr>
        <p:spPr>
          <a:xfrm>
            <a:off x="419100" y="138953"/>
            <a:ext cx="8229600" cy="9445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Empty Tomb</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6920753" y="4316506"/>
            <a:ext cx="16002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p:cNvSpPr>
            <a:spLocks noGrp="1"/>
          </p:cNvSpPr>
          <p:nvPr>
            <p:ph type="sldNum" sz="quarter" idx="12"/>
          </p:nvPr>
        </p:nvSpPr>
        <p:spPr/>
        <p:txBody>
          <a:bodyPr/>
          <a:lstStyle/>
          <a:p>
            <a:fld id="{5A5C7A98-5F56-4BDC-B919-5B249E8A48D8}" type="slidenum">
              <a:rPr lang="en-US" smtClean="0"/>
              <a:t>3</a:t>
            </a:fld>
            <a:endParaRPr lang="en-US"/>
          </a:p>
        </p:txBody>
      </p:sp>
    </p:spTree>
    <p:extLst>
      <p:ext uri="{BB962C8B-B14F-4D97-AF65-F5344CB8AC3E}">
        <p14:creationId xmlns:p14="http://schemas.microsoft.com/office/powerpoint/2010/main" val="392002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Mark 16:6-7</a:t>
            </a:r>
            <a:r>
              <a:rPr lang="en-US" sz="3200" dirty="0" smtClean="0">
                <a:latin typeface="Arial" panose="020B0604020202020204" pitchFamily="34" charset="0"/>
                <a:cs typeface="Arial" panose="020B0604020202020204" pitchFamily="34" charset="0"/>
              </a:rPr>
              <a:t> And </a:t>
            </a:r>
            <a:r>
              <a:rPr lang="en-US" sz="3200" dirty="0">
                <a:latin typeface="Arial" panose="020B0604020202020204" pitchFamily="34" charset="0"/>
                <a:cs typeface="Arial" panose="020B0604020202020204" pitchFamily="34" charset="0"/>
              </a:rPr>
              <a:t>he said to them, “Do not be amazed; you are looking for </a:t>
            </a:r>
            <a:r>
              <a:rPr lang="en-US" sz="3200" b="1" dirty="0">
                <a:latin typeface="Arial" panose="020B0604020202020204" pitchFamily="34" charset="0"/>
                <a:cs typeface="Arial" panose="020B0604020202020204" pitchFamily="34" charset="0"/>
              </a:rPr>
              <a:t>Jesus the Nazarene</a:t>
            </a:r>
            <a:r>
              <a:rPr lang="en-US" sz="3200" dirty="0">
                <a:latin typeface="Arial" panose="020B0604020202020204" pitchFamily="34" charset="0"/>
                <a:cs typeface="Arial" panose="020B0604020202020204" pitchFamily="34" charset="0"/>
              </a:rPr>
              <a:t>, who has been crucified. </a:t>
            </a:r>
            <a:r>
              <a:rPr lang="en-US" sz="3200" dirty="0">
                <a:solidFill>
                  <a:srgbClr val="FF0000"/>
                </a:solidFill>
                <a:latin typeface="Arial" panose="020B0604020202020204" pitchFamily="34" charset="0"/>
                <a:cs typeface="Arial" panose="020B0604020202020204" pitchFamily="34" charset="0"/>
              </a:rPr>
              <a:t>He has risen</a:t>
            </a:r>
            <a:r>
              <a:rPr lang="en-US" sz="3200" dirty="0">
                <a:latin typeface="Arial" panose="020B0604020202020204" pitchFamily="34" charset="0"/>
                <a:cs typeface="Arial" panose="020B0604020202020204" pitchFamily="34" charset="0"/>
              </a:rPr>
              <a:t>; He is not here; behold, here is the place where they laid Him.  </a:t>
            </a:r>
            <a:r>
              <a:rPr lang="en-US" sz="3200" u="sng" dirty="0">
                <a:latin typeface="Arial" panose="020B0604020202020204" pitchFamily="34" charset="0"/>
                <a:cs typeface="Arial" panose="020B0604020202020204" pitchFamily="34" charset="0"/>
              </a:rPr>
              <a:t>7</a:t>
            </a:r>
            <a:r>
              <a:rPr lang="en-US" sz="3200" dirty="0">
                <a:latin typeface="Arial" panose="020B0604020202020204" pitchFamily="34" charset="0"/>
                <a:cs typeface="Arial" panose="020B0604020202020204" pitchFamily="34" charset="0"/>
              </a:rPr>
              <a:t> “But go, tell His disciples and Peter, ‘He is going ahead of you to Galilee; there you will see Him, just as He told you</a:t>
            </a: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30480"/>
            <a:ext cx="8229600" cy="1143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Fulfills His Own Prediction</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6" name="Straight Connector 5"/>
          <p:cNvCxnSpPr/>
          <p:nvPr/>
        </p:nvCxnSpPr>
        <p:spPr>
          <a:xfrm>
            <a:off x="609600" y="5015753"/>
            <a:ext cx="347472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322294" y="3518647"/>
            <a:ext cx="3560243" cy="5334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p:cNvSpPr>
            <a:spLocks noGrp="1"/>
          </p:cNvSpPr>
          <p:nvPr>
            <p:ph type="sldNum" sz="quarter" idx="12"/>
          </p:nvPr>
        </p:nvSpPr>
        <p:spPr/>
        <p:txBody>
          <a:bodyPr/>
          <a:lstStyle/>
          <a:p>
            <a:fld id="{5A5C7A98-5F56-4BDC-B919-5B249E8A48D8}" type="slidenum">
              <a:rPr lang="en-US" smtClean="0"/>
              <a:t>4</a:t>
            </a:fld>
            <a:endParaRPr lang="en-US"/>
          </a:p>
        </p:txBody>
      </p:sp>
    </p:spTree>
    <p:extLst>
      <p:ext uri="{BB962C8B-B14F-4D97-AF65-F5344CB8AC3E}">
        <p14:creationId xmlns:p14="http://schemas.microsoft.com/office/powerpoint/2010/main" val="35095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686800" cy="4635691"/>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Mark 16:8</a:t>
            </a:r>
            <a:r>
              <a:rPr lang="en-US" sz="3200" dirty="0" smtClean="0">
                <a:latin typeface="Arial" panose="020B0604020202020204" pitchFamily="34" charset="0"/>
                <a:cs typeface="Arial" panose="020B0604020202020204" pitchFamily="34" charset="0"/>
              </a:rPr>
              <a:t> They </a:t>
            </a:r>
            <a:r>
              <a:rPr lang="en-US" sz="3200" dirty="0">
                <a:latin typeface="Arial" panose="020B0604020202020204" pitchFamily="34" charset="0"/>
                <a:cs typeface="Arial" panose="020B0604020202020204" pitchFamily="34" charset="0"/>
              </a:rPr>
              <a:t>went out and fled from the tomb, for trembling and astonishment had gripped them; and they said nothing to anyone, for they were </a:t>
            </a:r>
            <a:r>
              <a:rPr lang="en-US" sz="3200" dirty="0">
                <a:solidFill>
                  <a:srgbClr val="FF0000"/>
                </a:solidFill>
                <a:latin typeface="Arial" panose="020B0604020202020204" pitchFamily="34" charset="0"/>
                <a:cs typeface="Arial" panose="020B0604020202020204" pitchFamily="34" charset="0"/>
              </a:rPr>
              <a:t>afraid.</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marL="109728" indent="0">
              <a:buNone/>
            </a:pPr>
            <a:endParaRPr lang="en-US" sz="3200" dirty="0">
              <a:latin typeface="Arial" panose="020B0604020202020204" pitchFamily="34" charset="0"/>
              <a:cs typeface="Arial" panose="020B0604020202020204" pitchFamily="34" charset="0"/>
            </a:endParaRPr>
          </a:p>
          <a:p>
            <a:pPr marL="109728" indent="0">
              <a:buNone/>
            </a:pPr>
            <a:r>
              <a:rPr lang="en-US" sz="3200" u="sng" dirty="0" smtClean="0">
                <a:latin typeface="Arial" panose="020B0604020202020204" pitchFamily="34" charset="0"/>
                <a:cs typeface="Arial" panose="020B0604020202020204" pitchFamily="34" charset="0"/>
              </a:rPr>
              <a:t>Mark 4:41</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They became very much </a:t>
            </a:r>
            <a:r>
              <a:rPr lang="en-US" sz="3200" dirty="0">
                <a:solidFill>
                  <a:srgbClr val="FF0000"/>
                </a:solidFill>
                <a:latin typeface="Arial" panose="020B0604020202020204" pitchFamily="34" charset="0"/>
                <a:cs typeface="Arial" panose="020B0604020202020204" pitchFamily="34" charset="0"/>
              </a:rPr>
              <a:t>afraid</a:t>
            </a:r>
            <a:r>
              <a:rPr lang="en-US" sz="3200" dirty="0">
                <a:latin typeface="Arial" panose="020B0604020202020204" pitchFamily="34" charset="0"/>
                <a:cs typeface="Arial" panose="020B0604020202020204" pitchFamily="34" charset="0"/>
              </a:rPr>
              <a:t> and said to one another, “Who then is this, that even the wind and the sea obey Him</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22238"/>
            <a:ext cx="8229600" cy="9445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Realization of God’s Work</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5</a:t>
            </a:fld>
            <a:endParaRPr lang="en-US"/>
          </a:p>
        </p:txBody>
      </p:sp>
    </p:spTree>
    <p:extLst>
      <p:ext uri="{BB962C8B-B14F-4D97-AF65-F5344CB8AC3E}">
        <p14:creationId xmlns:p14="http://schemas.microsoft.com/office/powerpoint/2010/main" val="153625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55192"/>
            <a:ext cx="8610600" cy="4852099"/>
          </a:xfrm>
        </p:spPr>
        <p:txBody>
          <a:bodyPr>
            <a:normAutofit/>
          </a:bodyPr>
          <a:lstStyle/>
          <a:p>
            <a:pPr marL="577850" indent="-468313">
              <a:buNone/>
            </a:pPr>
            <a:r>
              <a:rPr lang="en-US" sz="3200" dirty="0" smtClean="0">
                <a:solidFill>
                  <a:srgbClr val="FF0000"/>
                </a:solidFill>
                <a:latin typeface="Arial" panose="020B0604020202020204" pitchFamily="34" charset="0"/>
                <a:cs typeface="Arial" panose="020B0604020202020204" pitchFamily="34" charset="0"/>
              </a:rPr>
              <a:t>1.</a:t>
            </a:r>
            <a:r>
              <a:rPr lang="en-US" sz="3200" dirty="0" smtClean="0">
                <a:latin typeface="Arial" panose="020B0604020202020204" pitchFamily="34" charset="0"/>
                <a:cs typeface="Arial" panose="020B0604020202020204" pitchFamily="34" charset="0"/>
              </a:rPr>
              <a:t> The fact of Jesus’ resurrection is attested to by both the empty tomb and His post-resurrection appearances.</a:t>
            </a:r>
          </a:p>
          <a:p>
            <a:pPr marL="577850" indent="-468313">
              <a:buNone/>
            </a:pPr>
            <a:endParaRPr lang="en-US" sz="3200" dirty="0" smtClean="0">
              <a:latin typeface="Arial" panose="020B0604020202020204" pitchFamily="34" charset="0"/>
              <a:cs typeface="Arial" panose="020B0604020202020204" pitchFamily="34" charset="0"/>
            </a:endParaRPr>
          </a:p>
          <a:p>
            <a:pPr marL="577850" indent="-468313">
              <a:buNone/>
            </a:pPr>
            <a:r>
              <a:rPr lang="en-US" sz="3200" dirty="0" smtClean="0">
                <a:solidFill>
                  <a:srgbClr val="FF0000"/>
                </a:solidFill>
                <a:latin typeface="Arial" panose="020B0604020202020204" pitchFamily="34" charset="0"/>
                <a:cs typeface="Arial" panose="020B0604020202020204" pitchFamily="34" charset="0"/>
              </a:rPr>
              <a:t>2.</a:t>
            </a:r>
            <a:r>
              <a:rPr lang="en-US" sz="3200" dirty="0" smtClean="0">
                <a:latin typeface="Arial" panose="020B0604020202020204" pitchFamily="34" charset="0"/>
                <a:cs typeface="Arial" panose="020B0604020202020204" pitchFamily="34" charset="0"/>
              </a:rPr>
              <a:t> Jesus’ resurrection means that we have a risen Lord who intercedes for us.</a:t>
            </a:r>
          </a:p>
          <a:p>
            <a:pPr marL="577850" indent="-468313">
              <a:buNone/>
            </a:pPr>
            <a:endParaRPr lang="en-US" sz="3200" dirty="0">
              <a:solidFill>
                <a:srgbClr val="FF0000"/>
              </a:solidFill>
              <a:latin typeface="Arial" panose="020B0604020202020204" pitchFamily="34" charset="0"/>
              <a:cs typeface="Arial" panose="020B0604020202020204" pitchFamily="34" charset="0"/>
            </a:endParaRPr>
          </a:p>
          <a:p>
            <a:pPr marL="577850" indent="-468313">
              <a:buNone/>
            </a:pPr>
            <a:r>
              <a:rPr lang="en-US" sz="3200" dirty="0" smtClean="0">
                <a:solidFill>
                  <a:srgbClr val="FF0000"/>
                </a:solidFill>
                <a:latin typeface="Arial" panose="020B0604020202020204" pitchFamily="34" charset="0"/>
                <a:cs typeface="Arial" panose="020B0604020202020204" pitchFamily="34" charset="0"/>
              </a:rPr>
              <a:t>3. </a:t>
            </a:r>
            <a:r>
              <a:rPr lang="en-US" sz="3200" dirty="0" smtClean="0">
                <a:latin typeface="Arial" panose="020B0604020202020204" pitchFamily="34" charset="0"/>
                <a:cs typeface="Arial" panose="020B0604020202020204" pitchFamily="34" charset="0"/>
              </a:rPr>
              <a:t>Jesus’ resurrection is proof that His people will be raised from the dead as well.</a:t>
            </a:r>
          </a:p>
          <a:p>
            <a:pPr marL="109728" indent="0">
              <a:buNone/>
            </a:pPr>
            <a:endParaRPr lang="en-US" sz="3200" dirty="0" smtClean="0">
              <a:latin typeface="Arial" panose="020B0604020202020204" pitchFamily="34" charset="0"/>
              <a:cs typeface="Arial" panose="020B0604020202020204" pitchFamily="34" charset="0"/>
            </a:endParaRPr>
          </a:p>
          <a:p>
            <a:pPr marL="624078" indent="-514350">
              <a:buAutoNum type="arabicPeriod"/>
            </a:pPr>
            <a:endParaRPr lang="en-US" sz="3200" dirty="0">
              <a:latin typeface="Arial" panose="020B0604020202020204" pitchFamily="34" charset="0"/>
              <a:cs typeface="Arial" panose="020B0604020202020204" pitchFamily="34" charset="0"/>
            </a:endParaRPr>
          </a:p>
          <a:p>
            <a:pPr marL="624078" indent="-514350">
              <a:buAutoNum type="arabicPeriod"/>
            </a:pPr>
            <a:endParaRPr lang="en-US" sz="32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25639"/>
            <a:ext cx="8229600" cy="11430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Applications</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6</a:t>
            </a:fld>
            <a:endParaRPr lang="en-US"/>
          </a:p>
        </p:txBody>
      </p:sp>
    </p:spTree>
    <p:extLst>
      <p:ext uri="{BB962C8B-B14F-4D97-AF65-F5344CB8AC3E}">
        <p14:creationId xmlns:p14="http://schemas.microsoft.com/office/powerpoint/2010/main" val="84677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105400"/>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1 Corinthians 15:3-8</a:t>
            </a:r>
            <a:r>
              <a:rPr lang="en-US" dirty="0" smtClean="0"/>
              <a:t>  </a:t>
            </a:r>
            <a:r>
              <a:rPr lang="en-US" sz="2800" dirty="0">
                <a:latin typeface="Arial" panose="020B0604020202020204" pitchFamily="34" charset="0"/>
                <a:cs typeface="Arial" panose="020B0604020202020204" pitchFamily="34" charset="0"/>
              </a:rPr>
              <a:t>For I delivered to you as of first importance what I also received, that Christ died for our sins according to the Scriptures,  </a:t>
            </a:r>
            <a:r>
              <a:rPr lang="en-US" sz="2800" u="sng" dirty="0">
                <a:latin typeface="Arial" panose="020B0604020202020204" pitchFamily="34" charset="0"/>
                <a:cs typeface="Arial" panose="020B0604020202020204" pitchFamily="34" charset="0"/>
              </a:rPr>
              <a:t>4</a:t>
            </a:r>
            <a:r>
              <a:rPr lang="en-US" sz="2800" dirty="0">
                <a:latin typeface="Arial" panose="020B0604020202020204" pitchFamily="34" charset="0"/>
                <a:cs typeface="Arial" panose="020B0604020202020204" pitchFamily="34" charset="0"/>
              </a:rPr>
              <a:t> and that He was buried, and that He was raised on the third day according to the Scriptures,  </a:t>
            </a:r>
            <a:r>
              <a:rPr lang="en-US" sz="2800" u="sng" dirty="0">
                <a:latin typeface="Arial" panose="020B0604020202020204" pitchFamily="34" charset="0"/>
                <a:cs typeface="Arial" panose="020B0604020202020204" pitchFamily="34" charset="0"/>
              </a:rPr>
              <a:t>5</a:t>
            </a:r>
            <a:r>
              <a:rPr lang="en-US" sz="2800" dirty="0">
                <a:latin typeface="Arial" panose="020B0604020202020204" pitchFamily="34" charset="0"/>
                <a:cs typeface="Arial" panose="020B0604020202020204" pitchFamily="34" charset="0"/>
              </a:rPr>
              <a:t> and that He appeared to </a:t>
            </a:r>
            <a:r>
              <a:rPr lang="en-US" sz="2800" dirty="0">
                <a:solidFill>
                  <a:srgbClr val="FF0000"/>
                </a:solidFill>
                <a:latin typeface="Arial" panose="020B0604020202020204" pitchFamily="34" charset="0"/>
                <a:cs typeface="Arial" panose="020B0604020202020204" pitchFamily="34" charset="0"/>
              </a:rPr>
              <a:t>Cephas</a:t>
            </a:r>
            <a:r>
              <a:rPr lang="en-US" sz="2800" dirty="0">
                <a:latin typeface="Arial" panose="020B0604020202020204" pitchFamily="34" charset="0"/>
                <a:cs typeface="Arial" panose="020B0604020202020204" pitchFamily="34" charset="0"/>
              </a:rPr>
              <a:t>, then to </a:t>
            </a:r>
            <a:r>
              <a:rPr lang="en-US" sz="2800" dirty="0">
                <a:solidFill>
                  <a:srgbClr val="FF0000"/>
                </a:solidFill>
                <a:latin typeface="Arial" panose="020B0604020202020204" pitchFamily="34" charset="0"/>
                <a:cs typeface="Arial" panose="020B0604020202020204" pitchFamily="34" charset="0"/>
              </a:rPr>
              <a:t>the twelve</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6</a:t>
            </a:r>
            <a:r>
              <a:rPr lang="en-US" sz="2800" dirty="0">
                <a:latin typeface="Arial" panose="020B0604020202020204" pitchFamily="34" charset="0"/>
                <a:cs typeface="Arial" panose="020B0604020202020204" pitchFamily="34" charset="0"/>
              </a:rPr>
              <a:t> After that He appeared to more than </a:t>
            </a:r>
            <a:r>
              <a:rPr lang="en-US" sz="2800" dirty="0">
                <a:solidFill>
                  <a:srgbClr val="FF0000"/>
                </a:solidFill>
                <a:latin typeface="Arial" panose="020B0604020202020204" pitchFamily="34" charset="0"/>
                <a:cs typeface="Arial" panose="020B0604020202020204" pitchFamily="34" charset="0"/>
              </a:rPr>
              <a:t>five hundred brethren </a:t>
            </a:r>
            <a:r>
              <a:rPr lang="en-US" sz="2800" dirty="0">
                <a:latin typeface="Arial" panose="020B0604020202020204" pitchFamily="34" charset="0"/>
                <a:cs typeface="Arial" panose="020B0604020202020204" pitchFamily="34" charset="0"/>
              </a:rPr>
              <a:t>at one time, most of whom remain until now, but some have fallen asleep;  </a:t>
            </a:r>
            <a:r>
              <a:rPr lang="en-US" sz="2800" u="sng" dirty="0">
                <a:latin typeface="Arial" panose="020B0604020202020204" pitchFamily="34" charset="0"/>
                <a:cs typeface="Arial" panose="020B0604020202020204" pitchFamily="34" charset="0"/>
              </a:rPr>
              <a:t>7</a:t>
            </a:r>
            <a:r>
              <a:rPr lang="en-US" sz="2800" dirty="0">
                <a:latin typeface="Arial" panose="020B0604020202020204" pitchFamily="34" charset="0"/>
                <a:cs typeface="Arial" panose="020B0604020202020204" pitchFamily="34" charset="0"/>
              </a:rPr>
              <a:t> then He </a:t>
            </a:r>
            <a:r>
              <a:rPr lang="en-US" sz="2800" dirty="0" smtClean="0">
                <a:latin typeface="Arial" panose="020B0604020202020204" pitchFamily="34" charset="0"/>
                <a:cs typeface="Arial" panose="020B0604020202020204" pitchFamily="34" charset="0"/>
              </a:rPr>
              <a:t>appeared </a:t>
            </a:r>
            <a:r>
              <a:rPr lang="en-US" sz="2800" dirty="0">
                <a:latin typeface="Arial" panose="020B0604020202020204" pitchFamily="34" charset="0"/>
                <a:cs typeface="Arial" panose="020B0604020202020204" pitchFamily="34" charset="0"/>
              </a:rPr>
              <a:t>to </a:t>
            </a:r>
            <a:r>
              <a:rPr lang="en-US" sz="2800" dirty="0">
                <a:solidFill>
                  <a:srgbClr val="FF0000"/>
                </a:solidFill>
                <a:latin typeface="Arial" panose="020B0604020202020204" pitchFamily="34" charset="0"/>
                <a:cs typeface="Arial" panose="020B0604020202020204" pitchFamily="34" charset="0"/>
              </a:rPr>
              <a:t>James</a:t>
            </a:r>
            <a:r>
              <a:rPr lang="en-US" sz="2800" dirty="0">
                <a:latin typeface="Arial" panose="020B0604020202020204" pitchFamily="34" charset="0"/>
                <a:cs typeface="Arial" panose="020B0604020202020204" pitchFamily="34" charset="0"/>
              </a:rPr>
              <a:t>, then to </a:t>
            </a:r>
            <a:r>
              <a:rPr lang="en-US" sz="2800" dirty="0">
                <a:solidFill>
                  <a:srgbClr val="FF0000"/>
                </a:solidFill>
                <a:latin typeface="Arial" panose="020B0604020202020204" pitchFamily="34" charset="0"/>
                <a:cs typeface="Arial" panose="020B0604020202020204" pitchFamily="34" charset="0"/>
              </a:rPr>
              <a:t>all the apostles</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8</a:t>
            </a:r>
            <a:r>
              <a:rPr lang="en-US" sz="2800" dirty="0">
                <a:latin typeface="Arial" panose="020B0604020202020204" pitchFamily="34" charset="0"/>
                <a:cs typeface="Arial" panose="020B0604020202020204" pitchFamily="34" charset="0"/>
              </a:rPr>
              <a:t> and last of all, as to one untimely born, He appeared to </a:t>
            </a:r>
            <a:r>
              <a:rPr lang="en-US" sz="2800" dirty="0">
                <a:solidFill>
                  <a:srgbClr val="FF0000"/>
                </a:solidFill>
                <a:latin typeface="Arial" panose="020B0604020202020204" pitchFamily="34" charset="0"/>
                <a:cs typeface="Arial" panose="020B0604020202020204" pitchFamily="34" charset="0"/>
              </a:rPr>
              <a:t>me also</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457200" y="148828"/>
            <a:ext cx="8229600" cy="9144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1. Post Resurrection Appearances</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7</a:t>
            </a:fld>
            <a:endParaRPr lang="en-US"/>
          </a:p>
        </p:txBody>
      </p:sp>
    </p:spTree>
    <p:extLst>
      <p:ext uri="{BB962C8B-B14F-4D97-AF65-F5344CB8AC3E}">
        <p14:creationId xmlns:p14="http://schemas.microsoft.com/office/powerpoint/2010/main" val="177279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686800" cy="4953000"/>
          </a:xfrm>
        </p:spPr>
        <p:txBody>
          <a:bodyPr>
            <a:normAutofit/>
          </a:bodyPr>
          <a:lstStyle/>
          <a:p>
            <a:pPr marL="109728" indent="0">
              <a:buNone/>
            </a:pPr>
            <a:r>
              <a:rPr lang="en-US" sz="3200" u="sng" dirty="0" smtClean="0">
                <a:latin typeface="Arial" panose="020B0604020202020204" pitchFamily="34" charset="0"/>
                <a:cs typeface="Arial" panose="020B0604020202020204" pitchFamily="34" charset="0"/>
              </a:rPr>
              <a:t>Acts 1:3 </a:t>
            </a:r>
            <a:r>
              <a:rPr lang="en-US" sz="3200" dirty="0" smtClean="0">
                <a:latin typeface="Arial" panose="020B0604020202020204" pitchFamily="34" charset="0"/>
                <a:cs typeface="Arial" panose="020B0604020202020204" pitchFamily="34" charset="0"/>
              </a:rPr>
              <a:t>To </a:t>
            </a:r>
            <a:r>
              <a:rPr lang="en-US" sz="3200" dirty="0">
                <a:latin typeface="Arial" panose="020B0604020202020204" pitchFamily="34" charset="0"/>
                <a:cs typeface="Arial" panose="020B0604020202020204" pitchFamily="34" charset="0"/>
              </a:rPr>
              <a:t>these He also presented Himself alive after His suffering, </a:t>
            </a:r>
            <a:r>
              <a:rPr lang="en-US" sz="3200" dirty="0">
                <a:solidFill>
                  <a:srgbClr val="FF0000"/>
                </a:solidFill>
                <a:latin typeface="Arial" panose="020B0604020202020204" pitchFamily="34" charset="0"/>
                <a:cs typeface="Arial" panose="020B0604020202020204" pitchFamily="34" charset="0"/>
              </a:rPr>
              <a:t>by many convincing proofs</a:t>
            </a:r>
            <a:r>
              <a:rPr lang="en-US" sz="3200" dirty="0">
                <a:latin typeface="Arial" panose="020B0604020202020204" pitchFamily="34" charset="0"/>
                <a:cs typeface="Arial" panose="020B0604020202020204" pitchFamily="34" charset="0"/>
              </a:rPr>
              <a:t>, appearing to them over a period of forty days and speaking of the things concerning the kingdom of God. </a:t>
            </a:r>
            <a:endParaRPr lang="en-US" sz="3200" dirty="0" smtClean="0">
              <a:latin typeface="Arial" panose="020B0604020202020204" pitchFamily="34" charset="0"/>
              <a:cs typeface="Arial" panose="020B0604020202020204" pitchFamily="34" charset="0"/>
            </a:endParaRPr>
          </a:p>
          <a:p>
            <a:pPr marL="109728" indent="0">
              <a:buNone/>
            </a:pP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Jesus ate with His disciples (John 21:12-15)</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Jesus’ disciples touched Him (John 20:27)</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Jesus taught His disciples (Acts 1:3)</a:t>
            </a:r>
          </a:p>
        </p:txBody>
      </p:sp>
      <p:sp>
        <p:nvSpPr>
          <p:cNvPr id="3" name="Title 2"/>
          <p:cNvSpPr>
            <a:spLocks noGrp="1"/>
          </p:cNvSpPr>
          <p:nvPr>
            <p:ph type="title"/>
          </p:nvPr>
        </p:nvSpPr>
        <p:spPr>
          <a:xfrm>
            <a:off x="457200" y="274638"/>
            <a:ext cx="8229600" cy="715963"/>
          </a:xfrm>
        </p:spPr>
        <p:txBody>
          <a:bodyPr>
            <a:normAutofit/>
          </a:bodyPr>
          <a:lstStyle/>
          <a:p>
            <a:pPr algn="ctr"/>
            <a:r>
              <a:rPr lang="en-US" sz="3600" dirty="0">
                <a:solidFill>
                  <a:srgbClr val="FF0000"/>
                </a:solidFill>
                <a:effectLst/>
                <a:latin typeface="Arial" panose="020B0604020202020204" pitchFamily="34" charset="0"/>
                <a:cs typeface="Arial" panose="020B0604020202020204" pitchFamily="34" charset="0"/>
              </a:rPr>
              <a:t>1. Post Resurrection Appearances</a:t>
            </a:r>
            <a:endParaRPr lang="en-US" sz="3600" dirty="0"/>
          </a:p>
        </p:txBody>
      </p:sp>
      <p:cxnSp>
        <p:nvCxnSpPr>
          <p:cNvPr id="5" name="Straight Connector 4"/>
          <p:cNvCxnSpPr/>
          <p:nvPr/>
        </p:nvCxnSpPr>
        <p:spPr>
          <a:xfrm>
            <a:off x="3124200" y="3048000"/>
            <a:ext cx="402336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3505200"/>
            <a:ext cx="566928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5A5C7A98-5F56-4BDC-B919-5B249E8A48D8}" type="slidenum">
              <a:rPr lang="en-US" smtClean="0"/>
              <a:t>8</a:t>
            </a:fld>
            <a:endParaRPr lang="en-US"/>
          </a:p>
        </p:txBody>
      </p:sp>
    </p:spTree>
    <p:extLst>
      <p:ext uri="{BB962C8B-B14F-4D97-AF65-F5344CB8AC3E}">
        <p14:creationId xmlns:p14="http://schemas.microsoft.com/office/powerpoint/2010/main" val="7571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fade">
                                      <p:cBhvr>
                                        <p:cTn id="35" dur="1000"/>
                                        <p:tgtEl>
                                          <p:spTgt spid="2">
                                            <p:txEl>
                                              <p:pRg st="3" end="3"/>
                                            </p:txEl>
                                          </p:spTgt>
                                        </p:tgtEl>
                                      </p:cBhvr>
                                    </p:animEffect>
                                    <p:anim calcmode="lin" valueType="num">
                                      <p:cBhvr>
                                        <p:cTn id="3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Effect transition="in" filter="fade">
                                      <p:cBhvr>
                                        <p:cTn id="42" dur="1000"/>
                                        <p:tgtEl>
                                          <p:spTgt spid="2">
                                            <p:txEl>
                                              <p:pRg st="4" end="4"/>
                                            </p:txEl>
                                          </p:spTgt>
                                        </p:tgtEl>
                                      </p:cBhvr>
                                    </p:animEffect>
                                    <p:anim calcmode="lin" valueType="num">
                                      <p:cBhvr>
                                        <p:cTn id="4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610600" cy="4940491"/>
          </a:xfrm>
        </p:spPr>
        <p:txBody>
          <a:bodyPr>
            <a:noAutofit/>
          </a:bodyPr>
          <a:lstStyle/>
          <a:p>
            <a:pPr marL="109728" indent="0">
              <a:lnSpc>
                <a:spcPts val="3300"/>
              </a:lnSpc>
              <a:spcBef>
                <a:spcPts val="0"/>
              </a:spcBef>
              <a:spcAft>
                <a:spcPts val="1200"/>
              </a:spcAft>
              <a:buNone/>
            </a:pPr>
            <a:r>
              <a:rPr lang="en-US" sz="3000" u="sng" dirty="0" smtClean="0">
                <a:latin typeface="Arial" panose="020B0604020202020204" pitchFamily="34" charset="0"/>
                <a:cs typeface="Arial" panose="020B0604020202020204" pitchFamily="34" charset="0"/>
              </a:rPr>
              <a:t>Romans 4:25 NIV</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He was delivered over to death for our sins and was </a:t>
            </a:r>
            <a:r>
              <a:rPr lang="en-US" sz="3000" dirty="0">
                <a:solidFill>
                  <a:srgbClr val="FF0000"/>
                </a:solidFill>
                <a:latin typeface="Arial" panose="020B0604020202020204" pitchFamily="34" charset="0"/>
                <a:cs typeface="Arial" panose="020B0604020202020204" pitchFamily="34" charset="0"/>
              </a:rPr>
              <a:t>raised to life for our justification</a:t>
            </a:r>
            <a:r>
              <a:rPr lang="en-US" sz="3000" dirty="0">
                <a:latin typeface="Arial" panose="020B0604020202020204" pitchFamily="34" charset="0"/>
                <a:cs typeface="Arial" panose="020B0604020202020204" pitchFamily="34" charset="0"/>
              </a:rPr>
              <a:t>. </a:t>
            </a:r>
            <a:endParaRPr lang="en-US" sz="3000" dirty="0" smtClean="0">
              <a:latin typeface="Arial" panose="020B0604020202020204" pitchFamily="34" charset="0"/>
              <a:cs typeface="Arial" panose="020B0604020202020204" pitchFamily="34" charset="0"/>
            </a:endParaRPr>
          </a:p>
          <a:p>
            <a:pPr marL="109728" indent="0">
              <a:lnSpc>
                <a:spcPts val="3300"/>
              </a:lnSpc>
              <a:spcBef>
                <a:spcPts val="0"/>
              </a:spcBef>
              <a:spcAft>
                <a:spcPts val="1200"/>
              </a:spcAft>
              <a:buNone/>
            </a:pPr>
            <a:r>
              <a:rPr lang="en-US" sz="3000" u="sng" dirty="0" smtClean="0">
                <a:latin typeface="Arial" panose="020B0604020202020204" pitchFamily="34" charset="0"/>
                <a:cs typeface="Arial" panose="020B0604020202020204" pitchFamily="34" charset="0"/>
              </a:rPr>
              <a:t>Romans </a:t>
            </a:r>
            <a:r>
              <a:rPr lang="en-US" sz="3000" u="sng" dirty="0" smtClean="0">
                <a:latin typeface="Arial" panose="020B0604020202020204" pitchFamily="34" charset="0"/>
                <a:cs typeface="Arial" panose="020B0604020202020204" pitchFamily="34" charset="0"/>
              </a:rPr>
              <a:t>5:10</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For if while we were enemies we were reconciled to God through the death of His Son, much more, having been reconciled</a:t>
            </a:r>
            <a:r>
              <a:rPr lang="en-US" sz="3000" dirty="0">
                <a:solidFill>
                  <a:srgbClr val="FF0000"/>
                </a:solidFill>
                <a:latin typeface="Arial" panose="020B0604020202020204" pitchFamily="34" charset="0"/>
                <a:cs typeface="Arial" panose="020B0604020202020204" pitchFamily="34" charset="0"/>
              </a:rPr>
              <a:t>, we shall be saved by His life</a:t>
            </a:r>
            <a:r>
              <a:rPr lang="en-US" sz="3000" dirty="0">
                <a:latin typeface="Arial" panose="020B0604020202020204" pitchFamily="34" charset="0"/>
                <a:cs typeface="Arial" panose="020B0604020202020204" pitchFamily="34" charset="0"/>
              </a:rPr>
              <a:t>. </a:t>
            </a:r>
            <a:endParaRPr lang="en-US" sz="3000" u="sng" dirty="0" smtClean="0">
              <a:latin typeface="Arial" panose="020B0604020202020204" pitchFamily="34" charset="0"/>
              <a:cs typeface="Arial" panose="020B0604020202020204" pitchFamily="34" charset="0"/>
            </a:endParaRPr>
          </a:p>
          <a:p>
            <a:pPr marL="109728" indent="0">
              <a:lnSpc>
                <a:spcPts val="3300"/>
              </a:lnSpc>
              <a:spcBef>
                <a:spcPts val="0"/>
              </a:spcBef>
              <a:spcAft>
                <a:spcPts val="1200"/>
              </a:spcAft>
              <a:buNone/>
            </a:pPr>
            <a:r>
              <a:rPr lang="en-US" sz="3000" u="sng" dirty="0" smtClean="0">
                <a:latin typeface="Arial" panose="020B0604020202020204" pitchFamily="34" charset="0"/>
                <a:cs typeface="Arial" panose="020B0604020202020204" pitchFamily="34" charset="0"/>
              </a:rPr>
              <a:t>Hebrews </a:t>
            </a:r>
            <a:r>
              <a:rPr lang="en-US" sz="3000" u="sng" dirty="0" smtClean="0">
                <a:latin typeface="Arial" panose="020B0604020202020204" pitchFamily="34" charset="0"/>
                <a:cs typeface="Arial" panose="020B0604020202020204" pitchFamily="34" charset="0"/>
              </a:rPr>
              <a:t>7:25</a:t>
            </a:r>
            <a:r>
              <a:rPr lang="en-US" sz="3000" dirty="0" smtClean="0">
                <a:latin typeface="Arial" panose="020B0604020202020204" pitchFamily="34" charset="0"/>
                <a:cs typeface="Arial" panose="020B0604020202020204" pitchFamily="34" charset="0"/>
              </a:rPr>
              <a:t> Therefore </a:t>
            </a:r>
            <a:r>
              <a:rPr lang="en-US" sz="3000" dirty="0">
                <a:latin typeface="Arial" panose="020B0604020202020204" pitchFamily="34" charset="0"/>
                <a:cs typeface="Arial" panose="020B0604020202020204" pitchFamily="34" charset="0"/>
              </a:rPr>
              <a:t>He is able also to save forever those who draw near to God through Him, since </a:t>
            </a:r>
            <a:r>
              <a:rPr lang="en-US" sz="3000" dirty="0">
                <a:solidFill>
                  <a:srgbClr val="FF0000"/>
                </a:solidFill>
                <a:latin typeface="Arial" panose="020B0604020202020204" pitchFamily="34" charset="0"/>
                <a:cs typeface="Arial" panose="020B0604020202020204" pitchFamily="34" charset="0"/>
              </a:rPr>
              <a:t>He always lives to make intercession for them</a:t>
            </a:r>
            <a:r>
              <a:rPr lang="en-US" sz="30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264459" y="274638"/>
            <a:ext cx="8610600" cy="715962"/>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Christ Always Lives </a:t>
            </a:r>
            <a:r>
              <a:rPr lang="en-US" sz="3200" dirty="0" smtClean="0">
                <a:solidFill>
                  <a:srgbClr val="FF0000"/>
                </a:solidFill>
                <a:effectLst/>
                <a:latin typeface="Arial" panose="020B0604020202020204" pitchFamily="34" charset="0"/>
                <a:cs typeface="Arial" panose="020B0604020202020204" pitchFamily="34" charset="0"/>
              </a:rPr>
              <a:t>to </a:t>
            </a:r>
            <a:r>
              <a:rPr lang="en-US" sz="3200" dirty="0" smtClean="0">
                <a:solidFill>
                  <a:srgbClr val="FF0000"/>
                </a:solidFill>
                <a:effectLst/>
                <a:latin typeface="Arial" panose="020B0604020202020204" pitchFamily="34" charset="0"/>
                <a:cs typeface="Arial" panose="020B0604020202020204" pitchFamily="34" charset="0"/>
              </a:rPr>
              <a:t>Intercede </a:t>
            </a:r>
            <a:r>
              <a:rPr lang="en-US" sz="3200" dirty="0">
                <a:solidFill>
                  <a:srgbClr val="FF0000"/>
                </a:solidFill>
                <a:effectLst/>
                <a:latin typeface="Arial" panose="020B0604020202020204" pitchFamily="34" charset="0"/>
                <a:cs typeface="Arial" panose="020B0604020202020204" pitchFamily="34" charset="0"/>
              </a:rPr>
              <a:t>f</a:t>
            </a:r>
            <a:r>
              <a:rPr lang="en-US" sz="3200" dirty="0" smtClean="0">
                <a:solidFill>
                  <a:srgbClr val="FF0000"/>
                </a:solidFill>
                <a:effectLst/>
                <a:latin typeface="Arial" panose="020B0604020202020204" pitchFamily="34" charset="0"/>
                <a:cs typeface="Arial" panose="020B0604020202020204" pitchFamily="34" charset="0"/>
              </a:rPr>
              <a:t>or </a:t>
            </a:r>
            <a:r>
              <a:rPr lang="en-US" sz="3200" dirty="0" smtClean="0">
                <a:solidFill>
                  <a:srgbClr val="FF0000"/>
                </a:solidFill>
                <a:effectLst/>
                <a:latin typeface="Arial" panose="020B0604020202020204" pitchFamily="34" charset="0"/>
                <a:cs typeface="Arial" panose="020B0604020202020204" pitchFamily="34" charset="0"/>
              </a:rPr>
              <a:t>Us </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5C7A98-5F56-4BDC-B919-5B249E8A48D8}" type="slidenum">
              <a:rPr lang="en-US" smtClean="0"/>
              <a:t>9</a:t>
            </a:fld>
            <a:endParaRPr lang="en-US"/>
          </a:p>
        </p:txBody>
      </p:sp>
    </p:spTree>
    <p:extLst>
      <p:ext uri="{BB962C8B-B14F-4D97-AF65-F5344CB8AC3E}">
        <p14:creationId xmlns:p14="http://schemas.microsoft.com/office/powerpoint/2010/main" val="287271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3804</TotalTime>
  <Words>1200</Words>
  <Application>Microsoft Office PowerPoint</Application>
  <PresentationFormat>On-screen Show (4:3)</PresentationFormat>
  <Paragraphs>71</Paragraphs>
  <Slides>13</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Lucida Sans Unicode</vt:lpstr>
      <vt:lpstr>Verdana</vt:lpstr>
      <vt:lpstr>Wingdings</vt:lpstr>
      <vt:lpstr>Wingdings 2</vt:lpstr>
      <vt:lpstr>Wingdings 3</vt:lpstr>
      <vt:lpstr>Concourse</vt:lpstr>
      <vt:lpstr>Mark 16:1-8</vt:lpstr>
      <vt:lpstr>The First Eyewitnesses Arrive at Jesus’ Tomb</vt:lpstr>
      <vt:lpstr>The Empty Tomb</vt:lpstr>
      <vt:lpstr>Jesus Fulfills His Own Prediction</vt:lpstr>
      <vt:lpstr>The Realization of God’s Work</vt:lpstr>
      <vt:lpstr>Applications</vt:lpstr>
      <vt:lpstr>1. Post Resurrection Appearances</vt:lpstr>
      <vt:lpstr>1. Post Resurrection Appearances</vt:lpstr>
      <vt:lpstr>2. Christ Always Lives to Intercede for Us </vt:lpstr>
      <vt:lpstr>3. We Will Be Raised Too!</vt:lpstr>
      <vt:lpstr>3. We Will Be Raised Too!</vt:lpstr>
      <vt:lpstr>3. We Will Be Raised Too!</vt:lpstr>
      <vt:lpstr>Discussion Group Questions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15:33-41</dc:title>
  <dc:creator>Eric</dc:creator>
  <cp:lastModifiedBy>Christy</cp:lastModifiedBy>
  <cp:revision>192</cp:revision>
  <cp:lastPrinted>2015-06-25T19:57:11Z</cp:lastPrinted>
  <dcterms:created xsi:type="dcterms:W3CDTF">2015-04-27T19:13:06Z</dcterms:created>
  <dcterms:modified xsi:type="dcterms:W3CDTF">2015-06-25T19:58:32Z</dcterms:modified>
</cp:coreProperties>
</file>